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2" r:id="rId4"/>
    <p:sldId id="257" r:id="rId5"/>
    <p:sldId id="256" r:id="rId6"/>
    <p:sldId id="258" r:id="rId7"/>
    <p:sldId id="259" r:id="rId8"/>
    <p:sldId id="267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4"/>
        <p:guide pos="387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29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69.xml"/><Relationship Id="rId7" Type="http://schemas.openxmlformats.org/officeDocument/2006/relationships/image" Target="../media/image1.png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79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64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image" Target="../media/image5.png"/><Relationship Id="rId16" Type="http://schemas.openxmlformats.org/officeDocument/2006/relationships/tags" Target="../tags/tag74.xml"/><Relationship Id="rId15" Type="http://schemas.openxmlformats.org/officeDocument/2006/relationships/image" Target="../media/image4.png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image" Target="../media/image3.png"/><Relationship Id="rId10" Type="http://schemas.openxmlformats.org/officeDocument/2006/relationships/tags" Target="../tags/tag70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image" Target="../media/image8.png"/><Relationship Id="rId5" Type="http://schemas.openxmlformats.org/officeDocument/2006/relationships/tags" Target="../tags/tag82.xml"/><Relationship Id="rId4" Type="http://schemas.openxmlformats.org/officeDocument/2006/relationships/image" Target="../media/image7.png"/><Relationship Id="rId3" Type="http://schemas.openxmlformats.org/officeDocument/2006/relationships/tags" Target="../tags/tag81.xml"/><Relationship Id="rId2" Type="http://schemas.openxmlformats.org/officeDocument/2006/relationships/image" Target="../media/image6.png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8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96.xml"/><Relationship Id="rId7" Type="http://schemas.openxmlformats.org/officeDocument/2006/relationships/image" Target="../media/image11.png"/><Relationship Id="rId6" Type="http://schemas.openxmlformats.org/officeDocument/2006/relationships/tags" Target="../tags/tag95.xml"/><Relationship Id="rId5" Type="http://schemas.openxmlformats.org/officeDocument/2006/relationships/image" Target="../media/image10.png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image" Target="../media/image9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tags" Target="../tags/tag9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1.xml"/><Relationship Id="rId2" Type="http://schemas.openxmlformats.org/officeDocument/2006/relationships/image" Target="../media/image13.png"/><Relationship Id="rId1" Type="http://schemas.openxmlformats.org/officeDocument/2006/relationships/tags" Target="../tags/tag10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image" Target="../media/image6.png"/><Relationship Id="rId5" Type="http://schemas.openxmlformats.org/officeDocument/2006/relationships/tags" Target="../tags/tag104.xml"/><Relationship Id="rId4" Type="http://schemas.openxmlformats.org/officeDocument/2006/relationships/image" Target="../media/image15.png"/><Relationship Id="rId3" Type="http://schemas.openxmlformats.org/officeDocument/2006/relationships/tags" Target="../tags/tag103.xml"/><Relationship Id="rId2" Type="http://schemas.openxmlformats.org/officeDocument/2006/relationships/image" Target="../media/image14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tags" Target="../tags/tag10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openxmlformats.org/officeDocument/2006/relationships/tags" Target="../tags/tag114.xml"/><Relationship Id="rId7" Type="http://schemas.openxmlformats.org/officeDocument/2006/relationships/image" Target="../media/image12.png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image" Target="../media/image14.png"/><Relationship Id="rId3" Type="http://schemas.openxmlformats.org/officeDocument/2006/relationships/tags" Target="../tags/tag111.xml"/><Relationship Id="rId2" Type="http://schemas.openxmlformats.org/officeDocument/2006/relationships/image" Target="../media/image16.png"/><Relationship Id="rId19" Type="http://schemas.openxmlformats.org/officeDocument/2006/relationships/slideLayout" Target="../slideLayouts/slideLayout1.xml"/><Relationship Id="rId18" Type="http://schemas.openxmlformats.org/officeDocument/2006/relationships/tags" Target="../tags/tag121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image" Target="../media/image19.png"/><Relationship Id="rId12" Type="http://schemas.openxmlformats.org/officeDocument/2006/relationships/tags" Target="../tags/tag116.xml"/><Relationship Id="rId11" Type="http://schemas.openxmlformats.org/officeDocument/2006/relationships/image" Target="../media/image18.png"/><Relationship Id="rId10" Type="http://schemas.openxmlformats.org/officeDocument/2006/relationships/tags" Target="../tags/tag115.xml"/><Relationship Id="rId1" Type="http://schemas.openxmlformats.org/officeDocument/2006/relationships/tags" Target="../tags/tag1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image" Target="../media/image20.png"/><Relationship Id="rId5" Type="http://schemas.openxmlformats.org/officeDocument/2006/relationships/tags" Target="../tags/tag124.xml"/><Relationship Id="rId4" Type="http://schemas.openxmlformats.org/officeDocument/2006/relationships/image" Target="../media/image17.png"/><Relationship Id="rId3" Type="http://schemas.openxmlformats.org/officeDocument/2006/relationships/tags" Target="../tags/tag123.xml"/><Relationship Id="rId2" Type="http://schemas.openxmlformats.org/officeDocument/2006/relationships/image" Target="../media/image16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28.xml"/><Relationship Id="rId1" Type="http://schemas.openxmlformats.org/officeDocument/2006/relationships/tags" Target="../tags/tag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00685" y="460375"/>
            <a:ext cx="35515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无条件控制</a:t>
            </a:r>
            <a:endParaRPr lang="zh-CN" altLang="en-US" sz="2800" b="1"/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527685" y="1541145"/>
            <a:ext cx="151892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生成</a:t>
            </a:r>
            <a:endParaRPr lang="zh-CN" altLang="en-US" sz="2000"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527685" y="3314065"/>
            <a:ext cx="418846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那么控制：生成一张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猫</a:t>
            </a:r>
            <a:r>
              <a:rPr lang="zh-CN" altLang="en-US" sz="2000">
                <a:sym typeface="+mn-ea"/>
              </a:rPr>
              <a:t>的图片</a:t>
            </a:r>
            <a:endParaRPr lang="zh-CN" altLang="en-US" sz="2000"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4"/>
            </p:custDataLst>
          </p:nvPr>
        </p:nvSpPr>
        <p:spPr>
          <a:xfrm>
            <a:off x="2150745" y="4289425"/>
            <a:ext cx="7150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条件</a:t>
            </a:r>
            <a:endParaRPr lang="zh-CN" altLang="en-US" sz="2000">
              <a:sym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2508250" y="3685540"/>
            <a:ext cx="0" cy="55562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5"/>
            </p:custDataLst>
          </p:nvPr>
        </p:nvCxnSpPr>
        <p:spPr>
          <a:xfrm>
            <a:off x="3557270" y="4486275"/>
            <a:ext cx="1510665" cy="444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978025" y="1410335"/>
            <a:ext cx="1060450" cy="66040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067935" y="4168140"/>
            <a:ext cx="1193800" cy="6413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637020" y="1460500"/>
            <a:ext cx="3700780" cy="656590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>
            <p:custDataLst>
              <p:tags r:id="rId12"/>
            </p:custDataLst>
          </p:nvPr>
        </p:nvCxnSpPr>
        <p:spPr>
          <a:xfrm flipV="1">
            <a:off x="3684270" y="1784350"/>
            <a:ext cx="2647950" cy="825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13"/>
            </p:custDataLst>
          </p:nvPr>
        </p:nvSpPr>
        <p:spPr>
          <a:xfrm>
            <a:off x="3952240" y="1385570"/>
            <a:ext cx="19361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i="1">
                <a:sym typeface="+mn-ea"/>
              </a:rPr>
              <a:t>Score Function</a:t>
            </a:r>
            <a:endParaRPr lang="en-US" altLang="zh-CN" sz="2000" i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389890" y="2128520"/>
            <a:ext cx="7845425" cy="11861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00685" y="4956175"/>
            <a:ext cx="8972550" cy="12319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18"/>
            </p:custDataLst>
          </p:nvPr>
        </p:nvSpPr>
        <p:spPr>
          <a:xfrm>
            <a:off x="11150600" y="1541145"/>
            <a:ext cx="736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(1)</a:t>
            </a:r>
            <a:endParaRPr lang="en-US" altLang="zh-CN" sz="20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9"/>
            </p:custDataLst>
          </p:nvPr>
        </p:nvSpPr>
        <p:spPr>
          <a:xfrm>
            <a:off x="11150600" y="2386965"/>
            <a:ext cx="736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(2)</a:t>
            </a:r>
            <a:endParaRPr lang="en-US" altLang="zh-CN" sz="20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0"/>
            </p:custDataLst>
          </p:nvPr>
        </p:nvSpPr>
        <p:spPr>
          <a:xfrm>
            <a:off x="10958195" y="5372735"/>
            <a:ext cx="736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(3)</a:t>
            </a:r>
            <a:endParaRPr lang="en-US" altLang="zh-CN" sz="20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1"/>
            </p:custDataLst>
          </p:nvPr>
        </p:nvSpPr>
        <p:spPr>
          <a:xfrm>
            <a:off x="573405" y="1062355"/>
            <a:ext cx="26962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由</a:t>
            </a:r>
            <a:r>
              <a:rPr lang="en-US" altLang="zh-CN" sz="2000">
                <a:sym typeface="+mn-ea"/>
              </a:rPr>
              <a:t>DDIM</a:t>
            </a:r>
            <a:r>
              <a:rPr lang="zh-CN" altLang="en-US" sz="2000">
                <a:sym typeface="+mn-ea"/>
              </a:rPr>
              <a:t>可知：</a:t>
            </a:r>
            <a:endParaRPr lang="zh-CN" altLang="en-US" sz="2000">
              <a:sym typeface="+mn-ea"/>
            </a:endParaRPr>
          </a:p>
        </p:txBody>
      </p:sp>
    </p:spTree>
    <p:custDataLst>
      <p:tags r:id="rId2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2560" y="3957320"/>
            <a:ext cx="7798435" cy="21755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2560" y="1139190"/>
            <a:ext cx="6995160" cy="13690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4635" y="2755900"/>
            <a:ext cx="8738870" cy="120142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400685" y="4603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Classifier Guidance</a:t>
            </a:r>
            <a:endParaRPr lang="zh-CN" altLang="en-US" sz="2800" b="1"/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7565390" y="664845"/>
            <a:ext cx="46266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所以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如果将无条件控制转为条件控制</a:t>
            </a:r>
            <a:endParaRPr lang="zh-CN" altLang="en-US" sz="2000"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9"/>
            </p:custDataLst>
          </p:nvPr>
        </p:nvSpPr>
        <p:spPr>
          <a:xfrm>
            <a:off x="7623810" y="1340485"/>
            <a:ext cx="462661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ym typeface="+mn-ea"/>
              </a:rPr>
              <a:t>需要一个</a:t>
            </a:r>
            <a:r>
              <a:rPr lang="en-US" altLang="zh-CN" sz="2000">
                <a:sym typeface="+mn-ea"/>
              </a:rPr>
              <a:t>Classifier</a:t>
            </a:r>
            <a:r>
              <a:rPr lang="zh-CN" altLang="en-US" sz="2000">
                <a:sym typeface="+mn-ea"/>
              </a:rPr>
              <a:t>的梯度进行引导</a:t>
            </a:r>
            <a:endParaRPr lang="zh-CN" altLang="en-US" sz="2000"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92320" y="5249545"/>
            <a:ext cx="1981835" cy="958215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曲线连接符 8"/>
          <p:cNvCxnSpPr/>
          <p:nvPr/>
        </p:nvCxnSpPr>
        <p:spPr>
          <a:xfrm rot="16200000">
            <a:off x="5882640" y="2642235"/>
            <a:ext cx="3956685" cy="2384425"/>
          </a:xfrm>
          <a:prstGeom prst="curvedConnector3">
            <a:avLst>
              <a:gd name="adj1" fmla="val 1203"/>
            </a:avLst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9547225" y="2437130"/>
            <a:ext cx="22059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sz="2000">
                <a:sym typeface="+mn-ea"/>
              </a:rPr>
              <a:t>需要一个</a:t>
            </a:r>
            <a:r>
              <a:rPr lang="zh-CN" sz="2400" b="1">
                <a:solidFill>
                  <a:srgbClr val="FF0000"/>
                </a:solidFill>
                <a:sym typeface="+mn-ea"/>
              </a:rPr>
              <a:t>分类器</a:t>
            </a:r>
            <a:endParaRPr lang="zh-CN" sz="2400" b="1">
              <a:solidFill>
                <a:srgbClr val="FF0000"/>
              </a:solidFill>
              <a:sym typeface="+mn-ea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0472420" y="1775460"/>
            <a:ext cx="0" cy="687705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6887210" y="1260475"/>
            <a:ext cx="736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(4)</a:t>
            </a:r>
            <a:endParaRPr lang="en-US" altLang="zh-CN" sz="20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12"/>
            </p:custDataLst>
          </p:nvPr>
        </p:nvSpPr>
        <p:spPr>
          <a:xfrm>
            <a:off x="6884670" y="2038350"/>
            <a:ext cx="736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(5)</a:t>
            </a:r>
            <a:endParaRPr lang="en-US" altLang="zh-CN" sz="20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3"/>
            </p:custDataLst>
          </p:nvPr>
        </p:nvSpPr>
        <p:spPr>
          <a:xfrm>
            <a:off x="9688195" y="3429000"/>
            <a:ext cx="736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(6)</a:t>
            </a:r>
            <a:endParaRPr lang="en-US" altLang="zh-CN" sz="20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9688195" y="5178425"/>
            <a:ext cx="736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(7)</a:t>
            </a:r>
            <a:endParaRPr lang="en-US" altLang="zh-CN" sz="20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93370" y="1135380"/>
            <a:ext cx="11722100" cy="354965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400685" y="4603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Classifier Guidance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377190" y="4665345"/>
            <a:ext cx="5572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Classifier Guidance,</a:t>
            </a:r>
            <a:r>
              <a:rPr lang="zh-CN" altLang="en-US">
                <a:sym typeface="+mn-ea"/>
              </a:rPr>
              <a:t>如果有一个可微分判别模型</a:t>
            </a:r>
            <a:endParaRPr lang="zh-CN" altLang="en-US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749925" y="4613910"/>
            <a:ext cx="1173480" cy="3727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80365" y="5567045"/>
            <a:ext cx="7480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所以要将无条件扩散模型转换为条件扩散模型，需要一个分类器</a:t>
            </a:r>
            <a:endParaRPr lang="zh-CN" alt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0365" y="50869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那么就可以得到</a:t>
            </a:r>
            <a:endParaRPr lang="zh-CN" altLang="en-US"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4171" t="16458"/>
          <a:stretch>
            <a:fillRect/>
          </a:stretch>
        </p:blipFill>
        <p:spPr>
          <a:xfrm>
            <a:off x="2158365" y="5107940"/>
            <a:ext cx="1648460" cy="3270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742" t="4571"/>
          <a:stretch>
            <a:fillRect/>
          </a:stretch>
        </p:blipFill>
        <p:spPr>
          <a:xfrm>
            <a:off x="476885" y="5977890"/>
            <a:ext cx="5347335" cy="45275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949315" y="597789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γ</a:t>
            </a:r>
            <a:r>
              <a:rPr lang="zh-CN" altLang="en-US"/>
              <a:t>称为 guidance scale, 当其取值大于1时，可以增大条件信息的影响</a:t>
            </a:r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8332470" y="2907030"/>
            <a:ext cx="28765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由公式</a:t>
            </a:r>
            <a:r>
              <a:rPr lang="en-US" altLang="zh-CN" sz="1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(1)</a:t>
            </a:r>
            <a:r>
              <a:rPr lang="zh-CN" altLang="en-US" sz="1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和公式</a:t>
            </a:r>
            <a:r>
              <a:rPr lang="en-US" altLang="zh-CN" sz="1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(7)</a:t>
            </a:r>
            <a:r>
              <a:rPr lang="zh-CN" altLang="en-US" sz="1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可得</a:t>
            </a:r>
            <a:endParaRPr lang="zh-CN" altLang="en-US" sz="1600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7288530" y="3087370"/>
            <a:ext cx="895985" cy="14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6186805" y="2907030"/>
            <a:ext cx="736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(8)</a:t>
            </a:r>
            <a:endParaRPr lang="en-US" altLang="zh-CN" sz="20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0685" y="4603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Classifier Guidance的问题</a:t>
            </a:r>
            <a:endParaRPr lang="en-US" altLang="zh-CN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474980" y="278320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3.</a:t>
            </a:r>
            <a:r>
              <a:rPr lang="zh-CN" altLang="en-US"/>
              <a:t>通过梯度更新图像会导致对抗攻击效应，生成图像可能会通过人眼不可察觉的细节欺骗分类器，实际上并没有按条件生成。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74980" y="15576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需要额外训练一个噪声版本的分类器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4980" y="21120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分类器的质量会影响按类别生成的效果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0505" y="3705225"/>
            <a:ext cx="7442200" cy="17081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6415" y="5575300"/>
            <a:ext cx="768731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Guidance</a:t>
            </a:r>
            <a:r>
              <a:rPr lang="zh-CN" altLang="en-US"/>
              <a:t>对三个高斯混合的影响，每个混合成分代表以一个类别为条件的数据。最左边的图是</a:t>
            </a:r>
            <a:r>
              <a:rPr lang="en-US" altLang="zh-CN" b="1"/>
              <a:t>No</a:t>
            </a:r>
            <a:r>
              <a:rPr lang="en-US" altLang="zh-CN"/>
              <a:t> </a:t>
            </a:r>
            <a:r>
              <a:rPr lang="zh-CN" altLang="en-US" b="1">
                <a:sym typeface="+mn-ea"/>
              </a:rPr>
              <a:t>Guidance</a:t>
            </a:r>
            <a:r>
              <a:rPr lang="zh-CN" altLang="en-US"/>
              <a:t>的边际密度。从左到右是具有增加</a:t>
            </a:r>
            <a:r>
              <a:rPr lang="en-US" altLang="zh-CN">
                <a:sym typeface="+mn-ea"/>
              </a:rPr>
              <a:t> </a:t>
            </a:r>
            <a:r>
              <a:rPr lang="zh-CN" altLang="en-US" b="1">
                <a:sym typeface="+mn-ea"/>
              </a:rPr>
              <a:t>Guidance</a:t>
            </a:r>
            <a:r>
              <a:rPr lang="zh-CN" altLang="en-US"/>
              <a:t>强度的归一化的混合物的密度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69250" y="3482975"/>
            <a:ext cx="414845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对于一个来自于三个高斯分布混合而成的分布，通过分类器引导的采样过程导致了</a:t>
            </a:r>
            <a:r>
              <a:rPr lang="zh-CN" altLang="en-US" b="1">
                <a:solidFill>
                  <a:srgbClr val="FF0000"/>
                </a:solidFill>
              </a:rPr>
              <a:t>采样结果严重受限于该分布的局部领域</a:t>
            </a:r>
            <a:r>
              <a:rPr lang="zh-CN" altLang="en-US"/>
              <a:t>，且分类器引导强度越强，远离其他类别的质心的表现越明显，使得结果越加集中在局部空间。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0685" y="4603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Classifier </a:t>
            </a:r>
            <a:r>
              <a:rPr lang="en-US" altLang="zh-CN" sz="2800" b="1"/>
              <a:t>Free </a:t>
            </a:r>
            <a:r>
              <a:rPr lang="zh-CN" altLang="en-US" sz="2800" b="1"/>
              <a:t>Guidance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340995" y="3482340"/>
            <a:ext cx="6519545" cy="17767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核心是通过一个隐式分类器来替代显示分类器，而无需直接计算显式分类器及其梯度。根据贝叶斯公式，分类器的梯度可以用条件生成概率和无条件生成概率表示：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0995" y="5115560"/>
            <a:ext cx="6330950" cy="13531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60540" y="3482340"/>
            <a:ext cx="4184015" cy="60007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0685" y="1133475"/>
            <a:ext cx="6913880" cy="192849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458470" y="4699635"/>
            <a:ext cx="28765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由公式</a:t>
            </a:r>
            <a:r>
              <a:rPr lang="en-US" altLang="zh-CN" sz="1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(1)</a:t>
            </a:r>
            <a:r>
              <a:rPr lang="zh-CN" altLang="en-US" sz="1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和公式</a:t>
            </a:r>
            <a:r>
              <a:rPr lang="en-US" altLang="zh-CN" sz="1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(7)</a:t>
            </a:r>
            <a:r>
              <a:rPr lang="zh-CN" altLang="en-US" sz="1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可得</a:t>
            </a:r>
            <a:endParaRPr lang="zh-CN" altLang="en-US" sz="1600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7616190" y="5707380"/>
            <a:ext cx="736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(9)</a:t>
            </a:r>
            <a:endParaRPr lang="en-US" altLang="zh-CN" sz="20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7616190" y="2382520"/>
            <a:ext cx="736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(7)</a:t>
            </a:r>
            <a:endParaRPr lang="en-US" altLang="zh-CN" sz="20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0"/>
            </p:custDataLst>
          </p:nvPr>
        </p:nvSpPr>
        <p:spPr>
          <a:xfrm>
            <a:off x="11275060" y="3582670"/>
            <a:ext cx="736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(1)</a:t>
            </a:r>
            <a:endParaRPr lang="en-US" altLang="zh-CN" sz="20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0685" y="4603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Classifier </a:t>
            </a:r>
            <a:r>
              <a:rPr lang="en-US" altLang="zh-CN" sz="2800" b="1"/>
              <a:t>Free </a:t>
            </a:r>
            <a:r>
              <a:rPr lang="zh-CN" altLang="en-US" sz="2800" b="1"/>
              <a:t>Guidance</a:t>
            </a:r>
            <a:endParaRPr lang="zh-CN" altLang="en-US" sz="2800" b="1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1250" t="68007"/>
          <a:stretch>
            <a:fillRect/>
          </a:stretch>
        </p:blipFill>
        <p:spPr>
          <a:xfrm>
            <a:off x="1746250" y="4828540"/>
            <a:ext cx="6377305" cy="59055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414655" y="1200785"/>
            <a:ext cx="6221095" cy="816610"/>
            <a:chOff x="7752" y="2063"/>
            <a:chExt cx="9797" cy="1286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rcRect l="36050" t="37886"/>
            <a:stretch>
              <a:fillRect/>
            </a:stretch>
          </p:blipFill>
          <p:spPr>
            <a:xfrm>
              <a:off x="11349" y="2063"/>
              <a:ext cx="6200" cy="1287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"/>
            <a:srcRect r="63734" b="57288"/>
            <a:stretch>
              <a:fillRect/>
            </a:stretch>
          </p:blipFill>
          <p:spPr>
            <a:xfrm>
              <a:off x="7752" y="2063"/>
              <a:ext cx="3516" cy="885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 l="742" t="4571"/>
          <a:stretch>
            <a:fillRect/>
          </a:stretch>
        </p:blipFill>
        <p:spPr>
          <a:xfrm>
            <a:off x="596265" y="2007870"/>
            <a:ext cx="5812155" cy="49212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69900" y="3569970"/>
            <a:ext cx="6699250" cy="6223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669415" y="4192270"/>
            <a:ext cx="4775200" cy="6223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8017510" y="3422650"/>
            <a:ext cx="2038350" cy="62865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14"/>
            </p:custDataLst>
          </p:nvPr>
        </p:nvSpPr>
        <p:spPr>
          <a:xfrm>
            <a:off x="7616190" y="1282700"/>
            <a:ext cx="736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(9)</a:t>
            </a:r>
            <a:endParaRPr lang="en-US" altLang="zh-CN" sz="20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5"/>
            </p:custDataLst>
          </p:nvPr>
        </p:nvSpPr>
        <p:spPr>
          <a:xfrm>
            <a:off x="7613650" y="2018030"/>
            <a:ext cx="736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(8)</a:t>
            </a:r>
            <a:endParaRPr lang="en-US" altLang="zh-CN" sz="20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596265" y="2980690"/>
            <a:ext cx="28765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由公式</a:t>
            </a:r>
            <a:r>
              <a:rPr lang="en-US" altLang="zh-CN" sz="1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(8)</a:t>
            </a:r>
            <a:r>
              <a:rPr lang="zh-CN" altLang="en-US" sz="1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和公式</a:t>
            </a:r>
            <a:r>
              <a:rPr lang="en-US" altLang="zh-CN" sz="1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(9)</a:t>
            </a:r>
            <a:r>
              <a:rPr lang="zh-CN" altLang="en-US" sz="16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可得</a:t>
            </a:r>
            <a:endParaRPr lang="zh-CN" altLang="en-US" sz="1600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7475855" y="4828540"/>
            <a:ext cx="736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(10)</a:t>
            </a:r>
            <a:endParaRPr lang="en-US" altLang="zh-CN" sz="2000" b="1" i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0685" y="4603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Classifier </a:t>
            </a:r>
            <a:r>
              <a:rPr lang="en-US" altLang="zh-CN" sz="2800" b="1"/>
              <a:t>Free </a:t>
            </a:r>
            <a:r>
              <a:rPr lang="zh-CN" altLang="en-US" sz="2800" b="1"/>
              <a:t>Guidance</a:t>
            </a:r>
            <a:endParaRPr lang="zh-CN" altLang="en-US"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269875" y="3478530"/>
            <a:ext cx="1052703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由上可知，新的生成过程不再依赖显示的classifier，因而解决了上述Classifier Guidance的几个问题。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总的来说，训练时需要训练两个模型，一个是</a:t>
            </a:r>
            <a:r>
              <a:rPr lang="zh-CN" altLang="en-US" b="1">
                <a:solidFill>
                  <a:srgbClr val="FF0000"/>
                </a:solidFill>
              </a:rPr>
              <a:t>无条件生成模型</a:t>
            </a:r>
            <a:r>
              <a:rPr lang="zh-CN" altLang="en-US"/>
              <a:t>，另一个是</a:t>
            </a:r>
            <a:r>
              <a:rPr lang="zh-CN" altLang="en-US" b="1">
                <a:solidFill>
                  <a:srgbClr val="FF0000"/>
                </a:solidFill>
              </a:rPr>
              <a:t>条件生成模型</a:t>
            </a:r>
            <a:r>
              <a:rPr lang="zh-CN" altLang="en-US"/>
              <a:t>。但这两个模型可以用</a:t>
            </a:r>
            <a:r>
              <a:rPr lang="zh-CN" altLang="en-US" b="1">
                <a:solidFill>
                  <a:srgbClr val="FF0000"/>
                </a:solidFill>
              </a:rPr>
              <a:t>同一个模型</a:t>
            </a:r>
            <a:r>
              <a:rPr lang="zh-CN" altLang="en-US"/>
              <a:t>表示，训练时只需要以</a:t>
            </a:r>
            <a:r>
              <a:rPr lang="zh-CN" altLang="en-US" b="1">
                <a:solidFill>
                  <a:srgbClr val="FF0000"/>
                </a:solidFill>
              </a:rPr>
              <a:t>一定概率将条件置空</a:t>
            </a:r>
            <a:r>
              <a:rPr lang="zh-CN" altLang="en-US"/>
              <a:t>即可。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推理时，最终结果可以由条件生成和无条件生成的线性组合获得，生成效果可以引导系数可以调节，控制生成样本的逼真性和多样性的平衡。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1250" t="68007"/>
          <a:stretch>
            <a:fillRect/>
          </a:stretch>
        </p:blipFill>
        <p:spPr>
          <a:xfrm>
            <a:off x="1909445" y="1465580"/>
            <a:ext cx="6377305" cy="590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-7245" r="81479"/>
          <a:stretch>
            <a:fillRect/>
          </a:stretch>
        </p:blipFill>
        <p:spPr>
          <a:xfrm>
            <a:off x="618490" y="1339215"/>
            <a:ext cx="1240790" cy="6673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1709" t="3939"/>
          <a:stretch>
            <a:fillRect/>
          </a:stretch>
        </p:blipFill>
        <p:spPr>
          <a:xfrm>
            <a:off x="1999615" y="2213610"/>
            <a:ext cx="5186680" cy="60388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922270" y="2771140"/>
            <a:ext cx="16002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i="1"/>
              <a:t>条件生成模型</a:t>
            </a:r>
            <a:endParaRPr lang="zh-CN" altLang="en-US" sz="1400" b="1" i="1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5464175" y="2771140"/>
            <a:ext cx="16002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 i="1"/>
              <a:t>无条件生成模型</a:t>
            </a:r>
            <a:endParaRPr lang="zh-CN" altLang="en-US" sz="1400" b="1" i="1"/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"/>
          <a:srcRect l="21250" t="68007"/>
          <a:stretch>
            <a:fillRect/>
          </a:stretch>
        </p:blipFill>
        <p:spPr>
          <a:xfrm>
            <a:off x="1599565" y="5862955"/>
            <a:ext cx="6377305" cy="5905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"/>
          <a:srcRect t="-7245" r="81479"/>
          <a:stretch>
            <a:fillRect/>
          </a:stretch>
        </p:blipFill>
        <p:spPr>
          <a:xfrm>
            <a:off x="308610" y="5736590"/>
            <a:ext cx="1240790" cy="66738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9.xml><?xml version="1.0" encoding="utf-8"?>
<p:tagLst xmlns:p="http://schemas.openxmlformats.org/presentationml/2006/main">
  <p:tag name="COMMONDATA" val="eyJoZGlkIjoiMjM5MGE5MGFjZjEyZGU1Mjg2OTA0ZDAyMzI0MmEwZTI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980</Words>
  <Application>WPS 演示</Application>
  <PresentationFormat>宽屏</PresentationFormat>
  <Paragraphs>94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任良</cp:lastModifiedBy>
  <cp:revision>190</cp:revision>
  <dcterms:created xsi:type="dcterms:W3CDTF">2019-06-19T02:08:00Z</dcterms:created>
  <dcterms:modified xsi:type="dcterms:W3CDTF">2023-09-06T03:04:34Z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AA2D41F22C6E4115AA04F0C914E6283F_13</vt:lpwstr>
  </property>
</Properties>
</file>