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7]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99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image" Target="../media/image1.png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image" Target="../media/image2.png"/><Relationship Id="rId1" Type="http://schemas.openxmlformats.org/officeDocument/2006/relationships/tags" Target="../tags/tag8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image" Target="../media/image2.png"/><Relationship Id="rId1" Type="http://schemas.openxmlformats.org/officeDocument/2006/relationships/tags" Target="../tags/tag8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2.png"/><Relationship Id="rId1" Type="http://schemas.openxmlformats.org/officeDocument/2006/relationships/tags" Target="../tags/tag8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93.xml"/><Relationship Id="rId7" Type="http://schemas.openxmlformats.org/officeDocument/2006/relationships/image" Target="../media/image4.png"/><Relationship Id="rId6" Type="http://schemas.openxmlformats.org/officeDocument/2006/relationships/tags" Target="../tags/tag92.xml"/><Relationship Id="rId5" Type="http://schemas.openxmlformats.org/officeDocument/2006/relationships/image" Target="../media/image3.png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12" Type="http://schemas.openxmlformats.org/officeDocument/2006/relationships/tags" Target="../tags/tag95.xml"/><Relationship Id="rId11" Type="http://schemas.openxmlformats.org/officeDocument/2006/relationships/image" Target="../media/image6.png"/><Relationship Id="rId10" Type="http://schemas.openxmlformats.org/officeDocument/2006/relationships/tags" Target="../tags/tag94.xml"/><Relationship Id="rId1" Type="http://schemas.openxmlformats.org/officeDocument/2006/relationships/tags" Target="../tags/tag8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8.xml"/><Relationship Id="rId4" Type="http://schemas.openxmlformats.org/officeDocument/2006/relationships/image" Target="../media/image9.png"/><Relationship Id="rId3" Type="http://schemas.openxmlformats.org/officeDocument/2006/relationships/tags" Target="../tags/tag97.xml"/><Relationship Id="rId2" Type="http://schemas.openxmlformats.org/officeDocument/2006/relationships/image" Target="../media/image8.png"/><Relationship Id="rId1" Type="http://schemas.openxmlformats.org/officeDocument/2006/relationships/tags" Target="../tags/tag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605790" y="2664460"/>
            <a:ext cx="10782300" cy="141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sz="353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Unpaired Motion Style Transfer from Video to Animation</a:t>
            </a:r>
            <a:endParaRPr sz="353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7778750" y="4056380"/>
            <a:ext cx="169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FF0000"/>
                </a:solidFill>
                <a:sym typeface="+mn-ea"/>
              </a:rPr>
              <a:t>不配对</a:t>
            </a:r>
            <a:endParaRPr 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2335" y="4949190"/>
            <a:ext cx="5320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2.</a:t>
            </a:r>
            <a:r>
              <a:rPr>
                <a:sym typeface="+mn-ea"/>
              </a:rPr>
              <a:t>仅限于训练中的风格</a:t>
            </a:r>
            <a:r>
              <a:rPr lang="zh-CN">
                <a:sym typeface="+mn-ea"/>
              </a:rPr>
              <a:t>，未学习到的风格无法转换</a:t>
            </a:r>
            <a:endParaRPr lang="zh-CN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5165" y="3565525"/>
            <a:ext cx="1424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现有问题：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4205" y="873125"/>
            <a:ext cx="695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运动风格</a:t>
            </a:r>
            <a:r>
              <a:rPr lang="zh-CN" altLang="en-US">
                <a:sym typeface="+mn-ea"/>
              </a:rPr>
              <a:t>从一个</a:t>
            </a:r>
            <a:r>
              <a:rPr lang="en-US" altLang="zh-CN">
                <a:sym typeface="+mn-ea"/>
              </a:rPr>
              <a:t>clipA</a:t>
            </a:r>
            <a:r>
              <a:rPr lang="zh-CN" altLang="en-US">
                <a:sym typeface="+mn-ea"/>
              </a:rPr>
              <a:t>转移动另一个</a:t>
            </a:r>
            <a:r>
              <a:rPr lang="en-US" altLang="zh-CN">
                <a:sym typeface="+mn-ea"/>
              </a:rPr>
              <a:t>clipB,</a:t>
            </a:r>
            <a:r>
              <a:rPr lang="zh-CN" altLang="en-US">
                <a:sym typeface="+mn-ea"/>
              </a:rPr>
              <a:t>并却</a:t>
            </a:r>
            <a:r>
              <a:rPr lang="en-US" altLang="zh-CN">
                <a:sym typeface="+mn-ea"/>
              </a:rPr>
              <a:t>ClipB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运动内容</a:t>
            </a:r>
            <a:r>
              <a:rPr lang="zh-CN" altLang="en-US">
                <a:sym typeface="+mn-ea"/>
              </a:rPr>
              <a:t>不变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5165" y="1436370"/>
            <a:ext cx="14249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风格：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angry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childlike</a:t>
            </a:r>
            <a:r>
              <a:rPr lang="zh-CN" altLang="en-US">
                <a:sym typeface="+mn-ea"/>
              </a:rPr>
              <a:t>、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depressed</a:t>
            </a:r>
            <a:r>
              <a:rPr lang="zh-CN" altLang="en-US">
                <a:sym typeface="+mn-ea"/>
              </a:rPr>
              <a:t>、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neutral</a:t>
            </a:r>
            <a:r>
              <a:rPr lang="zh-CN" altLang="en-US">
                <a:sym typeface="+mn-ea"/>
              </a:rPr>
              <a:t>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961380" y="1436370"/>
            <a:ext cx="14249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内容：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walk</a:t>
            </a:r>
            <a:r>
              <a:rPr lang="zh-CN" altLang="en-US">
                <a:sym typeface="+mn-ea"/>
              </a:rPr>
              <a:t>、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run</a:t>
            </a:r>
            <a:r>
              <a:rPr lang="zh-CN" altLang="en-US">
                <a:sym typeface="+mn-ea"/>
              </a:rPr>
              <a:t>、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jump</a:t>
            </a:r>
            <a:r>
              <a:rPr lang="zh-CN" altLang="en-US">
                <a:sym typeface="+mn-ea"/>
              </a:rPr>
              <a:t>、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kick</a:t>
            </a:r>
            <a:r>
              <a:rPr lang="zh-CN" altLang="en-US">
                <a:sym typeface="+mn-ea"/>
              </a:rPr>
              <a:t>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06145" y="4121150"/>
            <a:ext cx="5316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现有的方法依赖于配对数据，相同动作内容的运动以不同的风格执行</a:t>
            </a:r>
            <a:endParaRPr lang="zh-CN" altLang="en-US">
              <a:sym typeface="+mn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432550" y="4098925"/>
            <a:ext cx="826770" cy="32639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>
            <p:custDataLst>
              <p:tags r:id="rId4"/>
            </p:custDataLst>
          </p:nvPr>
        </p:nvSpPr>
        <p:spPr>
          <a:xfrm>
            <a:off x="6432550" y="4991100"/>
            <a:ext cx="826770" cy="32639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778750" y="4949190"/>
            <a:ext cx="247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FF0000"/>
                </a:solidFill>
                <a:sym typeface="+mn-ea"/>
              </a:rPr>
              <a:t>迁移未学习到的风格</a:t>
            </a:r>
            <a:endParaRPr 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906145" y="5627370"/>
            <a:ext cx="5320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3.</a:t>
            </a:r>
            <a:endParaRPr lang="en-US" altLang="zh-CN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7832725" y="5627370"/>
            <a:ext cx="247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FF0000"/>
                </a:solidFill>
                <a:sym typeface="+mn-ea"/>
              </a:rPr>
              <a:t>从视频中学习风格</a:t>
            </a:r>
            <a:endParaRPr lang="zh-CN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624205" y="873125"/>
            <a:ext cx="695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核心：运动的风格与内容特征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5165" y="1436370"/>
            <a:ext cx="1424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运动表示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3130" y="2009775"/>
            <a:ext cx="2432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内容：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旋转四元数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67740" y="2575560"/>
            <a:ext cx="9319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风格：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相对运动</a:t>
            </a: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运动风格是不受时间变化的，且骨骼的位置变化能很好的表示风格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967740" y="3167380"/>
            <a:ext cx="2432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输出：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旋转</a:t>
            </a:r>
            <a:endParaRPr lang="zh-CN" altLang="en-US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4205" y="3910330"/>
            <a:ext cx="3981450" cy="21844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685165" y="3811905"/>
            <a:ext cx="1424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数据预处理</a:t>
            </a:r>
            <a:endParaRPr lang="zh-CN" altLang="en-US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4511040" y="3980815"/>
            <a:ext cx="1424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动捕</a:t>
            </a:r>
            <a:r>
              <a:rPr lang="en-US" altLang="zh-CN">
                <a:sym typeface="+mn-ea"/>
              </a:rPr>
              <a:t>3d</a:t>
            </a:r>
            <a:r>
              <a:rPr lang="zh-CN" altLang="en-US">
                <a:sym typeface="+mn-ea"/>
              </a:rPr>
              <a:t>数据</a:t>
            </a: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6922135" y="3938905"/>
            <a:ext cx="2860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随机相机视角、缩放</a:t>
            </a:r>
            <a:endParaRPr lang="zh-CN">
              <a:sym typeface="+mn-ea"/>
            </a:endParaRPr>
          </a:p>
        </p:txBody>
      </p:sp>
      <p:sp>
        <p:nvSpPr>
          <p:cNvPr id="18" name="右箭头 17"/>
          <p:cNvSpPr/>
          <p:nvPr>
            <p:custDataLst>
              <p:tags r:id="rId10"/>
            </p:custDataLst>
          </p:nvPr>
        </p:nvSpPr>
        <p:spPr>
          <a:xfrm>
            <a:off x="5935980" y="3980815"/>
            <a:ext cx="826770" cy="32639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>
            <p:custDataLst>
              <p:tags r:id="rId11"/>
            </p:custDataLst>
          </p:nvPr>
        </p:nvSpPr>
        <p:spPr>
          <a:xfrm>
            <a:off x="9196070" y="3938905"/>
            <a:ext cx="826770" cy="32639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10172065" y="3910330"/>
            <a:ext cx="1424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2d</a:t>
            </a:r>
            <a:r>
              <a:rPr lang="zh-CN" altLang="en-US">
                <a:sym typeface="+mn-ea"/>
              </a:rPr>
              <a:t>投影数据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7050" y="411480"/>
            <a:ext cx="9150350" cy="340995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85140" y="4803140"/>
            <a:ext cx="9650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内容编码器：</a:t>
            </a:r>
            <a:r>
              <a:rPr lang="en-US" altLang="zh-CN"/>
              <a:t>1D</a:t>
            </a:r>
            <a:r>
              <a:rPr lang="zh-CN" altLang="en-US"/>
              <a:t>卷积，提取与时间相关的内容特征，使用</a:t>
            </a:r>
            <a:r>
              <a:rPr lang="en-US" altLang="zh-CN"/>
              <a:t>IN</a:t>
            </a:r>
            <a:r>
              <a:rPr lang="zh-CN" altLang="en-US"/>
              <a:t>，剥离风格特征（风格与时间无关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85140" y="2322195"/>
            <a:ext cx="4961255" cy="145796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485140" y="4434840"/>
            <a:ext cx="8649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内容输入：</a:t>
            </a:r>
            <a:r>
              <a:rPr lang="en-US" altLang="zh-CN"/>
              <a:t>[</a:t>
            </a:r>
            <a:r>
              <a:rPr lang="zh-CN" altLang="en-US"/>
              <a:t>旋转特征，时间</a:t>
            </a:r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7050" y="411480"/>
            <a:ext cx="9150350" cy="340995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86740" y="4803140"/>
            <a:ext cx="96507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风格编码器：论文中说</a:t>
            </a:r>
            <a:r>
              <a:rPr lang="en-US" altLang="zh-CN"/>
              <a:t>3d,2d</a:t>
            </a:r>
            <a:r>
              <a:rPr lang="zh-CN" altLang="en-US"/>
              <a:t>一起送进去，然后计算平均的</a:t>
            </a:r>
            <a:r>
              <a:rPr lang="en-US" altLang="zh-CN"/>
              <a:t>style</a:t>
            </a:r>
            <a:r>
              <a:rPr lang="zh-CN" altLang="en-US"/>
              <a:t>特征。实际代码中作者用的是偶数次</a:t>
            </a:r>
            <a:r>
              <a:rPr lang="en-US" altLang="zh-CN"/>
              <a:t>3d,</a:t>
            </a:r>
            <a:r>
              <a:rPr lang="zh-CN" altLang="en-US"/>
              <a:t>奇数次</a:t>
            </a:r>
            <a:r>
              <a:rPr lang="en-US" altLang="zh-CN"/>
              <a:t>2d</a:t>
            </a:r>
            <a:r>
              <a:rPr lang="zh-CN" altLang="en-US"/>
              <a:t>交叉进行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5140" y="574675"/>
            <a:ext cx="4961255" cy="180530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86740" y="4354830"/>
            <a:ext cx="8649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风格输入：</a:t>
            </a:r>
            <a:r>
              <a:rPr lang="en-US" altLang="zh-CN"/>
              <a:t>3d:[</a:t>
            </a:r>
            <a:r>
              <a:rPr lang="zh-CN" altLang="en-US"/>
              <a:t>位置特征，时间</a:t>
            </a:r>
            <a:r>
              <a:rPr lang="en-US" altLang="zh-CN"/>
              <a:t>]   2d:[</a:t>
            </a:r>
            <a:r>
              <a:rPr lang="zh-CN" altLang="en-US"/>
              <a:t>视角，位置特征，时间</a:t>
            </a:r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7050" y="411480"/>
            <a:ext cx="9150350" cy="340995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86740" y="4803140"/>
            <a:ext cx="9650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解码器：具有</a:t>
            </a:r>
            <a:r>
              <a:rPr lang="en-US" altLang="zh-CN"/>
              <a:t>AdaIN</a:t>
            </a:r>
            <a:r>
              <a:rPr lang="zh-CN" altLang="en-US"/>
              <a:t>的残差块组成，将风格编码和内容编码融合重新生成动作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05755" y="1139825"/>
            <a:ext cx="1958975" cy="27984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7050" y="411480"/>
            <a:ext cx="9150350" cy="340995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86740" y="3982085"/>
            <a:ext cx="96507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损失函数：</a:t>
            </a:r>
            <a:r>
              <a:rPr lang="zh-CN"/>
              <a:t>对抗损失，重构损失，联合嵌入损失（</a:t>
            </a:r>
            <a:r>
              <a:rPr lang="en-US" altLang="zh-CN"/>
              <a:t>3d</a:t>
            </a:r>
            <a:r>
              <a:rPr lang="zh-CN" altLang="en-US"/>
              <a:t>投影到</a:t>
            </a:r>
            <a:r>
              <a:rPr lang="en-US" altLang="zh-CN"/>
              <a:t>2d</a:t>
            </a:r>
            <a:r>
              <a:rPr lang="zh-CN" altLang="en-US"/>
              <a:t>时风格差异带来的损失</a:t>
            </a:r>
            <a:r>
              <a:rPr lang="zh-CN"/>
              <a:t>）、风格三元组损失、特征匹配损失（判别器）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6740" y="5578475"/>
            <a:ext cx="3812540" cy="416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6740" y="4690110"/>
            <a:ext cx="4085590" cy="746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092700" y="5400675"/>
            <a:ext cx="2952750" cy="336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092700" y="4690110"/>
            <a:ext cx="3587750" cy="647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997450" y="5995035"/>
            <a:ext cx="377825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72735" y="1149985"/>
            <a:ext cx="6941820" cy="3409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5280" y="1343025"/>
            <a:ext cx="6442075" cy="30238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0870" y="4559300"/>
            <a:ext cx="4994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风格三元组损失以更好的在隐空间中聚类风格</a:t>
            </a:r>
            <a:endParaRPr lang="en-US" altLang="zh-CN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6939915" y="4448810"/>
            <a:ext cx="4994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联合嵌入损失以更好的聚类</a:t>
            </a:r>
            <a:r>
              <a:rPr lang="en-US" altLang="zh-CN">
                <a:sym typeface="+mn-ea"/>
              </a:rPr>
              <a:t>3d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2d</a:t>
            </a:r>
            <a:r>
              <a:rPr lang="zh-CN" altLang="en-US">
                <a:sym typeface="+mn-ea"/>
              </a:rPr>
              <a:t>风格输入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COMMONDATA" val="eyJoZGlkIjoiMjM5MGE5MGFjZjEyZGU1Mjg2OTA0ZDAyMzI0MmEwZTIifQ=="/>
  <p:tag name="KSO_WPP_MARK_KEY" val="4769caa5-9654-4b30-87da-1838872a806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WPS 演示</Application>
  <PresentationFormat>宽屏</PresentationFormat>
  <Paragraphs>65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Source Sans Pro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任良</cp:lastModifiedBy>
  <cp:revision>189</cp:revision>
  <dcterms:created xsi:type="dcterms:W3CDTF">2019-06-19T02:08:00Z</dcterms:created>
  <dcterms:modified xsi:type="dcterms:W3CDTF">2023-06-15T02:57:51Z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7080F2F754014CDAB3F69E8234F7E801_11</vt:lpwstr>
  </property>
</Properties>
</file>