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7]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72.xml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.png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1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3853" y="1819273"/>
          <a:ext cx="11287131" cy="3779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94485"/>
                <a:gridCol w="683260"/>
                <a:gridCol w="2080260"/>
                <a:gridCol w="1918970"/>
                <a:gridCol w="1361126"/>
                <a:gridCol w="1295400"/>
                <a:gridCol w="1184312"/>
                <a:gridCol w="1169318"/>
              </a:tblGrid>
              <a:tr h="274320">
                <a:tc>
                  <a:txBody>
                    <a:bodyPr/>
                    <a:p>
                      <a:r>
                        <a:rPr lang="zh-CN" altLang="en-US" sz="1200" dirty="0"/>
                        <a:t>数据集</a:t>
                      </a:r>
                      <a:endParaRPr lang="zh-CN" altLang="en-US" sz="1200" dirty="0"/>
                    </a:p>
                  </a:txBody>
                  <a:tcPr>
                    <a:lnL w="12700">
                      <a:solidFill>
                        <a:srgbClr val="6C3573"/>
                      </a:solidFill>
                      <a:prstDash val="solid"/>
                    </a:lnL>
                    <a:lnT w="12700" cmpd="sng">
                      <a:solidFill>
                        <a:srgbClr val="6C3573"/>
                      </a:solidFill>
                      <a:prstDash val="solid"/>
                    </a:lnT>
                    <a:lnB w="19050">
                      <a:solidFill>
                        <a:srgbClr val="6C3573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1200" dirty="0"/>
                        <a:t>时长</a:t>
                      </a:r>
                      <a:endParaRPr lang="zh-CN" altLang="en-US" sz="1200" dirty="0"/>
                    </a:p>
                  </a:txBody>
                  <a:tcPr>
                    <a:lnT w="12700" cmpd="sng">
                      <a:solidFill>
                        <a:srgbClr val="6C3573"/>
                      </a:solidFill>
                      <a:prstDash val="solid"/>
                    </a:lnT>
                    <a:lnB w="19050">
                      <a:solidFill>
                        <a:srgbClr val="6C3573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1200" dirty="0"/>
                        <a:t>种类</a:t>
                      </a:r>
                      <a:endParaRPr lang="zh-CN" altLang="en-US" sz="1200" dirty="0"/>
                    </a:p>
                  </a:txBody>
                  <a:tcPr>
                    <a:lnT w="12700" cmpd="sng">
                      <a:solidFill>
                        <a:srgbClr val="6C3573"/>
                      </a:solidFill>
                      <a:prstDash val="solid"/>
                    </a:lnT>
                    <a:lnB w="19050">
                      <a:solidFill>
                        <a:srgbClr val="6C3573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1200" dirty="0"/>
                        <a:t>数据来源</a:t>
                      </a:r>
                      <a:endParaRPr lang="zh-CN" altLang="en-US" sz="1200" dirty="0"/>
                    </a:p>
                  </a:txBody>
                  <a:tcPr>
                    <a:lnT w="12700" cmpd="sng">
                      <a:solidFill>
                        <a:srgbClr val="6C3573"/>
                      </a:solidFill>
                      <a:prstDash val="solid"/>
                    </a:lnT>
                    <a:lnB w="19050">
                      <a:solidFill>
                        <a:srgbClr val="6C3573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包含手指动作</a:t>
                      </a:r>
                      <a:endParaRPr lang="zh-CN" altLang="en-US" sz="1200" dirty="0"/>
                    </a:p>
                  </a:txBody>
                  <a:tcPr>
                    <a:lnT w="12700" cmpd="sng">
                      <a:solidFill>
                        <a:srgbClr val="6C3573"/>
                      </a:solidFill>
                      <a:prstDash val="solid"/>
                    </a:lnT>
                    <a:lnB w="19050">
                      <a:solidFill>
                        <a:srgbClr val="6C3573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单人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双人</a:t>
                      </a:r>
                      <a:endParaRPr lang="zh-CN" altLang="en-US" sz="1200" dirty="0"/>
                    </a:p>
                  </a:txBody>
                  <a:tcPr>
                    <a:lnT w="12700" cmpd="sng">
                      <a:solidFill>
                        <a:srgbClr val="6C3573"/>
                      </a:solidFill>
                      <a:prstDash val="solid"/>
                    </a:lnT>
                    <a:lnB w="19050">
                      <a:solidFill>
                        <a:srgbClr val="6C3573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交互</a:t>
                      </a:r>
                      <a:endParaRPr lang="zh-CN" altLang="en-US" sz="1200" dirty="0"/>
                    </a:p>
                  </a:txBody>
                  <a:tcPr>
                    <a:lnT w="12700" cmpd="sng">
                      <a:solidFill>
                        <a:srgbClr val="6C3573"/>
                      </a:solidFill>
                      <a:prstDash val="solid"/>
                    </a:lnT>
                    <a:lnB w="19050">
                      <a:solidFill>
                        <a:srgbClr val="6C3573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1200" dirty="0"/>
                        <a:t>开源</a:t>
                      </a:r>
                      <a:endParaRPr lang="zh-CN" altLang="en-US" sz="1200" dirty="0"/>
                    </a:p>
                  </a:txBody>
                  <a:tcPr>
                    <a:lnR w="12700">
                      <a:solidFill>
                        <a:srgbClr val="6C3573"/>
                      </a:solidFill>
                      <a:prstDash val="solid"/>
                    </a:lnR>
                    <a:lnT w="12700" cmpd="sng">
                      <a:solidFill>
                        <a:srgbClr val="6C3573"/>
                      </a:solidFill>
                      <a:prstDash val="solid"/>
                    </a:lnT>
                    <a:lnB w="19050">
                      <a:solidFill>
                        <a:srgbClr val="6C3573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n-US" altLang="zh-CN" sz="1200" dirty="0"/>
                        <a:t>GrooveNet</a:t>
                      </a:r>
                      <a:endParaRPr lang="en-US" altLang="zh-CN" sz="1200" dirty="0"/>
                    </a:p>
                  </a:txBody>
                  <a:tcPr>
                    <a:lnL w="12700">
                      <a:solidFill>
                        <a:srgbClr val="6C3573"/>
                      </a:solidFill>
                      <a:prstDash val="solid"/>
                    </a:lnL>
                    <a:lnT w="19050">
                      <a:solidFill>
                        <a:srgbClr val="6C3573"/>
                      </a:solidFill>
                      <a:prstDash val="solid"/>
                    </a:lnT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23</a:t>
                      </a:r>
                      <a:r>
                        <a:rPr lang="zh-CN" altLang="en-US" sz="1200" dirty="0"/>
                        <a:t>分</a:t>
                      </a:r>
                      <a:r>
                        <a:rPr lang="zh-CN" altLang="en-US" sz="1200" dirty="0"/>
                        <a:t>钟</a:t>
                      </a:r>
                      <a:endParaRPr lang="zh-CN" altLang="en-US" sz="1200" dirty="0"/>
                    </a:p>
                  </a:txBody>
                  <a:tcPr>
                    <a:lnT w="19050">
                      <a:solidFill>
                        <a:srgbClr val="6C3573"/>
                      </a:solidFill>
                      <a:prstDash val="solid"/>
                    </a:lnT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电子舞曲</a:t>
                      </a:r>
                      <a:endParaRPr lang="en-US" altLang="zh-CN" sz="1200" dirty="0"/>
                    </a:p>
                  </a:txBody>
                  <a:tcPr>
                    <a:lnT w="19050">
                      <a:solidFill>
                        <a:srgbClr val="6C3573"/>
                      </a:solidFill>
                      <a:prstDash val="solid"/>
                    </a:lnT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3D</a:t>
                      </a:r>
                      <a:r>
                        <a:rPr lang="zh-CN" altLang="en-US" sz="1200" dirty="0"/>
                        <a:t>动捕数据</a:t>
                      </a:r>
                      <a:endParaRPr lang="zh-CN" altLang="en-US" sz="1200" dirty="0"/>
                    </a:p>
                  </a:txBody>
                  <a:tcPr>
                    <a:lnT w="19050">
                      <a:solidFill>
                        <a:srgbClr val="6C3573"/>
                      </a:solidFill>
                      <a:prstDash val="solid"/>
                    </a:lnT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无</a:t>
                      </a:r>
                      <a:endParaRPr lang="zh-CN" altLang="en-US" sz="1200" dirty="0"/>
                    </a:p>
                  </a:txBody>
                  <a:tcPr>
                    <a:lnT w="19050">
                      <a:solidFill>
                        <a:srgbClr val="6C3573"/>
                      </a:solidFill>
                      <a:prstDash val="solid"/>
                    </a:lnT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>
                          <a:sym typeface="+mn-ea"/>
                        </a:rPr>
                        <a:t>单人</a:t>
                      </a:r>
                      <a:endParaRPr lang="en-US" altLang="zh-CN" sz="1200" dirty="0"/>
                    </a:p>
                  </a:txBody>
                  <a:tcPr>
                    <a:lnT w="19050">
                      <a:solidFill>
                        <a:srgbClr val="6C3573"/>
                      </a:solidFill>
                      <a:prstDash val="solid"/>
                    </a:lnT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无</a:t>
                      </a:r>
                      <a:endParaRPr lang="zh-CN" altLang="en-US" sz="1200" dirty="0"/>
                    </a:p>
                  </a:txBody>
                  <a:tcPr>
                    <a:lnT w="19050">
                      <a:solidFill>
                        <a:srgbClr val="6C3573"/>
                      </a:solidFill>
                      <a:prstDash val="solid"/>
                    </a:lnT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sym typeface="+mn-ea"/>
                        </a:rPr>
                        <a:t>不开源</a:t>
                      </a:r>
                      <a:endParaRPr lang="zh-CN" altLang="en-US" sz="1200" dirty="0"/>
                    </a:p>
                  </a:txBody>
                  <a:tcPr>
                    <a:lnR w="12700">
                      <a:solidFill>
                        <a:srgbClr val="6C3573"/>
                      </a:solidFill>
                      <a:prstDash val="solid"/>
                    </a:lnR>
                    <a:lnT w="19050">
                      <a:solidFill>
                        <a:srgbClr val="6C3573"/>
                      </a:solidFill>
                      <a:prstDash val="solid"/>
                    </a:lnT>
                    <a:solidFill>
                      <a:srgbClr val="6C3573">
                        <a:alpha val="20000"/>
                      </a:srgbClr>
                    </a:solidFill>
                  </a:tcPr>
                </a:tc>
              </a:tr>
              <a:tr h="330200">
                <a:tc>
                  <a:txBody>
                    <a:bodyPr/>
                    <a:p>
                      <a:r>
                        <a:rPr lang="en-US" altLang="zh-CN" sz="1200" dirty="0"/>
                        <a:t>Dance w/Melody</a:t>
                      </a:r>
                      <a:endParaRPr lang="en-US" altLang="zh-CN" sz="1200" dirty="0"/>
                    </a:p>
                  </a:txBody>
                  <a:tcPr>
                    <a:lnL w="12700">
                      <a:solidFill>
                        <a:srgbClr val="6C3573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94</a:t>
                      </a: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分钟</a:t>
                      </a:r>
                      <a:endPara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华尔兹、探戈、恰恰和伦巴</a:t>
                      </a:r>
                      <a:endPara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ym typeface="+mn-ea"/>
                        </a:rPr>
                        <a:t>3D</a:t>
                      </a:r>
                      <a:r>
                        <a:rPr lang="zh-CN" altLang="en-US" sz="1200" dirty="0">
                          <a:sym typeface="+mn-ea"/>
                        </a:rPr>
                        <a:t>动捕数据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无</a:t>
                      </a:r>
                      <a:endPara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ym typeface="+mn-ea"/>
                        </a:rPr>
                        <a:t>单人</a:t>
                      </a:r>
                      <a:endPara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无</a:t>
                      </a:r>
                      <a:endPara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ym typeface="+mn-ea"/>
                        </a:rPr>
                        <a:t>开源</a:t>
                      </a:r>
                      <a:endPara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>
                    <a:lnR w="12700">
                      <a:solidFill>
                        <a:srgbClr val="6C3573"/>
                      </a:solidFill>
                      <a:prstDash val="solid"/>
                    </a:lnR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n-US" altLang="zh-CN" sz="1200" dirty="0"/>
                        <a:t>Music2Dance</a:t>
                      </a:r>
                      <a:endParaRPr lang="en-US" altLang="zh-CN" sz="1200" dirty="0"/>
                    </a:p>
                  </a:txBody>
                  <a:tcPr>
                    <a:lnL w="12700">
                      <a:solidFill>
                        <a:srgbClr val="6C3573"/>
                      </a:solidFill>
                      <a:prstDash val="solid"/>
                    </a:lnL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1h</a:t>
                      </a:r>
                      <a:endParaRPr lang="en-US" altLang="zh-CN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200" dirty="0"/>
                        <a:t>宅舞、现代舞</a:t>
                      </a: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3D</a:t>
                      </a:r>
                      <a:r>
                        <a:rPr lang="zh-CN" altLang="en-US" sz="1200" dirty="0"/>
                        <a:t>动捕数据</a:t>
                      </a: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>
                          <a:sym typeface="+mn-ea"/>
                        </a:rPr>
                        <a:t>有</a:t>
                      </a:r>
                      <a:endParaRPr lang="zh-CN" altLang="en-US" sz="1200" dirty="0"/>
                    </a:p>
                    <a:p>
                      <a:pPr>
                        <a:buNone/>
                      </a:pP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>
                          <a:sym typeface="+mn-ea"/>
                        </a:rPr>
                        <a:t>单人</a:t>
                      </a: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无</a:t>
                      </a: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200" dirty="0"/>
                        <a:t>开源</a:t>
                      </a:r>
                      <a:endParaRPr lang="zh-CN" altLang="en-US" sz="1200" dirty="0"/>
                    </a:p>
                  </a:txBody>
                  <a:tcPr>
                    <a:lnR w="12700">
                      <a:solidFill>
                        <a:srgbClr val="6C3573"/>
                      </a:solidFill>
                      <a:prstDash val="solid"/>
                    </a:lnR>
                    <a:solidFill>
                      <a:srgbClr val="6C357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n-US" altLang="zh-CN" sz="1200" dirty="0"/>
                        <a:t>EA-MUD</a:t>
                      </a:r>
                      <a:endParaRPr lang="en-US" altLang="zh-CN" sz="1200" dirty="0"/>
                    </a:p>
                  </a:txBody>
                  <a:tcPr>
                    <a:lnL w="12700">
                      <a:solidFill>
                        <a:srgbClr val="6C3573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1h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/>
                        <a:t>宅舞、现代舞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/>
                        <a:t>3D</a:t>
                      </a:r>
                      <a:r>
                        <a:rPr lang="zh-CN" altLang="en-US" sz="1200" dirty="0"/>
                        <a:t>动捕数据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无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>
                          <a:sym typeface="+mn-ea"/>
                        </a:rPr>
                        <a:t>单人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无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/>
                        <a:t>开源</a:t>
                      </a:r>
                      <a:endParaRPr lang="zh-CN" altLang="en-US" sz="1200" dirty="0"/>
                    </a:p>
                  </a:txBody>
                  <a:tcPr>
                    <a:lnR w="12700">
                      <a:solidFill>
                        <a:srgbClr val="6C3573"/>
                      </a:solidFill>
                      <a:prstDash val="solid"/>
                    </a:lnR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n-US" altLang="zh-CN" sz="1200" dirty="0" err="1"/>
                        <a:t>PhantomDance</a:t>
                      </a:r>
                      <a:endParaRPr lang="en-US" altLang="zh-CN" sz="1200" dirty="0" err="1"/>
                    </a:p>
                  </a:txBody>
                  <a:tcPr>
                    <a:lnL w="12700">
                      <a:solidFill>
                        <a:srgbClr val="6C3573"/>
                      </a:solidFill>
                      <a:prstDash val="solid"/>
                    </a:lnL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9.62h</a:t>
                      </a:r>
                      <a:endParaRPr lang="en-US" altLang="zh-CN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13</a:t>
                      </a:r>
                      <a:r>
                        <a:rPr lang="zh-CN" altLang="en-US" sz="1200" dirty="0"/>
                        <a:t>种</a:t>
                      </a: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200" dirty="0"/>
                        <a:t>人工制作的</a:t>
                      </a:r>
                      <a:r>
                        <a:rPr lang="en-US" altLang="zh-CN" sz="1200" dirty="0"/>
                        <a:t>3D</a:t>
                      </a:r>
                      <a:r>
                        <a:rPr lang="zh-CN" altLang="en-US" sz="1200" dirty="0"/>
                        <a:t>动画</a:t>
                      </a: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无</a:t>
                      </a: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>
                          <a:sym typeface="+mn-ea"/>
                        </a:rPr>
                        <a:t>单人</a:t>
                      </a: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无</a:t>
                      </a: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200" dirty="0"/>
                        <a:t>不开源</a:t>
                      </a:r>
                      <a:endParaRPr lang="zh-CN" altLang="en-US" sz="1200" dirty="0"/>
                    </a:p>
                  </a:txBody>
                  <a:tcPr>
                    <a:lnR w="12700">
                      <a:solidFill>
                        <a:srgbClr val="6C3573"/>
                      </a:solidFill>
                      <a:prstDash val="solid"/>
                    </a:lnR>
                    <a:solidFill>
                      <a:srgbClr val="6C3573">
                        <a:alpha val="2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r>
                        <a:rPr lang="en-US" altLang="zh-CN" sz="1200" dirty="0"/>
                        <a:t>AIST++</a:t>
                      </a:r>
                      <a:endParaRPr lang="en-US" altLang="zh-CN" sz="1200" dirty="0"/>
                    </a:p>
                  </a:txBody>
                  <a:tcPr>
                    <a:lnL w="12700">
                      <a:solidFill>
                        <a:srgbClr val="6C3573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5.19h</a:t>
                      </a:r>
                      <a:endParaRPr kumimoji="0" lang="en-US" altLang="zh-CN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街舞</a:t>
                      </a:r>
                      <a:endPara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2D</a:t>
                      </a: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视频生成的</a:t>
                      </a:r>
                      <a:r>
                        <a:rPr kumimoji="0" lang="en-US" altLang="zh-CN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3D</a:t>
                      </a: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动画</a:t>
                      </a:r>
                      <a:endPara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无</a:t>
                      </a:r>
                      <a:endPara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ym typeface="+mn-ea"/>
                        </a:rPr>
                        <a:t>单人</a:t>
                      </a:r>
                      <a:endPara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无</a:t>
                      </a:r>
                      <a:endPara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开源</a:t>
                      </a:r>
                      <a:endParaRPr kumimoji="0" lang="zh-CN" altLang="en-US" sz="12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>
                    <a:lnR w="12700">
                      <a:solidFill>
                        <a:srgbClr val="6C3573"/>
                      </a:solidFill>
                      <a:prstDash val="solid"/>
                    </a:lnR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n-US" altLang="zh-CN" sz="1200" dirty="0"/>
                        <a:t>MMD</a:t>
                      </a:r>
                      <a:endParaRPr lang="en-US" altLang="zh-CN" sz="1200" dirty="0"/>
                    </a:p>
                  </a:txBody>
                  <a:tcPr>
                    <a:lnL w="12700">
                      <a:solidFill>
                        <a:srgbClr val="6C3573"/>
                      </a:solidFill>
                      <a:prstDash val="solid"/>
                    </a:lnL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9.91h</a:t>
                      </a:r>
                      <a:endParaRPr lang="en-US" altLang="zh-CN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200" dirty="0"/>
                        <a:t>中英日韩</a:t>
                      </a: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/>
                        <a:t>3D</a:t>
                      </a:r>
                      <a:r>
                        <a:rPr lang="zh-CN" altLang="en-US" sz="1200" dirty="0"/>
                        <a:t>动捕数据</a:t>
                      </a: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有</a:t>
                      </a: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>
                          <a:sym typeface="+mn-ea"/>
                        </a:rPr>
                        <a:t>单人</a:t>
                      </a:r>
                      <a:endParaRPr lang="en-US" altLang="zh-CN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无</a:t>
                      </a:r>
                      <a:endParaRPr lang="zh-CN" altLang="en-US" sz="1200" dirty="0"/>
                    </a:p>
                  </a:txBody>
                  <a:tcPr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200" dirty="0"/>
                        <a:t>极少部分开源</a:t>
                      </a:r>
                      <a:endParaRPr lang="zh-CN" altLang="en-US" sz="1200" dirty="0"/>
                    </a:p>
                  </a:txBody>
                  <a:tcPr>
                    <a:lnR w="12700">
                      <a:solidFill>
                        <a:srgbClr val="6C3573"/>
                      </a:solidFill>
                      <a:prstDash val="solid"/>
                    </a:lnR>
                    <a:solidFill>
                      <a:srgbClr val="6C3573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MDC</a:t>
                      </a:r>
                      <a:endParaRPr lang="zh-CN" altLang="en-US" sz="1200" dirty="0"/>
                    </a:p>
                  </a:txBody>
                  <a:tcPr>
                    <a:lnL w="12700">
                      <a:solidFill>
                        <a:srgbClr val="6C3573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dirty="0"/>
                        <a:t>1</a:t>
                      </a:r>
                      <a:r>
                        <a:rPr lang="en-US" altLang="zh-CN" sz="1200" dirty="0"/>
                        <a:t>h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街舞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+mn-ea"/>
                        </a:rPr>
                        <a:t>2D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+mn-ea"/>
                        </a:rPr>
                        <a:t>视频生成的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+mn-ea"/>
                        </a:rPr>
                        <a:t>3D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+mn-ea"/>
                        </a:rPr>
                        <a:t>动画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无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多人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无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>
                          <a:sym typeface="+mn-ea"/>
                        </a:rPr>
                        <a:t>不开源</a:t>
                      </a:r>
                      <a:endParaRPr lang="zh-CN" altLang="en-US" sz="1200" dirty="0"/>
                    </a:p>
                    <a:p>
                      <a:pPr>
                        <a:buNone/>
                      </a:pPr>
                      <a:endParaRPr lang="zh-CN" altLang="en-US" sz="1200" dirty="0"/>
                    </a:p>
                  </a:txBody>
                  <a:tcPr>
                    <a:lnR w="12700">
                      <a:solidFill>
                        <a:srgbClr val="6C3573"/>
                      </a:solidFill>
                      <a:prstDash val="solid"/>
                    </a:lnR>
                  </a:tcPr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dirty="0"/>
                        <a:t>AIOZ-</a:t>
                      </a:r>
                      <a:r>
                        <a:rPr lang="zh-CN" altLang="en-US" sz="1200" dirty="0"/>
                        <a:t>GDANCE</a:t>
                      </a:r>
                      <a:endParaRPr lang="zh-CN" altLang="en-US" sz="1200" dirty="0"/>
                    </a:p>
                  </a:txBody>
                  <a:tcPr>
                    <a:lnL w="12700">
                      <a:solidFill>
                        <a:srgbClr val="6C3573"/>
                      </a:solidFill>
                      <a:prstDash val="solid"/>
                    </a:lnL>
                    <a:lnB w="12700" cmpd="sng">
                      <a:solidFill>
                        <a:srgbClr val="6C3573"/>
                      </a:solidFill>
                      <a:prstDash val="solid"/>
                    </a:lnB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dirty="0"/>
                        <a:t>16.7h</a:t>
                      </a:r>
                      <a:endParaRPr lang="en-US" altLang="zh-CN" sz="1200" dirty="0"/>
                    </a:p>
                  </a:txBody>
                  <a:tcPr>
                    <a:lnB w="12700" cmpd="sng">
                      <a:solidFill>
                        <a:srgbClr val="6C3573"/>
                      </a:solidFill>
                      <a:prstDash val="solid"/>
                    </a:lnB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流行、电子</a:t>
                      </a:r>
                      <a:r>
                        <a:rPr lang="zh-CN" altLang="en-US" sz="1200" dirty="0"/>
                        <a:t>舞曲</a:t>
                      </a:r>
                      <a:endParaRPr lang="zh-CN" altLang="en-US" sz="1200" dirty="0"/>
                    </a:p>
                  </a:txBody>
                  <a:tcPr>
                    <a:lnB w="12700" cmpd="sng">
                      <a:solidFill>
                        <a:srgbClr val="6C3573"/>
                      </a:solidFill>
                      <a:prstDash val="solid"/>
                    </a:lnB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+mn-ea"/>
                        </a:rPr>
                        <a:t>2D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+mn-ea"/>
                        </a:rPr>
                        <a:t>视频生成的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+mn-ea"/>
                        </a:rPr>
                        <a:t>3D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+mn-ea"/>
                        </a:rPr>
                        <a:t>动画</a:t>
                      </a:r>
                      <a:endParaRPr lang="zh-CN" altLang="en-US" sz="1200" dirty="0"/>
                    </a:p>
                  </a:txBody>
                  <a:tcPr>
                    <a:lnB w="12700" cmpd="sng">
                      <a:solidFill>
                        <a:srgbClr val="6C3573"/>
                      </a:solidFill>
                      <a:prstDash val="solid"/>
                    </a:lnB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无</a:t>
                      </a:r>
                      <a:endParaRPr lang="zh-CN" altLang="en-US" sz="1200" dirty="0"/>
                    </a:p>
                  </a:txBody>
                  <a:tcPr>
                    <a:lnB w="12700" cmpd="sng">
                      <a:solidFill>
                        <a:srgbClr val="6C3573"/>
                      </a:solidFill>
                      <a:prstDash val="solid"/>
                    </a:lnB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多人</a:t>
                      </a:r>
                      <a:endParaRPr lang="zh-CN" altLang="en-US" sz="1200" dirty="0"/>
                    </a:p>
                  </a:txBody>
                  <a:tcPr>
                    <a:lnB w="12700" cmpd="sng">
                      <a:solidFill>
                        <a:srgbClr val="6C3573"/>
                      </a:solidFill>
                      <a:prstDash val="solid"/>
                    </a:lnB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/>
                        <a:t>无</a:t>
                      </a:r>
                      <a:endParaRPr lang="zh-CN" altLang="en-US" sz="1200" dirty="0"/>
                    </a:p>
                  </a:txBody>
                  <a:tcPr>
                    <a:lnB w="12700" cmpd="sng">
                      <a:solidFill>
                        <a:srgbClr val="6C3573"/>
                      </a:solidFill>
                      <a:prstDash val="solid"/>
                    </a:lnB>
                    <a:solidFill>
                      <a:srgbClr val="6C357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dirty="0">
                          <a:sym typeface="+mn-ea"/>
                        </a:rPr>
                        <a:t>不开源</a:t>
                      </a:r>
                      <a:endParaRPr lang="zh-CN" altLang="en-US" sz="1200" dirty="0"/>
                    </a:p>
                    <a:p>
                      <a:pPr>
                        <a:buNone/>
                      </a:pPr>
                      <a:endParaRPr lang="zh-CN" altLang="en-US" sz="1200" dirty="0"/>
                    </a:p>
                  </a:txBody>
                  <a:tcPr>
                    <a:lnR w="12700">
                      <a:solidFill>
                        <a:srgbClr val="6C3573"/>
                      </a:solidFill>
                      <a:prstDash val="solid"/>
                    </a:lnR>
                    <a:lnB w="12700" cmpd="sng">
                      <a:solidFill>
                        <a:srgbClr val="6C3573"/>
                      </a:solidFill>
                      <a:prstDash val="solid"/>
                    </a:lnB>
                    <a:solidFill>
                      <a:srgbClr val="6C3573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199380" y="1213485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latin typeface="庞门正道粗书体" panose="02010600030101010101" charset="-122"/>
                <a:ea typeface="庞门正道粗书体" panose="02010600030101010101" charset="-122"/>
              </a:rPr>
              <a:t>舞蹈</a:t>
            </a:r>
            <a:r>
              <a:rPr lang="zh-CN" altLang="en-US" sz="2400" b="1" dirty="0">
                <a:latin typeface="庞门正道粗书体" panose="02010600030101010101" charset="-122"/>
                <a:ea typeface="庞门正道粗书体" panose="02010600030101010101" charset="-122"/>
              </a:rPr>
              <a:t>数据集</a:t>
            </a:r>
            <a:endParaRPr lang="zh-CN" altLang="en-US" sz="2400" b="1" dirty="0">
              <a:latin typeface="庞门正道粗书体" panose="02010600030101010101" charset="-122"/>
              <a:ea typeface="庞门正道粗书体" panose="02010600030101010101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81785" y="5993130"/>
            <a:ext cx="8897501" cy="488950"/>
            <a:chOff x="751" y="5253"/>
            <a:chExt cx="5639" cy="770"/>
          </a:xfrm>
        </p:grpSpPr>
        <p:sp>
          <p:nvSpPr>
            <p:cNvPr id="21" name="矩形 20"/>
            <p:cNvSpPr/>
            <p:nvPr>
              <p:custDataLst>
                <p:tags r:id="rId3"/>
              </p:custDataLst>
            </p:nvPr>
          </p:nvSpPr>
          <p:spPr>
            <a:xfrm>
              <a:off x="751" y="5253"/>
              <a:ext cx="5639" cy="770"/>
            </a:xfrm>
            <a:prstGeom prst="rect">
              <a:avLst/>
            </a:prstGeom>
            <a:solidFill>
              <a:srgbClr val="6C3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4"/>
              </p:custDataLst>
            </p:nvPr>
          </p:nvSpPr>
          <p:spPr>
            <a:xfrm>
              <a:off x="892" y="5324"/>
              <a:ext cx="546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dirty="0">
                  <a:solidFill>
                    <a:srgbClr val="FFFF00"/>
                  </a:solidFill>
                  <a:latin typeface="Calibri Light" panose="020F0302020204030204" charset="0"/>
                  <a:ea typeface="宋体" panose="02010600030101010101" pitchFamily="2" charset="-122"/>
                </a:rPr>
                <a:t>开源</a:t>
              </a:r>
              <a:r>
                <a:rPr lang="zh-CN" altLang="en-US" sz="2000" dirty="0">
                  <a:solidFill>
                    <a:schemeClr val="bg1"/>
                  </a:solidFill>
                  <a:latin typeface="Calibri Light" panose="020F0302020204030204" charset="0"/>
                  <a:ea typeface="宋体" panose="02010600030101010101" pitchFamily="2" charset="-122"/>
                </a:rPr>
                <a:t>舞蹈</a:t>
              </a:r>
              <a:r>
                <a:rPr lang="zh-CN" altLang="en-US" sz="2000" b="1" dirty="0">
                  <a:solidFill>
                    <a:srgbClr val="FFFF00"/>
                  </a:solidFill>
                  <a:latin typeface="Calibri Light" panose="020F0302020204030204" charset="0"/>
                  <a:ea typeface="宋体" panose="02010600030101010101" pitchFamily="2" charset="-122"/>
                </a:rPr>
                <a:t>数据少</a:t>
              </a:r>
              <a:r>
                <a:rPr lang="zh-CN" altLang="en-US" sz="2000" dirty="0">
                  <a:solidFill>
                    <a:schemeClr val="bg1"/>
                  </a:solidFill>
                  <a:latin typeface="Calibri Light" panose="020F0302020204030204" charset="0"/>
                  <a:ea typeface="宋体" panose="02010600030101010101" pitchFamily="2" charset="-122"/>
                </a:rPr>
                <a:t>，已有的</a:t>
              </a:r>
              <a:r>
                <a:rPr lang="zh-CN" altLang="en-US" sz="2000" b="1" dirty="0">
                  <a:solidFill>
                    <a:srgbClr val="FFFF00"/>
                  </a:solidFill>
                  <a:latin typeface="Calibri Light" panose="020F0302020204030204" charset="0"/>
                  <a:ea typeface="宋体" panose="02010600030101010101" pitchFamily="2" charset="-122"/>
                </a:rPr>
                <a:t>双人舞</a:t>
              </a:r>
              <a:r>
                <a:rPr lang="zh-CN" altLang="en-US" sz="2000" dirty="0">
                  <a:solidFill>
                    <a:schemeClr val="bg1"/>
                  </a:solidFill>
                  <a:latin typeface="Calibri Light" panose="020F0302020204030204" charset="0"/>
                  <a:ea typeface="宋体" panose="02010600030101010101" pitchFamily="2" charset="-122"/>
                </a:rPr>
                <a:t>数据少，缺少</a:t>
              </a:r>
              <a:r>
                <a:rPr lang="zh-CN" altLang="en-US" sz="2000" b="1" dirty="0">
                  <a:solidFill>
                    <a:srgbClr val="FFFF00"/>
                  </a:solidFill>
                  <a:latin typeface="Calibri Light" panose="020F0302020204030204" charset="0"/>
                  <a:ea typeface="宋体" panose="02010600030101010101" pitchFamily="2" charset="-122"/>
                </a:rPr>
                <a:t>交互</a:t>
              </a:r>
              <a:r>
                <a:rPr lang="zh-CN" altLang="en-US" sz="2000" dirty="0">
                  <a:solidFill>
                    <a:schemeClr val="bg1"/>
                  </a:solidFill>
                  <a:latin typeface="Calibri Light" panose="020F0302020204030204" charset="0"/>
                  <a:ea typeface="宋体" panose="02010600030101010101" pitchFamily="2" charset="-122"/>
                </a:rPr>
                <a:t>，缺少</a:t>
              </a:r>
              <a:r>
                <a:rPr lang="zh-CN" altLang="en-US" sz="2000" b="1" dirty="0">
                  <a:solidFill>
                    <a:srgbClr val="FFFF00"/>
                  </a:solidFill>
                  <a:latin typeface="Calibri Light" panose="020F0302020204030204" charset="0"/>
                  <a:ea typeface="宋体" panose="02010600030101010101" pitchFamily="2" charset="-122"/>
                </a:rPr>
                <a:t>手指</a:t>
              </a:r>
              <a:r>
                <a:rPr lang="zh-CN" altLang="en-US" sz="2000" dirty="0">
                  <a:solidFill>
                    <a:schemeClr val="bg1"/>
                  </a:solidFill>
                  <a:latin typeface="Calibri Light" panose="020F0302020204030204" charset="0"/>
                  <a:ea typeface="宋体" panose="02010600030101010101" pitchFamily="2" charset="-122"/>
                </a:rPr>
                <a:t>，缺少</a:t>
              </a:r>
              <a:r>
                <a:rPr lang="zh-CN" altLang="en-US" sz="2000" b="1" dirty="0">
                  <a:solidFill>
                    <a:srgbClr val="FFFF00"/>
                  </a:solidFill>
                  <a:latin typeface="Calibri Light" panose="020F0302020204030204" charset="0"/>
                  <a:ea typeface="宋体" panose="02010600030101010101" pitchFamily="2" charset="-122"/>
                </a:rPr>
                <a:t>真实性</a:t>
              </a:r>
              <a:endParaRPr lang="zh-CN" altLang="en-US" sz="2000" b="1" dirty="0">
                <a:solidFill>
                  <a:srgbClr val="FFFF00"/>
                </a:solidFill>
                <a:latin typeface="Calibri Light" panose="020F03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705090" y="4862830"/>
            <a:ext cx="1001395" cy="100266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8924290" y="1673860"/>
            <a:ext cx="1001395" cy="4191000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41398" y="213995"/>
            <a:ext cx="11814452" cy="763166"/>
            <a:chOff x="223" y="337"/>
            <a:chExt cx="18605" cy="1202"/>
          </a:xfrm>
        </p:grpSpPr>
        <p:sp>
          <p:nvSpPr>
            <p:cNvPr id="13" name="Text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87" y="337"/>
              <a:ext cx="4130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Source Sans Pro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ource Sans Pro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ource Sans Pro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ource Sans Pro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ource Sans Pro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ource Sans Pro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ource Sans Pro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ource Sans Pro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ource Sans Pro" charset="0"/>
                </a:defRPr>
              </a:lvl9pPr>
            </a:lstStyle>
            <a:p>
              <a:r>
                <a:rPr lang="en-US" altLang="zh-CN" sz="2415" b="1" i="1" spc="171" dirty="0"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415" b="1" i="1" spc="171" dirty="0">
                  <a:latin typeface="微软雅黑" panose="020B0503020204020204" charset="-122"/>
                  <a:ea typeface="微软雅黑" panose="020B0503020204020204" charset="-122"/>
                </a:rPr>
                <a:t>研究现状与分析</a:t>
              </a:r>
              <a:endParaRPr lang="en-US" altLang="zh-CN" sz="2415" b="1" i="1" spc="17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en-US" altLang="zh-CN" sz="106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 rot="10800000">
              <a:off x="223" y="1412"/>
              <a:ext cx="4482" cy="127"/>
            </a:xfrm>
            <a:prstGeom prst="rect">
              <a:avLst/>
            </a:prstGeom>
            <a:gradFill>
              <a:gsLst>
                <a:gs pos="100000">
                  <a:srgbClr val="7D3187"/>
                </a:gs>
                <a:gs pos="0">
                  <a:srgbClr val="C6A4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75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1353" y="506"/>
              <a:ext cx="7475" cy="776"/>
              <a:chOff x="4086958" y="258700"/>
              <a:chExt cx="2691137" cy="279411"/>
            </a:xfrm>
          </p:grpSpPr>
          <p:pic>
            <p:nvPicPr>
              <p:cNvPr id="17" name="图片 16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6958" y="258700"/>
                <a:ext cx="1571686" cy="279411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5715160" y="258700"/>
                <a:ext cx="1062935" cy="27941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8a0b5907-bc75-413c-bdec-e7ec4ffd81f9}"/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COMMONDATA" val="eyJoZGlkIjoiMjM5MGE5MGFjZjEyZGU1Mjg2OTA0ZDAyMzI0MmEwZT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演示</Application>
  <PresentationFormat>宽屏</PresentationFormat>
  <Paragraphs>171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庞门正道粗书体</vt:lpstr>
      <vt:lpstr>Calibri Light</vt:lpstr>
      <vt:lpstr>Source Sans Pro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任良</cp:lastModifiedBy>
  <cp:revision>177</cp:revision>
  <dcterms:created xsi:type="dcterms:W3CDTF">2019-06-19T02:08:00Z</dcterms:created>
  <dcterms:modified xsi:type="dcterms:W3CDTF">2023-06-19T10:53:43Z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6E8C5E5C0E1741AA94CA6C85A6C29407_11</vt:lpwstr>
  </property>
</Properties>
</file>