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81" r:id="rId5"/>
    <p:sldId id="278" r:id="rId6"/>
    <p:sldId id="277" r:id="rId7"/>
    <p:sldId id="270" r:id="rId8"/>
    <p:sldId id="271" r:id="rId9"/>
    <p:sldId id="272" r:id="rId10"/>
    <p:sldId id="273" r:id="rId11"/>
    <p:sldId id="279" r:id="rId12"/>
    <p:sldId id="280" r:id="rId13"/>
    <p:sldId id="276" r:id="rId14"/>
    <p:sldId id="268" r:id="rId15"/>
    <p:sldId id="267" r:id="rId16"/>
    <p:sldId id="283" r:id="rId17"/>
    <p:sldId id="282" r:id="rId18"/>
    <p:sldId id="284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6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image" Target="../media/image13.png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image" Target="../media/image12.png"/><Relationship Id="rId3" Type="http://schemas.openxmlformats.org/officeDocument/2006/relationships/tags" Target="../tags/tag115.xml"/><Relationship Id="rId2" Type="http://schemas.openxmlformats.org/officeDocument/2006/relationships/image" Target="../media/image11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image" Target="../media/image14.png"/><Relationship Id="rId1" Type="http://schemas.openxmlformats.org/officeDocument/2006/relationships/tags" Target="../tags/tag1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32.xml"/><Relationship Id="rId7" Type="http://schemas.openxmlformats.org/officeDocument/2006/relationships/image" Target="../media/image17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image" Target="../media/image16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19.png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15" Type="http://schemas.openxmlformats.org/officeDocument/2006/relationships/tags" Target="../tags/tag147.xml"/><Relationship Id="rId14" Type="http://schemas.openxmlformats.org/officeDocument/2006/relationships/image" Target="../media/image22.png"/><Relationship Id="rId13" Type="http://schemas.openxmlformats.org/officeDocument/2006/relationships/tags" Target="../tags/tag146.xml"/><Relationship Id="rId12" Type="http://schemas.openxmlformats.org/officeDocument/2006/relationships/image" Target="../media/image21.png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tags" Target="../tags/tag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14.xml"/><Relationship Id="rId1" Type="http://schemas.openxmlformats.org/officeDocument/2006/relationships/tags" Target="../tags/tag14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2.png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2.png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5.png"/><Relationship Id="rId5" Type="http://schemas.openxmlformats.org/officeDocument/2006/relationships/tags" Target="../tags/tag100.xml"/><Relationship Id="rId4" Type="http://schemas.openxmlformats.org/officeDocument/2006/relationships/image" Target="../media/image4.png"/><Relationship Id="rId3" Type="http://schemas.openxmlformats.org/officeDocument/2006/relationships/tags" Target="../tags/tag99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16" Type="http://schemas.openxmlformats.org/officeDocument/2006/relationships/tags" Target="../tags/tag107.xml"/><Relationship Id="rId15" Type="http://schemas.openxmlformats.org/officeDocument/2006/relationships/image" Target="../media/image8.png"/><Relationship Id="rId14" Type="http://schemas.openxmlformats.org/officeDocument/2006/relationships/tags" Target="../tags/tag106.xml"/><Relationship Id="rId13" Type="http://schemas.openxmlformats.org/officeDocument/2006/relationships/image" Target="../media/image7.png"/><Relationship Id="rId12" Type="http://schemas.openxmlformats.org/officeDocument/2006/relationships/tags" Target="../tags/tag105.xml"/><Relationship Id="rId11" Type="http://schemas.openxmlformats.org/officeDocument/2006/relationships/image" Target="../media/image6.png"/><Relationship Id="rId10" Type="http://schemas.openxmlformats.org/officeDocument/2006/relationships/tags" Target="../tags/tag104.xml"/><Relationship Id="rId1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10.png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05790" y="2664460"/>
            <a:ext cx="10782300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353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舞蹈风格迁移</a:t>
            </a:r>
            <a:endParaRPr lang="zh-CN" sz="353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5620" y="1337945"/>
            <a:ext cx="5253355" cy="2879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020445"/>
            <a:ext cx="3689350" cy="29273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73025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Motion Puzzle: Arbitrary Motion Style Transfer by Body Part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38410" y="17653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-2022.6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175" y="1020445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AdaIN</a:t>
            </a:r>
            <a:endParaRPr lang="en-US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" y="4217670"/>
            <a:ext cx="4298950" cy="64770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067435" y="4996815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全局风格</a:t>
            </a:r>
            <a:endParaRPr lang="zh-CN" altLang="en-US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781925" y="1506220"/>
            <a:ext cx="4356100" cy="271145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8308975" y="1020445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Atten</a:t>
            </a:r>
            <a:endParaRPr lang="en-US" altLang="en-US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9301480" y="4969510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局部风格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94068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Autoregressive Stylized Motion Synthesis with Generative Flow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-2021.6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2880" y="1384300"/>
            <a:ext cx="1110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等）从一个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58445" y="2045335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 altLang="zh-CN">
                <a:sym typeface="+mn-ea"/>
              </a:rPr>
              <a:t>Flow(</a:t>
            </a:r>
            <a:r>
              <a:rPr lang="zh-CN" altLang="en-US">
                <a:sym typeface="+mn-ea"/>
              </a:rPr>
              <a:t>推断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58445" y="273685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并未对舞蹈风格进行建模表示，而是由</a:t>
            </a:r>
            <a:r>
              <a:rPr lang="en-US" altLang="zh-CN">
                <a:sym typeface="+mn-ea"/>
              </a:rPr>
              <a:t>Flow</a:t>
            </a:r>
            <a:r>
              <a:rPr lang="zh-CN" altLang="en-US">
                <a:sym typeface="+mn-ea"/>
              </a:rPr>
              <a:t>模型推断</a:t>
            </a:r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6560" y="3408045"/>
            <a:ext cx="3600450" cy="299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50385" y="35833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给定输入风格的运动S，其潜在代码可以由</a:t>
            </a:r>
            <a:r>
              <a:rPr lang="zh-CN" altLang="en-US">
                <a:sym typeface="+mn-ea"/>
              </a:rPr>
              <a:t>可逆流</a:t>
            </a:r>
            <a:r>
              <a:rPr lang="zh-CN" altLang="en-US"/>
              <a:t>有效地推断。然后，通过使用S的潜码、自回归上下文和C的控制信号来合成输出运动，将风格转移到输入内容运动C。 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30" b="6142"/>
          <a:stretch>
            <a:fillRect/>
          </a:stretch>
        </p:blipFill>
        <p:spPr>
          <a:xfrm>
            <a:off x="182880" y="2618740"/>
            <a:ext cx="9608185" cy="231902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463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Dance Generation with Style Embedding: Learning and Transferring Latent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Representations of Dance Style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-2021.4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1842770"/>
            <a:ext cx="7639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风格表示：风格嵌入表示为</a:t>
            </a:r>
            <a:r>
              <a:rPr lang="zh-CN" b="1">
                <a:solidFill>
                  <a:srgbClr val="FF0000"/>
                </a:solidFill>
                <a:sym typeface="+mn-ea"/>
              </a:rPr>
              <a:t>原型模式的线性组合</a:t>
            </a:r>
            <a:r>
              <a:rPr lang="zh-CN">
                <a:sym typeface="+mn-ea"/>
              </a:rPr>
              <a:t>。原型模式是从真实舞蹈视频的整个语料库中学习的，并且这些原型模式的</a:t>
            </a:r>
            <a:r>
              <a:rPr lang="zh-CN" b="1">
                <a:solidFill>
                  <a:srgbClr val="FF0000"/>
                </a:solidFill>
                <a:sym typeface="+mn-ea"/>
              </a:rPr>
              <a:t>权重</a:t>
            </a:r>
            <a:r>
              <a:rPr lang="zh-CN">
                <a:sym typeface="+mn-ea"/>
              </a:rPr>
              <a:t>在它们的线性组合中的一个解指示了给定视频示例的</a:t>
            </a:r>
            <a:r>
              <a:rPr lang="zh-CN" b="1">
                <a:solidFill>
                  <a:srgbClr val="FF0000"/>
                </a:solidFill>
                <a:sym typeface="+mn-ea"/>
              </a:rPr>
              <a:t>特定舞蹈风格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" y="138430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内容：对于同一段音乐输入，将</a:t>
            </a:r>
            <a:r>
              <a:rPr lang="en-US" altLang="zh-CN">
                <a:sym typeface="+mn-ea"/>
              </a:rPr>
              <a:t>hiphop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ballet(</a:t>
            </a:r>
            <a:r>
              <a:rPr lang="zh-CN" altLang="en-US">
                <a:sym typeface="+mn-ea"/>
              </a:rPr>
              <a:t>不改变音乐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7970" y="5252085"/>
            <a:ext cx="2863850" cy="273050"/>
            <a:chOff x="2555" y="7776"/>
            <a:chExt cx="4510" cy="430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555" y="7776"/>
              <a:ext cx="1320" cy="43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rcRect r="7803" b="19268"/>
            <a:stretch>
              <a:fillRect/>
            </a:stretch>
          </p:blipFill>
          <p:spPr>
            <a:xfrm>
              <a:off x="3875" y="7776"/>
              <a:ext cx="3190" cy="331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8350" y="4213225"/>
            <a:ext cx="838200" cy="2730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82880" y="47644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两个连续运动帧之间的一阶差作为动态运动特征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187960" y="56165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由运动编码器获取运动参考信号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66735" y="2689225"/>
            <a:ext cx="1485265" cy="212915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8166735" y="2250440"/>
            <a:ext cx="2820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风格记忆的可学习矩阵</a:t>
            </a:r>
            <a:r>
              <a:rPr lang="en-US" altLang="zh-CN" b="1">
                <a:solidFill>
                  <a:srgbClr val="FF0000"/>
                </a:solidFill>
              </a:rPr>
              <a:t>W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9791065" y="2689225"/>
            <a:ext cx="1499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训练时写入，</a:t>
            </a:r>
            <a:endParaRPr lang="zh-CN" altLang="en-US"/>
          </a:p>
          <a:p>
            <a:r>
              <a:rPr lang="zh-CN" altLang="en-US"/>
              <a:t>推理时读取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50535" y="51327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计算参考信号和原型向量之间的相似性，以根据给定信号与每个原型向量的接近程度，以原型向量的线性组合的形式表示给定信号。加权每个原型向量对于当前风格的贡献。这些</a:t>
            </a:r>
            <a:r>
              <a:rPr lang="zh-CN" altLang="en-US" b="1">
                <a:solidFill>
                  <a:srgbClr val="FF0000"/>
                </a:solidFill>
              </a:rPr>
              <a:t>原型向量的加权和，即风格嵌入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791065" y="3429000"/>
            <a:ext cx="23393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的每行就是</a:t>
            </a:r>
            <a:r>
              <a:rPr lang="zh-CN" altLang="en-US" b="1">
                <a:solidFill>
                  <a:srgbClr val="FF0000"/>
                </a:solidFill>
                <a:effectLst/>
                <a:sym typeface="+mn-ea"/>
              </a:rPr>
              <a:t>原型向量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dw</a:t>
            </a:r>
            <a:r>
              <a:rPr lang="zh-CN" altLang="en-US">
                <a:sym typeface="+mn-ea"/>
              </a:rPr>
              <a:t>，任何给定的运动信号都可以表示为存储在W中的原型向量</a:t>
            </a:r>
            <a:r>
              <a:rPr lang="en-US" altLang="zh-CN">
                <a:sym typeface="+mn-ea"/>
              </a:rPr>
              <a:t>dw</a:t>
            </a:r>
            <a:r>
              <a:rPr lang="zh-CN" altLang="en-US">
                <a:sym typeface="+mn-ea"/>
              </a:rPr>
              <a:t>的线性组合</a:t>
            </a: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66075" y="1466850"/>
            <a:ext cx="3923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移动速度、移动方向等，都是常用来表征舞蹈风格的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00445" y="2780030"/>
            <a:ext cx="5451475" cy="364871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7907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Dance Style Transfer with Cross-modal Transformer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-2023.4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138430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内容：对于同一段音乐输入，将</a:t>
            </a:r>
            <a:r>
              <a:rPr lang="en-US" altLang="zh-CN">
                <a:sym typeface="+mn-ea"/>
              </a:rPr>
              <a:t>hiphop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ballet(</a:t>
            </a:r>
            <a:r>
              <a:rPr lang="zh-CN" altLang="en-US">
                <a:sym typeface="+mn-ea"/>
              </a:rPr>
              <a:t>不改变音乐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58445" y="2045335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>
                <a:sym typeface="+mn-ea"/>
              </a:rPr>
              <a:t>CycleGAN</a:t>
            </a:r>
            <a:endParaRPr 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58445" y="278003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并未对舞蹈风格进行建模表示，而是直接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二次生成</a:t>
            </a:r>
            <a:r>
              <a:rPr lang="zh-CN" altLang="en-US">
                <a:sym typeface="+mn-ea"/>
              </a:rPr>
              <a:t>转换</a:t>
            </a:r>
            <a:r>
              <a:rPr lang="en-US" altLang="zh-CN">
                <a:sym typeface="+mn-ea"/>
              </a:rPr>
              <a:t>    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005830" y="2780030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sym typeface="+mn-ea"/>
              </a:rPr>
              <a:t>无法对未学习的风格转换</a:t>
            </a:r>
            <a:endParaRPr 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8445" y="3429000"/>
            <a:ext cx="4879975" cy="9525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58445" y="4596130"/>
            <a:ext cx="2068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ym typeface="+mn-ea"/>
              </a:rPr>
              <a:t>为了保证内容不变：</a:t>
            </a:r>
            <a:endParaRPr lang="zh-CN" sz="16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83540" y="4975860"/>
            <a:ext cx="2921000" cy="698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8445" y="5716905"/>
            <a:ext cx="3619500" cy="685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304540" y="5313680"/>
            <a:ext cx="34544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7907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已有研究中的风格迁移指标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2880" y="1384300"/>
            <a:ext cx="6663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1.SRA</a:t>
            </a:r>
            <a:r>
              <a:rPr lang="zh-CN" altLang="en-US">
                <a:sym typeface="+mn-ea"/>
              </a:rPr>
              <a:t>：风格分类器来预测运动的风格标签的分类器来测量风格化集合上的SRA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2.使具有相同样式标签的成对测试动作在长度上一致，以评估SC  </a:t>
            </a:r>
            <a:r>
              <a:rPr lang="zh-CN" altLang="en-US">
                <a:sym typeface="+mn-ea"/>
              </a:rPr>
              <a:t>（这个在舞蹈上不太现实）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3.MFD</a:t>
            </a:r>
            <a:r>
              <a:rPr lang="zh-CN" altLang="en-US">
                <a:sym typeface="+mn-ea"/>
              </a:rPr>
              <a:t>：使用真实舞蹈动作和生成的舞蹈动作之间的Fréchet距离。基于关节速度，加速度计算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90335" y="4045585"/>
            <a:ext cx="5652135" cy="2704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615" y="1604010"/>
            <a:ext cx="8591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内容：基于上述论文，舞蹈的风格迁移更多是舞蹈流派的改变，尝试是改变</a:t>
            </a:r>
            <a:r>
              <a:rPr lang="zh-CN" b="1">
                <a:solidFill>
                  <a:srgbClr val="FF0000"/>
                </a:solidFill>
                <a:sym typeface="+mn-ea"/>
              </a:rPr>
              <a:t>表演的情感</a:t>
            </a:r>
            <a:r>
              <a:rPr lang="zh-CN">
                <a:sym typeface="+mn-ea"/>
              </a:rPr>
              <a:t>：不同情感状态对统一舞蹈的不同演绎</a:t>
            </a:r>
            <a:endParaRPr lang="en-US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11175" y="461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在运动中：风格迁移更多是迁移运动的情感</a:t>
            </a:r>
            <a:endParaRPr lang="en-US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11175" y="926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在舞蹈中：</a:t>
            </a:r>
            <a:r>
              <a:rPr lang="zh-CN">
                <a:sym typeface="+mn-ea"/>
              </a:rPr>
              <a:t>风格迁移</a:t>
            </a:r>
            <a:r>
              <a:rPr lang="zh-CN">
                <a:sym typeface="+mn-ea"/>
              </a:rPr>
              <a:t>更多是迁移舞蹈的流派</a:t>
            </a:r>
            <a:endParaRPr lang="en-US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74955" y="3642995"/>
            <a:ext cx="85915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预计实现方案：基于</a:t>
            </a:r>
            <a:r>
              <a:rPr lang="en-US" altLang="zh-CN">
                <a:sym typeface="+mn-ea"/>
              </a:rPr>
              <a:t>AdaIN,</a:t>
            </a:r>
            <a:r>
              <a:rPr lang="zh-CN" altLang="en-US">
                <a:sym typeface="+mn-ea"/>
              </a:rPr>
              <a:t>尤其是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那篇，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至少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图卷积</a:t>
            </a:r>
            <a:r>
              <a:rPr lang="zh-CN" altLang="en-US">
                <a:sym typeface="+mn-ea"/>
              </a:rPr>
              <a:t>提取动作风格是值得学习的，具体生成式方法还需确定。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对于舞蹈来说：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Prototype Vector</a:t>
            </a:r>
            <a:r>
              <a:rPr lang="zh-CN" altLang="en-US">
                <a:sym typeface="+mn-ea"/>
              </a:rPr>
              <a:t>那篇也具有借鉴意义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如果要文本控制，可以引入</a:t>
            </a:r>
            <a:r>
              <a:rPr lang="en-US" altLang="zh-CN">
                <a:sym typeface="+mn-ea"/>
              </a:rPr>
              <a:t>TM2D</a:t>
            </a:r>
            <a:r>
              <a:rPr lang="zh-CN" altLang="en-US">
                <a:sym typeface="+mn-ea"/>
              </a:rPr>
              <a:t>，因为本身这一篇也是使用的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动作数据和舞蹈数据，正好也符合需求</a:t>
            </a:r>
            <a:endParaRPr lang="zh-CN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48615" y="2526030"/>
            <a:ext cx="8591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受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EDGE</a:t>
            </a:r>
            <a:r>
              <a:rPr lang="zh-CN" altLang="en-US">
                <a:sym typeface="+mn-ea"/>
              </a:rPr>
              <a:t>的启发</a:t>
            </a:r>
            <a:r>
              <a:rPr lang="zh-CN">
                <a:sym typeface="+mn-ea"/>
              </a:rPr>
              <a:t>，有没有可能比如左手跳的是芭蕾，右手是爵士，腿部动作又是国标舞？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就舞蹈风格迁移还是迁移舞蹈流派，但可以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指定不同部位的不同流派</a:t>
            </a:r>
            <a:r>
              <a:rPr lang="zh-CN" altLang="en-US">
                <a:sym typeface="+mn-ea"/>
              </a:rPr>
              <a:t>。并且加情感迁移也接入其中</a:t>
            </a:r>
            <a:endParaRPr lang="zh-CN" altLang="en-US"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121910" y="617855"/>
            <a:ext cx="768350" cy="14668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7"/>
            </p:custDataLst>
          </p:nvPr>
        </p:nvCxnSpPr>
        <p:spPr>
          <a:xfrm flipV="1">
            <a:off x="5012055" y="939800"/>
            <a:ext cx="915035" cy="21209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16625" y="617855"/>
            <a:ext cx="45885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>
                <a:solidFill>
                  <a:srgbClr val="FF0000"/>
                </a:solidFill>
                <a:sym typeface="+mn-ea"/>
              </a:rPr>
              <a:t>舞蹈迁移：情感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流派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11175" y="461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工作计划：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38175" y="54470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8.8-8.15:</a:t>
            </a:r>
            <a:r>
              <a:rPr lang="zh-CN" altLang="en-US">
                <a:sym typeface="+mn-ea"/>
              </a:rPr>
              <a:t>总结目前相关工作，准备结题答辩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38175" y="49364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8.1-8.8:</a:t>
            </a:r>
            <a:r>
              <a:rPr lang="zh-CN" altLang="en-US">
                <a:sym typeface="+mn-ea"/>
              </a:rPr>
              <a:t>对比实验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638175" y="4425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7.25-8.1:</a:t>
            </a:r>
            <a:r>
              <a:rPr lang="zh-CN" altLang="en-US">
                <a:sym typeface="+mn-ea"/>
              </a:rPr>
              <a:t>改进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数据指标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对比实验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638175" y="3915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7.18-7.25:</a:t>
            </a:r>
            <a:r>
              <a:rPr lang="zh-CN" altLang="en-US">
                <a:sym typeface="+mn-ea"/>
              </a:rPr>
              <a:t>改进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数据指标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638175" y="2660650"/>
            <a:ext cx="7435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7.4-7.11</a:t>
            </a:r>
            <a:r>
              <a:rPr lang="zh-CN" altLang="en-US">
                <a:sym typeface="+mn-ea"/>
              </a:rPr>
              <a:t>：接入流派迁移，即不仅仅是情感迁移，舞蹈流派也能迁移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38175" y="3171190"/>
            <a:ext cx="9440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7.11-7.18:</a:t>
            </a:r>
            <a:r>
              <a:rPr lang="zh-CN" altLang="en-US">
                <a:sym typeface="+mn-ea"/>
              </a:rPr>
              <a:t>继续上一周工作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改进。尝试是否能结合</a:t>
            </a:r>
            <a:r>
              <a:rPr lang="en-US" altLang="zh-CN">
                <a:sym typeface="+mn-ea"/>
              </a:rPr>
              <a:t>Text2Motion</a:t>
            </a:r>
            <a:r>
              <a:rPr lang="zh-CN" altLang="en-US">
                <a:sym typeface="+mn-ea"/>
              </a:rPr>
              <a:t>直接通过文本控制舞蹈流派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情感的迁移</a:t>
            </a:r>
            <a:r>
              <a:rPr lang="en-US" altLang="zh-CN">
                <a:sym typeface="+mn-ea"/>
              </a:rPr>
              <a:t>?</a:t>
            </a:r>
            <a:r>
              <a:rPr lang="zh-CN" altLang="en-US">
                <a:sym typeface="+mn-ea"/>
              </a:rPr>
              <a:t>如果不能完善之前的工作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638175" y="2150110"/>
            <a:ext cx="7552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6.27-7.4</a:t>
            </a:r>
            <a:r>
              <a:rPr lang="zh-CN" altLang="en-US">
                <a:sym typeface="+mn-ea"/>
              </a:rPr>
              <a:t>：继续第一周的工作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并基于第一周的结果进行改进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38175" y="1504950"/>
            <a:ext cx="9738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6.18-6.27</a:t>
            </a:r>
            <a:r>
              <a:rPr lang="zh-CN" altLang="en-US">
                <a:sym typeface="+mn-ea"/>
              </a:rPr>
              <a:t>：相关数据集处理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实现舞蹈中的情感迁移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先简单粗暴的将</a:t>
            </a:r>
            <a:r>
              <a:rPr lang="en-US" altLang="zh-CN">
                <a:sym typeface="+mn-ea"/>
              </a:rPr>
              <a:t>dance</a:t>
            </a:r>
            <a:r>
              <a:rPr lang="zh-CN" altLang="en-US">
                <a:sym typeface="+mn-ea"/>
              </a:rPr>
              <a:t>数据集作为</a:t>
            </a:r>
            <a:r>
              <a:rPr lang="en-US" altLang="zh-CN">
                <a:sym typeface="+mn-ea"/>
              </a:rPr>
              <a:t>cotent,motions</a:t>
            </a:r>
            <a:r>
              <a:rPr lang="zh-CN" altLang="en-US">
                <a:sym typeface="+mn-ea"/>
              </a:rPr>
              <a:t>数据集作为</a:t>
            </a:r>
            <a:r>
              <a:rPr lang="en-US" altLang="zh-CN">
                <a:sym typeface="+mn-ea"/>
              </a:rPr>
              <a:t>style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本身就是不配对的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570" y="6686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风格定义：</a:t>
            </a:r>
            <a:endParaRPr lang="en-US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47725" y="11468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在运动中：更多是运动的情感</a:t>
            </a:r>
            <a:endParaRPr lang="en-US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847725" y="16249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在舞蹈中：更多是舞蹈的流派</a:t>
            </a:r>
            <a:endParaRPr lang="en-US" altLang="en-US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369570" y="22377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风格迁移：</a:t>
            </a:r>
            <a:r>
              <a:rPr>
                <a:sym typeface="+mn-ea"/>
              </a:rPr>
              <a:t>Gram Matrix</a:t>
            </a:r>
            <a:r>
              <a:rPr lang="zh-CN">
                <a:sym typeface="+mn-ea"/>
              </a:rPr>
              <a:t>、</a:t>
            </a:r>
            <a:r>
              <a:rPr lang="en-US">
                <a:sym typeface="+mn-ea"/>
              </a:rPr>
              <a:t>AdaIN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CycleGAN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414020" y="2932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风格表示：位置、运动速度、运动方向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 Deep Learning Framework for Character Motion Synthesis and Editing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-2016.7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2880" y="1384300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" y="186436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>
                <a:sym typeface="+mn-ea"/>
              </a:rPr>
              <a:t>Gram Matrix</a:t>
            </a:r>
            <a:r>
              <a:rPr lang="en-US">
                <a:sym typeface="+mn-ea"/>
              </a:rPr>
              <a:t>,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隐空间中做风格迁移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" y="2310130"/>
            <a:ext cx="938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风格表示：编码器提取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880" y="3072130"/>
            <a:ext cx="7221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做style transfer的时候，对于给定的style动画 </a:t>
            </a:r>
            <a:endParaRPr lang="zh-CN" altLang="en-US"/>
          </a:p>
          <a:p>
            <a:r>
              <a:rPr lang="zh-CN" altLang="en-US"/>
              <a:t> 和content动画 ，是从一个白噪声特征开始，计算该特征与style图的Gram Matrix距离，与content图则直接计算距离，对该距离做优化，从而生成包含各自style和content的动画。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2880" y="4891405"/>
            <a:ext cx="59309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" y="2430780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1384300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2880" y="187198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 altLang="zh-CN">
                <a:sym typeface="+mn-ea"/>
              </a:rPr>
              <a:t>VQVAE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AdaIN</a:t>
            </a:r>
            <a:endParaRPr lang="en-US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" y="2310130"/>
            <a:ext cx="938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风格表示：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相对运动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运动风格是不受时间变化的，且骨骼的位置变化能很好的表示风格</a:t>
            </a:r>
            <a:endParaRPr lang="zh-CN"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372745" y="2678430"/>
            <a:ext cx="2686685" cy="16998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12140" y="596328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数据预处理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2854325" y="595439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动捕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5265420" y="5912485"/>
            <a:ext cx="2860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随机相机视角、缩放</a:t>
            </a:r>
            <a:endParaRPr lang="zh-CN">
              <a:sym typeface="+mn-ea"/>
            </a:endParaRPr>
          </a:p>
        </p:txBody>
      </p:sp>
      <p:sp>
        <p:nvSpPr>
          <p:cNvPr id="20" name="右箭头 19"/>
          <p:cNvSpPr/>
          <p:nvPr>
            <p:custDataLst>
              <p:tags r:id="rId11"/>
            </p:custDataLst>
          </p:nvPr>
        </p:nvSpPr>
        <p:spPr>
          <a:xfrm>
            <a:off x="4279265" y="595439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>
            <p:custDataLst>
              <p:tags r:id="rId12"/>
            </p:custDataLst>
          </p:nvPr>
        </p:nvSpPr>
        <p:spPr>
          <a:xfrm>
            <a:off x="7539355" y="591248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8515350" y="5883910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2d</a:t>
            </a:r>
            <a:r>
              <a:rPr lang="zh-CN" altLang="en-US">
                <a:sym typeface="+mn-ea"/>
              </a:rPr>
              <a:t>投影数据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" y="1501140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75285" y="4382770"/>
            <a:ext cx="4961255" cy="14579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75285" y="5330190"/>
            <a:ext cx="965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内容编码器：</a:t>
            </a:r>
            <a:r>
              <a:rPr lang="en-US" altLang="zh-CN"/>
              <a:t>1D</a:t>
            </a:r>
            <a:r>
              <a:rPr lang="zh-CN" altLang="en-US"/>
              <a:t>卷积，提取与时间相关的内容特征，使用</a:t>
            </a:r>
            <a:r>
              <a:rPr lang="en-US" altLang="zh-CN"/>
              <a:t>IN</a:t>
            </a:r>
            <a:r>
              <a:rPr lang="zh-CN" altLang="en-US"/>
              <a:t>，剥离风格特征（风格与时间无关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75285" y="4961890"/>
            <a:ext cx="864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内容输入：</a:t>
            </a:r>
            <a:r>
              <a:rPr lang="en-US" altLang="zh-CN"/>
              <a:t>[</a:t>
            </a:r>
            <a:r>
              <a:rPr lang="zh-CN" altLang="en-US"/>
              <a:t>旋转特征，时间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5285" y="1398905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33070" y="1646555"/>
            <a:ext cx="4808220" cy="18065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30200" y="5029835"/>
            <a:ext cx="965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风格编码器：论文中说</a:t>
            </a:r>
            <a:r>
              <a:rPr lang="en-US" altLang="zh-CN"/>
              <a:t>3d,2d</a:t>
            </a:r>
            <a:r>
              <a:rPr lang="zh-CN" altLang="en-US"/>
              <a:t>一起送进去，然后计算平均的</a:t>
            </a:r>
            <a:r>
              <a:rPr lang="en-US" altLang="zh-CN"/>
              <a:t>style</a:t>
            </a:r>
            <a:r>
              <a:rPr lang="zh-CN" altLang="en-US"/>
              <a:t>特征。实际代码中作者用的是偶数次</a:t>
            </a:r>
            <a:r>
              <a:rPr lang="en-US" altLang="zh-CN"/>
              <a:t>3d,</a:t>
            </a:r>
            <a:r>
              <a:rPr lang="zh-CN" altLang="en-US"/>
              <a:t>奇数次</a:t>
            </a:r>
            <a:r>
              <a:rPr lang="en-US" altLang="zh-CN"/>
              <a:t>2d</a:t>
            </a:r>
            <a:r>
              <a:rPr lang="zh-CN" altLang="en-US"/>
              <a:t>交叉进行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30200" y="4581525"/>
            <a:ext cx="864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风格输入：</a:t>
            </a:r>
            <a:r>
              <a:rPr lang="en-US" altLang="zh-CN"/>
              <a:t>3d:[</a:t>
            </a:r>
            <a:r>
              <a:rPr lang="zh-CN" altLang="en-US"/>
              <a:t>位置特征，时间</a:t>
            </a:r>
            <a:r>
              <a:rPr lang="en-US" altLang="zh-CN"/>
              <a:t>]   2d:[</a:t>
            </a:r>
            <a:r>
              <a:rPr lang="zh-CN" altLang="en-US"/>
              <a:t>视角，位置特征，时间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910" y="1179830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52425" y="4730115"/>
            <a:ext cx="965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解码器：具有</a:t>
            </a:r>
            <a:r>
              <a:rPr lang="en-US" altLang="zh-CN"/>
              <a:t>AdaIN</a:t>
            </a:r>
            <a:r>
              <a:rPr lang="zh-CN" altLang="en-US"/>
              <a:t>的残差块组成，将风格编码和内容编码融合重新生成动作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142230" y="1710690"/>
            <a:ext cx="1958975" cy="27984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3475" y="2724150"/>
            <a:ext cx="3587750" cy="647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0180" y="2833370"/>
            <a:ext cx="6941820" cy="3409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8190"/>
          <a:stretch>
            <a:fillRect/>
          </a:stretch>
        </p:blipFill>
        <p:spPr>
          <a:xfrm>
            <a:off x="212725" y="3274060"/>
            <a:ext cx="6442075" cy="27762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88315" y="6130925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风格三元组损失以更好的在隐空间中聚类风格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817360" y="6174105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联合嵌入损失以更好的聚类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风格输入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483870" y="520700"/>
            <a:ext cx="965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损失函数：</a:t>
            </a:r>
            <a:r>
              <a:rPr lang="zh-CN"/>
              <a:t>对抗损失，重构损失，联合嵌入损失（</a:t>
            </a:r>
            <a:r>
              <a:rPr lang="en-US" altLang="zh-CN"/>
              <a:t>3d</a:t>
            </a:r>
            <a:r>
              <a:rPr lang="zh-CN" altLang="en-US"/>
              <a:t>投影到</a:t>
            </a:r>
            <a:r>
              <a:rPr lang="en-US" altLang="zh-CN"/>
              <a:t>2d</a:t>
            </a:r>
            <a:r>
              <a:rPr lang="zh-CN" altLang="en-US"/>
              <a:t>时风格差异带来的损失</a:t>
            </a:r>
            <a:r>
              <a:rPr lang="zh-CN"/>
              <a:t>）、风格三元组损失、特征匹配损失（判别器）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3870" y="2117090"/>
            <a:ext cx="3812540" cy="41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3870" y="1228725"/>
            <a:ext cx="4085590" cy="746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78395" y="2879725"/>
            <a:ext cx="2952750" cy="336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858385" y="1123950"/>
            <a:ext cx="37782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30" y="2323465"/>
            <a:ext cx="8997950" cy="430530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73025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Motion Puzzle: Arbitrary Motion Style Transfer by Body Part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38410" y="17653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-2022.6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885190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不变，并且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转移的部位可自定义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2880" y="137160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AdaIN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GCN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779770" y="1443355"/>
            <a:ext cx="938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整体上和上一篇论文相似，不同在于是</a:t>
            </a:r>
            <a:r>
              <a:rPr lang="en-US" altLang="zh-CN">
                <a:sym typeface="+mn-ea"/>
              </a:rPr>
              <a:t>Body Part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41300" y="1883410"/>
            <a:ext cx="1170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skeleton数据是带有拓扑结构的数据</a:t>
            </a:r>
            <a:r>
              <a:rPr lang="en-US">
                <a:sym typeface="+mn-ea"/>
              </a:rPr>
              <a:t>,</a:t>
            </a:r>
            <a:r>
              <a:rPr lang="zh-CN" altLang="en-US">
                <a:sym typeface="+mn-ea"/>
              </a:rPr>
              <a:t>而之前的工作只做了时序上的卷积，而作者用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图卷积</a:t>
            </a:r>
            <a:r>
              <a:rPr lang="zh-CN" altLang="en-US">
                <a:sym typeface="+mn-ea"/>
              </a:rPr>
              <a:t>，保留骨骼的拓扑结构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48040" y="2761615"/>
            <a:ext cx="2494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也更好提取运动风格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COMMONDATA" val="eyJoZGlkIjoiMjM5MGE5MGFjZjEyZGU1Mjg2OTA0ZDAyMzI0MmEwZTIifQ=="/>
  <p:tag name="KSO_WPP_MARK_KEY" val="4769caa5-9654-4b30-87da-1838872a8066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3052</Words>
  <Application>WPS 演示</Application>
  <PresentationFormat>宽屏</PresentationFormat>
  <Paragraphs>196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Source Sans Pro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任良</cp:lastModifiedBy>
  <cp:revision>220</cp:revision>
  <dcterms:created xsi:type="dcterms:W3CDTF">2019-06-19T02:08:00Z</dcterms:created>
  <dcterms:modified xsi:type="dcterms:W3CDTF">2023-06-16T03:41:58Z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7080F2F754014CDAB3F69E8234F7E801_11</vt:lpwstr>
  </property>
</Properties>
</file>