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6"/>
    <p:restoredTop sz="94667"/>
  </p:normalViewPr>
  <p:slideViewPr>
    <p:cSldViewPr snapToGrid="0">
      <p:cViewPr varScale="1">
        <p:scale>
          <a:sx n="56" d="100"/>
          <a:sy n="56" d="100"/>
        </p:scale>
        <p:origin x="1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60255-F597-6C42-849B-A73FE3E43E4F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1B680-971A-334E-AB0D-A83A1C0988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12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1B680-971A-334E-AB0D-A83A1C0988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32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1B680-971A-334E-AB0D-A83A1C0988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50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1B680-971A-334E-AB0D-A83A1C0988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1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8422-B664-7EF6-4D4B-4848927CB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26DEB7-B7F5-2F1A-E233-1F1B2199C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69BBD-1402-2F0B-C6CE-B19FBD27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57833-9368-7392-D6B4-88E91506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A28072-DAA7-B68E-FCED-8300A9F0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01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211F-44AC-35B2-C9B2-748883CA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9BD2C8-F289-2207-A5E9-3D7C175AF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8EE15-86D2-A250-0020-02969BF5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12155F-F2DC-F051-C00E-3E0275BB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E8654-8F64-B0DA-3B3F-AE396261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11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15C6C7-85DA-8DF9-A126-8BA815BAC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C4B6A8-4E88-3B28-61D9-BE7510698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59A826-A94B-A4F5-1B61-3ADE0A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5A44B-8F5B-6A05-0B5F-068BB796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BB711-1AC0-06FC-A241-3955F2A6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1A490-43CC-4B65-F4FE-47924DD4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B756AB-B2B2-52A9-B3E7-BE917777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785DB8-A6BB-0796-A547-66D919FA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8884E-39D4-CDC3-C65E-A2D120F4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22531A-290C-9971-D572-3F8F1288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92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2D55A-A4A8-40DF-1804-5077FCAC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6EF81F-05D9-0A40-2727-24E873F0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55EE8-1FF3-E678-464F-40E9F539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056D52-6265-4B6C-4B7E-10218634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3FF90-A690-4077-4BF2-7FD412A1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72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1EFD5-B2F6-2079-6B8D-F3389AE6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3BECD-30A4-D5EE-D729-4D73FB9BE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9DEC43-C744-BABA-DAFC-B93C76C74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D50A4-A0E5-90B4-8673-F2F0BF44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1A3955-836F-A475-9531-D6D6C79B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0C7BC-FE7B-C63B-0BF5-B2EB8850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1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2C3D3-0BD1-9CF4-3ACB-58458A1E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457FC-D73D-7D69-D966-7D4B8A5B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728F43-3EFB-7FCF-365B-96183CF5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0D910B-E7A1-200A-577B-445E48E8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7C6EAD-B742-9DBC-4D27-69BA6C9E4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85A371-D7CA-89B5-DEB6-CC62D82B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35596A-243B-CB1F-7007-B69AFA28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D2A685-A854-6D39-ABFB-59B44C50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09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434FC-1A52-BE74-104C-8B2CCBCA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7485C2-7F3B-F176-183B-3694AF9A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A22F0C-EA3D-1A9C-CC03-9EF773C5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031E70-72CF-A16B-6344-DA918501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89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707F0B-A022-7B95-F353-1E34C8D0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D15E14-E0B4-1077-C1E6-7885E4BC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DC030C-2002-60D0-816E-F186E925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2538F-D0DA-ABC2-55F3-A9E709C0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855D1-B9BF-6D3A-7497-01B5DC0A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2BD776-7B7A-0305-C296-9630F6446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135235-3C42-ACDA-17CF-8CDFF022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D7EDC-B656-ACAE-72DD-595C243C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FE3751-1F0D-15DE-5266-B436A795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65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5DC75-C45E-7A3F-CD51-5E43A752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58CDF8-0B8B-AE07-E892-60DE28A0E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253ECD-E221-96E2-A47B-3B7A00D7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AB235C-1DF3-7CF6-D58B-D9991D37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43F237-2372-AE54-C4D9-BC068D7D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E20528-32DF-91B0-431B-12E26637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7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C7755C-90F3-FB26-38EE-756B8E42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C217F0-413C-2941-7789-6182275A6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D2481-EB02-EC16-0C16-070D8036C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31153-18E2-384A-968E-FE7AC600AB4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A584C-DF0D-FBDC-5599-EA6DFFE78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CCEAE-7774-0655-E31C-103913BC6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4674-3102-8146-ABDA-F37B56132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62570-3DBA-85C7-5523-D9C792E7E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»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35825E-CC23-1858-0415-7CCD41349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Schrift, Grafiken, Screenshot, Grafikdesign enthält.&#10;&#10;Automatisch generierte Beschreibung">
            <a:extLst>
              <a:ext uri="{FF2B5EF4-FFF2-40B4-BE49-F238E27FC236}">
                <a16:creationId xmlns:a16="http://schemas.microsoft.com/office/drawing/2014/main" id="{E28397AC-FC7D-033F-C9C5-0DAD05C1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270" y="-318460"/>
            <a:ext cx="12430539" cy="728740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EC90023-8BAF-996F-D2FD-1A78BFDC1255}"/>
              </a:ext>
            </a:extLst>
          </p:cNvPr>
          <p:cNvSpPr txBox="1"/>
          <p:nvPr/>
        </p:nvSpPr>
        <p:spPr>
          <a:xfrm>
            <a:off x="2034207" y="5257800"/>
            <a:ext cx="81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Jan-Simon , Mert, Mike , David</a:t>
            </a:r>
          </a:p>
        </p:txBody>
      </p:sp>
    </p:spTree>
    <p:extLst>
      <p:ext uri="{BB962C8B-B14F-4D97-AF65-F5344CB8AC3E}">
        <p14:creationId xmlns:p14="http://schemas.microsoft.com/office/powerpoint/2010/main" val="308757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EINLEITUNG</a:t>
            </a:r>
          </a:p>
        </p:txBody>
      </p:sp>
      <p:pic>
        <p:nvPicPr>
          <p:cNvPr id="3" name="Grafik 2" descr="Ein Bild, das Karte, Kinderkunst, Zeichnung, Kunst enthält.&#10;&#10;Automatisch generierte Beschreibung">
            <a:extLst>
              <a:ext uri="{FF2B5EF4-FFF2-40B4-BE49-F238E27FC236}">
                <a16:creationId xmlns:a16="http://schemas.microsoft.com/office/drawing/2014/main" id="{4CB52C1A-34BA-6C45-D407-5A49ED18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75" y="1740794"/>
            <a:ext cx="4748011" cy="4748011"/>
          </a:xfrm>
          <a:prstGeom prst="rect">
            <a:avLst/>
          </a:prstGeom>
        </p:spPr>
      </p:pic>
      <p:pic>
        <p:nvPicPr>
          <p:cNvPr id="9" name="Grafik 8" descr="Ein Bild, das Text, Cartoon, Fiktion, Puzzle enthält.&#10;&#10;Automatisch generierte Beschreibung">
            <a:extLst>
              <a:ext uri="{FF2B5EF4-FFF2-40B4-BE49-F238E27FC236}">
                <a16:creationId xmlns:a16="http://schemas.microsoft.com/office/drawing/2014/main" id="{E23FF27F-1F8E-9820-5564-655B9FDB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1569823"/>
            <a:ext cx="54863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6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USE CASE I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E3429A79-2189-87CF-60E3-543EF5ED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25048"/>
              </p:ext>
            </p:extLst>
          </p:nvPr>
        </p:nvGraphicFramePr>
        <p:xfrm>
          <a:off x="2247415" y="1725764"/>
          <a:ext cx="7697166" cy="4790015"/>
        </p:xfrm>
        <a:graphic>
          <a:graphicData uri="http://schemas.openxmlformats.org/drawingml/2006/table">
            <a:tbl>
              <a:tblPr/>
              <a:tblGrid>
                <a:gridCol w="3848583">
                  <a:extLst>
                    <a:ext uri="{9D8B030D-6E8A-4147-A177-3AD203B41FA5}">
                      <a16:colId xmlns:a16="http://schemas.microsoft.com/office/drawing/2014/main" val="1058732148"/>
                    </a:ext>
                  </a:extLst>
                </a:gridCol>
                <a:gridCol w="3848583">
                  <a:extLst>
                    <a:ext uri="{9D8B030D-6E8A-4147-A177-3AD203B41FA5}">
                      <a16:colId xmlns:a16="http://schemas.microsoft.com/office/drawing/2014/main" val="48532218"/>
                    </a:ext>
                  </a:extLst>
                </a:gridCol>
              </a:tblGrid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Geschäftsprozess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51403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Ziel, Ergebnisse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Truppen des gegnerischen Gebiets minimieren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344309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Akteure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 am Zug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02570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Vorbedingungen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ist in der 2ten Phase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284750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Auslösendes Ereignis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 Würfelt 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953175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Nachbedingung bei Erfolg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Gegner verliert Truppen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342904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Nachbedingung bei Fehlschlag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 verliert Truppen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990766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Eingehende Daten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Anzahl an angreifenden und verteidigenden Würfeln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817074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Ausgehende Daten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Niedrigstes Würfelergebnisverliert Truppen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7132"/>
                  </a:ext>
                </a:extLst>
              </a:tr>
              <a:tr h="902695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Ablauf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 wählt sein eigenes Gebiet aus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wähltangriff aus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wähltMenge an würfeln ausund greift an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Truppenwerden getötet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25324"/>
                  </a:ext>
                </a:extLst>
              </a:tr>
              <a:tr h="940482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Erweiterungen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4a) Wenn der Angreifer alle Truppen von dem verteidigendem Spieler getötet hat zieht er in das Gebiet ein und nimmt das Gebiet ein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4b) Wenn das eingenommene Gebiet das erste eingenommene Gebiet in der Runde war darf er in dieser Runde eine Karte ziehen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217530"/>
                  </a:ext>
                </a:extLst>
              </a:tr>
              <a:tr h="27290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Alternativen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054039"/>
                  </a:ext>
                </a:extLst>
              </a:tr>
            </a:tbl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A96B85BC-43C6-4B9F-80E3-2DEE0175C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461" y="1794644"/>
            <a:ext cx="89242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USE CASE II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C47A007-4522-9FD5-8566-01EE37196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55398"/>
              </p:ext>
            </p:extLst>
          </p:nvPr>
        </p:nvGraphicFramePr>
        <p:xfrm>
          <a:off x="2247415" y="1845917"/>
          <a:ext cx="7697165" cy="4572253"/>
        </p:xfrm>
        <a:graphic>
          <a:graphicData uri="http://schemas.openxmlformats.org/drawingml/2006/table">
            <a:tbl>
              <a:tblPr/>
              <a:tblGrid>
                <a:gridCol w="2161237">
                  <a:extLst>
                    <a:ext uri="{9D8B030D-6E8A-4147-A177-3AD203B41FA5}">
                      <a16:colId xmlns:a16="http://schemas.microsoft.com/office/drawing/2014/main" val="226045823"/>
                    </a:ext>
                  </a:extLst>
                </a:gridCol>
                <a:gridCol w="5535928">
                  <a:extLst>
                    <a:ext uri="{9D8B030D-6E8A-4147-A177-3AD203B41FA5}">
                      <a16:colId xmlns:a16="http://schemas.microsoft.com/office/drawing/2014/main" val="2332231394"/>
                    </a:ext>
                  </a:extLst>
                </a:gridCol>
              </a:tblGrid>
              <a:tr h="244762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Geschäftsprozess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Truppen verschieben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009485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Ziel, Ergebnisse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Neue Aufteilung der Truppen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505456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Akteure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143867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Vorbedingungen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Angriffsphase ist beendet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42270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Auslösendes Ereignis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 beendet Angriffsphase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908132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Nachbedingung bei Erfolg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Nächster Spieler am Zug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916433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Nachbedingung bei Fehlschlag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 immer noch am Zug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34141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Eingehende Daten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Startland, Anzahl der zu verschiebenden Truppen, Zielland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180754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Ausgehende Daten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Neue Truppenverteillung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569968"/>
                  </a:ext>
                </a:extLst>
              </a:tr>
              <a:tr h="120992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Ablauf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wähltStartlandaus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gibtAnzahl der Truppenein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wähltZielland aus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Truppenwerdenverschoben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Spieler klickt auf Rundebeenden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771034"/>
                  </a:ext>
                </a:extLst>
              </a:tr>
              <a:tr h="582885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Erweiterungen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145617"/>
                  </a:ext>
                </a:extLst>
              </a:tr>
              <a:tr h="415085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Alternativen</a:t>
                      </a:r>
                      <a:r>
                        <a:rPr lang="de-DE" sz="1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5a) Spieler will weitere Truppen verschieben, weiter mit 1)</a:t>
                      </a:r>
                      <a:r>
                        <a:rPr lang="de-DE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de-DE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67" marR="80767" marT="40384" marB="403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4921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AFC8BC2-ECE8-AD9A-0A4B-5FB6C784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1" y="1042931"/>
            <a:ext cx="164812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0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KLASSENDIAGRAMM</a:t>
            </a:r>
          </a:p>
        </p:txBody>
      </p:sp>
      <p:pic>
        <p:nvPicPr>
          <p:cNvPr id="3" name="Grafik 2" descr="Ein Bild, das Diagramm, Screenshot, Text, Plan enthält.&#10;&#10;Automatisch generierte Beschreibung">
            <a:extLst>
              <a:ext uri="{FF2B5EF4-FFF2-40B4-BE49-F238E27FC236}">
                <a16:creationId xmlns:a16="http://schemas.microsoft.com/office/drawing/2014/main" id="{2DFDEECC-3A01-E227-1CB8-CB634F88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3" y="1342661"/>
            <a:ext cx="12220932" cy="58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9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DATA DICTIONARY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8AA63C72-4F36-E382-37A3-03B68384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25682"/>
              </p:ext>
            </p:extLst>
          </p:nvPr>
        </p:nvGraphicFramePr>
        <p:xfrm>
          <a:off x="0" y="1342661"/>
          <a:ext cx="12192000" cy="5515339"/>
        </p:xfrm>
        <a:graphic>
          <a:graphicData uri="http://schemas.openxmlformats.org/drawingml/2006/table">
            <a:tbl>
              <a:tblPr/>
              <a:tblGrid>
                <a:gridCol w="2082959">
                  <a:extLst>
                    <a:ext uri="{9D8B030D-6E8A-4147-A177-3AD203B41FA5}">
                      <a16:colId xmlns:a16="http://schemas.microsoft.com/office/drawing/2014/main" val="4264260066"/>
                    </a:ext>
                  </a:extLst>
                </a:gridCol>
                <a:gridCol w="3449304">
                  <a:extLst>
                    <a:ext uri="{9D8B030D-6E8A-4147-A177-3AD203B41FA5}">
                      <a16:colId xmlns:a16="http://schemas.microsoft.com/office/drawing/2014/main" val="2579043300"/>
                    </a:ext>
                  </a:extLst>
                </a:gridCol>
                <a:gridCol w="1949191">
                  <a:extLst>
                    <a:ext uri="{9D8B030D-6E8A-4147-A177-3AD203B41FA5}">
                      <a16:colId xmlns:a16="http://schemas.microsoft.com/office/drawing/2014/main" val="817756721"/>
                    </a:ext>
                  </a:extLst>
                </a:gridCol>
                <a:gridCol w="2254946">
                  <a:extLst>
                    <a:ext uri="{9D8B030D-6E8A-4147-A177-3AD203B41FA5}">
                      <a16:colId xmlns:a16="http://schemas.microsoft.com/office/drawing/2014/main" val="1098126712"/>
                    </a:ext>
                  </a:extLst>
                </a:gridCol>
                <a:gridCol w="2455600">
                  <a:extLst>
                    <a:ext uri="{9D8B030D-6E8A-4147-A177-3AD203B41FA5}">
                      <a16:colId xmlns:a16="http://schemas.microsoft.com/office/drawing/2014/main" val="2480440562"/>
                    </a:ext>
                  </a:extLst>
                </a:gridCol>
              </a:tblGrid>
              <a:tr h="389971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Name​</a:t>
                      </a:r>
                      <a:endParaRPr lang="de-DE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Beschreibung​</a:t>
                      </a:r>
                      <a:endParaRPr lang="de-DE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Eigenschaften​</a:t>
                      </a:r>
                      <a:endParaRPr lang="de-DE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Verwendung​</a:t>
                      </a:r>
                      <a:endParaRPr lang="de-DE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Instanzen​</a:t>
                      </a:r>
                      <a:endParaRPr lang="de-DE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3809"/>
                  </a:ext>
                </a:extLst>
              </a:tr>
              <a:tr h="139165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Spieler​</a:t>
                      </a:r>
                      <a:endParaRPr lang="de-DE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Angemeldeter Spieler, kann an beliebig vielen Spielen teilnehmen. Jeder Spieler hat eine Farbe und eine Hand mit Karten. ​</a:t>
                      </a:r>
                      <a:endParaRPr lang="de-DE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Farbe​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Spielt das Spiel. Führt die Truppenverstärkungs-, Kampf- und Truppenbewegungsphase aus​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2-6​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62856"/>
                  </a:ext>
                </a:extLst>
              </a:tr>
              <a:tr h="761780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aus Spielkarten, die zu einem Spieler gehören​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Kartenanzahl​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Karte​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Wird als Storage für Spielkarten verwendet​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2-6​</a:t>
                      </a:r>
                      <a:endParaRPr lang="de-DE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05972"/>
                  </a:ext>
                </a:extLst>
              </a:tr>
              <a:tr h="1062860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Karte​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 ein Land und einen Einheitentyp. 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Einheitentyp​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Kann von einem Spieler gezogen und benutzt werden.</a:t>
                      </a:r>
                      <a:r>
                        <a:rPr lang="de-DE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de-DE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3646"/>
                  </a:ext>
                </a:extLst>
              </a:tr>
              <a:tr h="190906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Eine Partie Risiko mit einer zu Beginn definierten Anzahl von Spielern und einer zufällig zugeordneten Länderanzahl. Das Spiel endet wenn die Siegbedingungen erfüllt werden. Die Spielerzahl muss zwischen 2 und 6 liegen.​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Ende​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-​</a:t>
                      </a:r>
                      <a:endParaRPr lang="de-DE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1​</a:t>
                      </a:r>
                      <a:endParaRPr lang="de-DE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05" marR="58505" marT="29253" marB="2925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7121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1681DB1-DC9A-245F-0509-8B064A9FFC3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126265" y="1503093"/>
            <a:ext cx="15526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1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681DB1-DC9A-245F-0509-8B064A9FFC3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126265" y="1503093"/>
            <a:ext cx="15526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60FB74B-6EFC-E403-E996-BF56A1DA1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57067"/>
              </p:ext>
            </p:extLst>
          </p:nvPr>
        </p:nvGraphicFramePr>
        <p:xfrm>
          <a:off x="0" y="1342661"/>
          <a:ext cx="12220932" cy="5515338"/>
        </p:xfrm>
        <a:graphic>
          <a:graphicData uri="http://schemas.openxmlformats.org/drawingml/2006/table">
            <a:tbl>
              <a:tblPr/>
              <a:tblGrid>
                <a:gridCol w="2094197">
                  <a:extLst>
                    <a:ext uri="{9D8B030D-6E8A-4147-A177-3AD203B41FA5}">
                      <a16:colId xmlns:a16="http://schemas.microsoft.com/office/drawing/2014/main" val="852586495"/>
                    </a:ext>
                  </a:extLst>
                </a:gridCol>
                <a:gridCol w="3461641">
                  <a:extLst>
                    <a:ext uri="{9D8B030D-6E8A-4147-A177-3AD203B41FA5}">
                      <a16:colId xmlns:a16="http://schemas.microsoft.com/office/drawing/2014/main" val="849284898"/>
                    </a:ext>
                  </a:extLst>
                </a:gridCol>
                <a:gridCol w="1950759">
                  <a:extLst>
                    <a:ext uri="{9D8B030D-6E8A-4147-A177-3AD203B41FA5}">
                      <a16:colId xmlns:a16="http://schemas.microsoft.com/office/drawing/2014/main" val="3413706809"/>
                    </a:ext>
                  </a:extLst>
                </a:gridCol>
                <a:gridCol w="2256761">
                  <a:extLst>
                    <a:ext uri="{9D8B030D-6E8A-4147-A177-3AD203B41FA5}">
                      <a16:colId xmlns:a16="http://schemas.microsoft.com/office/drawing/2014/main" val="158126487"/>
                    </a:ext>
                  </a:extLst>
                </a:gridCol>
                <a:gridCol w="2457574">
                  <a:extLst>
                    <a:ext uri="{9D8B030D-6E8A-4147-A177-3AD203B41FA5}">
                      <a16:colId xmlns:a16="http://schemas.microsoft.com/office/drawing/2014/main" val="1975102477"/>
                    </a:ext>
                  </a:extLst>
                </a:gridCol>
              </a:tblGrid>
              <a:tr h="323074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Beschreibung​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Eigenschaften​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Verwendung​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Instanzen​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9145"/>
                  </a:ext>
                </a:extLst>
              </a:tr>
              <a:tr h="2207674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Runde​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Anzahl der Runden ist offen</a:t>
                      </a:r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Rundenanzahl​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Aktuelle Runde​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Aktiver Spieler​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einer Runde kann der aktive Spieler nacheinander seine Truppen verstärken, kämpfen und seine Truppen bewegen​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04438"/>
                  </a:ext>
                </a:extLst>
              </a:tr>
              <a:tr h="1730755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Kampf​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Phase des Spiels. 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Angreifer​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Verteidiger​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Aktiver Spieler attackiert mit seinen Truppen ein Land eines anderen Spielers</a:t>
                      </a:r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24563"/>
                  </a:ext>
                </a:extLst>
              </a:tr>
              <a:tr h="1253835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Würfel​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Würfel bestimmen den Kampfausgang​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Augenzahl​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Wird zum Angreifen und Verteidigen verwendet.</a:t>
                      </a:r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5​</a:t>
                      </a:r>
                      <a:endParaRPr lang="de-DE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61" marR="58261" marT="29130" marB="2913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56331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2BE5493-EE40-7D12-2110-E25F54DDB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0" y="1042354"/>
            <a:ext cx="192107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681DB1-DC9A-245F-0509-8B064A9FFC3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126265" y="1503093"/>
            <a:ext cx="15526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BE5493-EE40-7D12-2110-E25F54DDB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0" y="1042354"/>
            <a:ext cx="192107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98D6BEC-BB69-AEFF-AD1B-740E08BA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0" y="13426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ED7E237-E4F8-6BDA-431D-9FFFCB33F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88688"/>
              </p:ext>
            </p:extLst>
          </p:nvPr>
        </p:nvGraphicFramePr>
        <p:xfrm>
          <a:off x="0" y="1342660"/>
          <a:ext cx="12191419" cy="5515318"/>
        </p:xfrm>
        <a:graphic>
          <a:graphicData uri="http://schemas.openxmlformats.org/drawingml/2006/table">
            <a:tbl>
              <a:tblPr/>
              <a:tblGrid>
                <a:gridCol w="2089140">
                  <a:extLst>
                    <a:ext uri="{9D8B030D-6E8A-4147-A177-3AD203B41FA5}">
                      <a16:colId xmlns:a16="http://schemas.microsoft.com/office/drawing/2014/main" val="2810099596"/>
                    </a:ext>
                  </a:extLst>
                </a:gridCol>
                <a:gridCol w="3453281">
                  <a:extLst>
                    <a:ext uri="{9D8B030D-6E8A-4147-A177-3AD203B41FA5}">
                      <a16:colId xmlns:a16="http://schemas.microsoft.com/office/drawing/2014/main" val="2225360896"/>
                    </a:ext>
                  </a:extLst>
                </a:gridCol>
                <a:gridCol w="1946048">
                  <a:extLst>
                    <a:ext uri="{9D8B030D-6E8A-4147-A177-3AD203B41FA5}">
                      <a16:colId xmlns:a16="http://schemas.microsoft.com/office/drawing/2014/main" val="1064836297"/>
                    </a:ext>
                  </a:extLst>
                </a:gridCol>
                <a:gridCol w="2251311">
                  <a:extLst>
                    <a:ext uri="{9D8B030D-6E8A-4147-A177-3AD203B41FA5}">
                      <a16:colId xmlns:a16="http://schemas.microsoft.com/office/drawing/2014/main" val="66102512"/>
                    </a:ext>
                  </a:extLst>
                </a:gridCol>
                <a:gridCol w="2451639">
                  <a:extLst>
                    <a:ext uri="{9D8B030D-6E8A-4147-A177-3AD203B41FA5}">
                      <a16:colId xmlns:a16="http://schemas.microsoft.com/office/drawing/2014/main" val="2031337793"/>
                    </a:ext>
                  </a:extLst>
                </a:gridCol>
              </a:tblGrid>
              <a:tr h="392851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Beschreibung​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Eigenschaften​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Verwendung​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Instanzen​</a:t>
                      </a:r>
                      <a:endParaRPr lang="de-DE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764346"/>
                  </a:ext>
                </a:extLst>
              </a:tr>
              <a:tr h="1802492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Einheiten​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Sind die Truppenanzahl​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Truppenstärke​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Farbe​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Werden zum Angreifen, Verteidigen und besetzen von Ländern verwendet​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56220"/>
                  </a:ext>
                </a:extLst>
              </a:tr>
              <a:tr h="12324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Beschreibt ein Gebiet auf dem Spielfeld​</a:t>
                      </a:r>
                      <a:endParaRPr lang="de-DE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Farbe​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Kann von Spielern eingenommen werden​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32056"/>
                  </a:ext>
                </a:extLst>
              </a:tr>
              <a:tr h="2087502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Kontinent​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Bildet ein Gebiet auf dem Spielfeld bestehend aus mehreren Ländern​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Länder​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Verstärkungsbonus​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Liefert einen Verstärkungsbonus, wenn ein Spieler alle Länder des Kontinents besitzt​</a:t>
                      </a:r>
                      <a:endParaRPr lang="de-DE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6​</a:t>
                      </a:r>
                      <a:endParaRPr lang="de-DE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342" marR="58342" marT="29171" marB="2917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021439"/>
                  </a:ext>
                </a:extLst>
              </a:tr>
            </a:tbl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7D6196D7-AE3E-E04C-5AA9-78DD0F2CE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5" y="1042353"/>
            <a:ext cx="179173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2478F3-9465-724A-441D-A60E38B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33" y="-127322"/>
            <a:ext cx="12249865" cy="1469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265A90-A8AD-13A4-EC97-6F86681588AF}"/>
              </a:ext>
            </a:extLst>
          </p:cNvPr>
          <p:cNvSpPr txBox="1"/>
          <p:nvPr/>
        </p:nvSpPr>
        <p:spPr>
          <a:xfrm>
            <a:off x="2293715" y="99838"/>
            <a:ext cx="76045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ln w="3175">
                  <a:solidFill>
                    <a:schemeClr val="bg1"/>
                  </a:solidFill>
                </a:ln>
                <a:latin typeface="Britannic Bold" panose="020B0903060703020204" pitchFamily="34" charset="77"/>
                <a:cs typeface="Arial" panose="020B0604020202020204" pitchFamily="34" charset="0"/>
              </a:rPr>
              <a:t>Sequenzdiagramm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D6B4A5-28AA-48C0-84EE-5D968B4E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30" y="1342661"/>
            <a:ext cx="5928540" cy="55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7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Breitbild</PresentationFormat>
  <Paragraphs>156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-webkit-standard</vt:lpstr>
      <vt:lpstr>Office</vt:lpstr>
      <vt:lpstr>»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»</dc:title>
  <dc:creator>David Klumpp</dc:creator>
  <cp:lastModifiedBy>Mert Tektas</cp:lastModifiedBy>
  <cp:revision>6</cp:revision>
  <dcterms:created xsi:type="dcterms:W3CDTF">2023-11-10T11:00:30Z</dcterms:created>
  <dcterms:modified xsi:type="dcterms:W3CDTF">2023-11-13T09:05:28Z</dcterms:modified>
</cp:coreProperties>
</file>