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4" r:id="rId3"/>
    <p:sldId id="265" r:id="rId4"/>
    <p:sldId id="26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Designformatvorlage 2 - Akz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C89EF96-8CEA-46FF-86C4-4CE0E7609802}" styleName="Helle Formatvorlage 3 - Akz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36"/>
    <p:restoredTop sz="94667"/>
  </p:normalViewPr>
  <p:slideViewPr>
    <p:cSldViewPr snapToGrid="0">
      <p:cViewPr varScale="1">
        <p:scale>
          <a:sx n="56" d="100"/>
          <a:sy n="56" d="100"/>
        </p:scale>
        <p:origin x="11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D60255-F597-6C42-849B-A73FE3E43E4F}" type="datetimeFigureOut">
              <a:rPr lang="de-DE" smtClean="0"/>
              <a:t>13.11.2023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41B680-971A-334E-AB0D-A83A1C0988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3129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41B680-971A-334E-AB0D-A83A1C098869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63291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41B680-971A-334E-AB0D-A83A1C098869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6500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41B680-971A-334E-AB0D-A83A1C098869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3710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448422-B664-7EF6-4D4B-4848927CB0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D26DEB7-B7F5-2F1A-E233-1F1B2199C5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0A69BBD-1402-2F0B-C6CE-B19FBD273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31153-18E2-384A-968E-FE7AC600AB45}" type="datetimeFigureOut">
              <a:rPr lang="de-DE" smtClean="0"/>
              <a:t>13.11.2023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157833-9368-7392-D6B4-88E915069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7A28072-DAA7-B68E-FCED-8300A9F0B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84674-3102-8146-ABDA-F37B56132E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9012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07211F-44AC-35B2-C9B2-748883CA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D9BD2C8-F289-2207-A5E9-3D7C175AF5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48EE15-86D2-A250-0020-02969BF5E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31153-18E2-384A-968E-FE7AC600AB45}" type="datetimeFigureOut">
              <a:rPr lang="de-DE" smtClean="0"/>
              <a:t>13.11.2023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A12155F-F2DC-F051-C00E-3E0275BB2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79E8654-8F64-B0DA-3B3F-AE396261A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84674-3102-8146-ABDA-F37B56132E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8113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515C6C7-85DA-8DF9-A126-8BA815BAC0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7C4B6A8-4E88-3B28-61D9-BE75106989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759A826-A94B-A4F5-1B61-3ADE0A6CC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31153-18E2-384A-968E-FE7AC600AB45}" type="datetimeFigureOut">
              <a:rPr lang="de-DE" smtClean="0"/>
              <a:t>13.11.2023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025A44B-8F5B-6A05-0B5F-068BB796A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F4BB711-1AC0-06FC-A241-3955F2A6B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84674-3102-8146-ABDA-F37B56132E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9118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01A490-43CC-4B65-F4FE-47924DD46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B756AB-B2B2-52A9-B3E7-BE9177778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785DB8-A6BB-0796-A547-66D919FA3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31153-18E2-384A-968E-FE7AC600AB45}" type="datetimeFigureOut">
              <a:rPr lang="de-DE" smtClean="0"/>
              <a:t>13.11.2023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6B8884E-39D4-CDC3-C65E-A2D120F41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22531A-290C-9971-D572-3F8F1288A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84674-3102-8146-ABDA-F37B56132E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8924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D2D55A-A4A8-40DF-1804-5077FCAC0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76EF81F-05D9-0A40-2727-24E873F0E0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B355EE8-1FF3-E678-464F-40E9F539F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31153-18E2-384A-968E-FE7AC600AB45}" type="datetimeFigureOut">
              <a:rPr lang="de-DE" smtClean="0"/>
              <a:t>13.11.2023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056D52-6265-4B6C-4B7E-102186347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33FF90-A690-4077-4BF2-7FD412A19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84674-3102-8146-ABDA-F37B56132E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6729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21EFD5-B2F6-2079-6B8D-F3389AE69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C3BECD-30A4-D5EE-D729-4D73FB9BE0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79DEC43-C744-BABA-DAFC-B93C76C746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07D50A4-A0E5-90B4-8673-F2F0BF445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31153-18E2-384A-968E-FE7AC600AB45}" type="datetimeFigureOut">
              <a:rPr lang="de-DE" smtClean="0"/>
              <a:t>13.11.2023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71A3955-836F-A475-9531-D6D6C79BE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BB0C7BC-FE7B-C63B-0BF5-B2EB88508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84674-3102-8146-ABDA-F37B56132E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6017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F2C3D3-0BD1-9CF4-3ACB-58458A1E3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C8457FC-D73D-7D69-D966-7D4B8A5B99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0728F43-3EFB-7FCF-365B-96183CF5BB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50D910B-E7A1-200A-577B-445E48E85E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B7C6EAD-B742-9DBC-4D27-69BA6C9E43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485A371-D7CA-89B5-DEB6-CC62D82BA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31153-18E2-384A-968E-FE7AC600AB45}" type="datetimeFigureOut">
              <a:rPr lang="de-DE" smtClean="0"/>
              <a:t>13.11.2023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535596A-243B-CB1F-7007-B69AFA289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5D2A685-A854-6D39-ABFB-59B44C508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84674-3102-8146-ABDA-F37B56132E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7097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2434FC-1A52-BE74-104C-8B2CCBCA2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E7485C2-7F3B-F176-183B-3694AF9AD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31153-18E2-384A-968E-FE7AC600AB45}" type="datetimeFigureOut">
              <a:rPr lang="de-DE" smtClean="0"/>
              <a:t>13.11.2023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3A22F0C-EA3D-1A9C-CC03-9EF773C5A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1031E70-72CF-A16B-6344-DA9185016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84674-3102-8146-ABDA-F37B56132E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6898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4707F0B-A022-7B95-F353-1E34C8D03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31153-18E2-384A-968E-FE7AC600AB45}" type="datetimeFigureOut">
              <a:rPr lang="de-DE" smtClean="0"/>
              <a:t>13.11.2023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AD15E14-E0B4-1077-C1E6-7885E4BCD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EDC030C-2002-60D0-816E-F186E925B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84674-3102-8146-ABDA-F37B56132E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2841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92538F-D0DA-ABC2-55F3-A9E709C0D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E855D1-B9BF-6D3A-7497-01B5DC0A1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62BD776-7B7A-0305-C296-9630F6446A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8135235-3C42-ACDA-17CF-8CDFF0226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31153-18E2-384A-968E-FE7AC600AB45}" type="datetimeFigureOut">
              <a:rPr lang="de-DE" smtClean="0"/>
              <a:t>13.11.2023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BFD7EDC-B656-ACAE-72DD-595C243C4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FFE3751-1F0D-15DE-5266-B436A7959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84674-3102-8146-ABDA-F37B56132E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6653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E5DC75-C45E-7A3F-CD51-5E43A7528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358CDF8-0B8B-AE07-E892-60DE28A0EC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1253ECD-E221-96E2-A47B-3B7A00D7B3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8AB235C-1DF3-7CF6-D58B-D9991D37F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31153-18E2-384A-968E-FE7AC600AB45}" type="datetimeFigureOut">
              <a:rPr lang="de-DE" smtClean="0"/>
              <a:t>13.11.2023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743F237-2372-AE54-C4D9-BC068D7DE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EE20528-32DF-91B0-431B-12E266372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84674-3102-8146-ABDA-F37B56132E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7877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6C7755C-90F3-FB26-38EE-756B8E42D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5C217F0-413C-2941-7789-6182275A61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AD2481-EB02-EC16-0C16-070D8036C1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231153-18E2-384A-968E-FE7AC600AB45}" type="datetimeFigureOut">
              <a:rPr lang="de-DE" smtClean="0"/>
              <a:t>13.11.2023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D7A584C-DF0D-FBDC-5599-EA6DFFE78F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0CCEAE-7774-0655-E31C-103913BC60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84674-3102-8146-ABDA-F37B56132E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013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162570-3DBA-85C7-5523-D9C792E7ED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»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735825E-CC23-1858-0415-7CCD413492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 descr="Ein Bild, das Schrift, Grafiken, Screenshot, Grafikdesign enthält.&#10;&#10;Automatisch generierte Beschreibung">
            <a:extLst>
              <a:ext uri="{FF2B5EF4-FFF2-40B4-BE49-F238E27FC236}">
                <a16:creationId xmlns:a16="http://schemas.microsoft.com/office/drawing/2014/main" id="{E28397AC-FC7D-033F-C9C5-0DAD05C1B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9270" y="-318460"/>
            <a:ext cx="12430539" cy="7287402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AEC90023-8BAF-996F-D2FD-1A78BFDC1255}"/>
              </a:ext>
            </a:extLst>
          </p:cNvPr>
          <p:cNvSpPr txBox="1"/>
          <p:nvPr/>
        </p:nvSpPr>
        <p:spPr>
          <a:xfrm>
            <a:off x="2034207" y="5590151"/>
            <a:ext cx="8123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Jan-Simon , Mert, Mike , David</a:t>
            </a:r>
          </a:p>
        </p:txBody>
      </p:sp>
    </p:spTree>
    <p:extLst>
      <p:ext uri="{BB962C8B-B14F-4D97-AF65-F5344CB8AC3E}">
        <p14:creationId xmlns:p14="http://schemas.microsoft.com/office/powerpoint/2010/main" val="3087574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F52478F3-9465-724A-441D-A60E38B894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28933" y="-127322"/>
            <a:ext cx="12249865" cy="1469985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7C265A90-A8AD-13A4-EC97-6F86681588AF}"/>
              </a:ext>
            </a:extLst>
          </p:cNvPr>
          <p:cNvSpPr txBox="1"/>
          <p:nvPr/>
        </p:nvSpPr>
        <p:spPr>
          <a:xfrm>
            <a:off x="2293715" y="99838"/>
            <a:ext cx="7604567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6000" b="1" dirty="0">
                <a:ln w="3175">
                  <a:solidFill>
                    <a:schemeClr val="bg1"/>
                  </a:solidFill>
                </a:ln>
                <a:latin typeface="Britannic Bold" panose="020B0903060703020204" pitchFamily="34" charset="77"/>
                <a:cs typeface="Arial" panose="020B0604020202020204" pitchFamily="34" charset="0"/>
              </a:rPr>
              <a:t>DATA DICTIONARY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1681DB1-DC9A-245F-0509-8B064A9FFC31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-1126265" y="1503093"/>
            <a:ext cx="1552647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-webkit-standard"/>
              </a:rPr>
              <a:t> 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2BE5493-EE40-7D12-2110-E25F54DDB4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90" y="1042354"/>
            <a:ext cx="1921076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-webkit-standard"/>
              </a:rPr>
              <a:t> 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98D6BEC-BB69-AEFF-AD1B-740E08BAC8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80" y="134266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-webkit-standard"/>
              </a:rPr>
              <a:t> 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8ED7E237-E4F8-6BDA-431D-9FFFCB33FD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2017338"/>
              </p:ext>
            </p:extLst>
          </p:nvPr>
        </p:nvGraphicFramePr>
        <p:xfrm>
          <a:off x="0" y="1342660"/>
          <a:ext cx="12191419" cy="5515318"/>
        </p:xfrm>
        <a:graphic>
          <a:graphicData uri="http://schemas.openxmlformats.org/drawingml/2006/table">
            <a:tbl>
              <a:tblPr/>
              <a:tblGrid>
                <a:gridCol w="2089140">
                  <a:extLst>
                    <a:ext uri="{9D8B030D-6E8A-4147-A177-3AD203B41FA5}">
                      <a16:colId xmlns:a16="http://schemas.microsoft.com/office/drawing/2014/main" val="2810099596"/>
                    </a:ext>
                  </a:extLst>
                </a:gridCol>
                <a:gridCol w="3453281">
                  <a:extLst>
                    <a:ext uri="{9D8B030D-6E8A-4147-A177-3AD203B41FA5}">
                      <a16:colId xmlns:a16="http://schemas.microsoft.com/office/drawing/2014/main" val="2225360896"/>
                    </a:ext>
                  </a:extLst>
                </a:gridCol>
                <a:gridCol w="1946048">
                  <a:extLst>
                    <a:ext uri="{9D8B030D-6E8A-4147-A177-3AD203B41FA5}">
                      <a16:colId xmlns:a16="http://schemas.microsoft.com/office/drawing/2014/main" val="1064836297"/>
                    </a:ext>
                  </a:extLst>
                </a:gridCol>
                <a:gridCol w="3953563">
                  <a:extLst>
                    <a:ext uri="{9D8B030D-6E8A-4147-A177-3AD203B41FA5}">
                      <a16:colId xmlns:a16="http://schemas.microsoft.com/office/drawing/2014/main" val="66102512"/>
                    </a:ext>
                  </a:extLst>
                </a:gridCol>
                <a:gridCol w="749387">
                  <a:extLst>
                    <a:ext uri="{9D8B030D-6E8A-4147-A177-3AD203B41FA5}">
                      <a16:colId xmlns:a16="http://schemas.microsoft.com/office/drawing/2014/main" val="2031337793"/>
                    </a:ext>
                  </a:extLst>
                </a:gridCol>
              </a:tblGrid>
              <a:tr h="392851">
                <a:tc>
                  <a:txBody>
                    <a:bodyPr/>
                    <a:lstStyle/>
                    <a:p>
                      <a:pPr algn="l" fontAlgn="base"/>
                      <a:r>
                        <a:rPr lang="de-DE" sz="1100" b="1" i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Name​</a:t>
                      </a:r>
                      <a:endParaRPr lang="de-DE" sz="11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58342" marR="58342" marT="29171" marB="29171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de-DE" sz="1100" b="1" i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Beschreibung​</a:t>
                      </a:r>
                      <a:endParaRPr lang="de-DE" sz="11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58342" marR="58342" marT="29171" marB="29171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de-DE" sz="1100" b="1" i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Eigenschaften​</a:t>
                      </a:r>
                      <a:endParaRPr lang="de-DE" sz="11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58342" marR="58342" marT="29171" marB="29171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de-DE" sz="1100" b="1" i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Verwendung​</a:t>
                      </a:r>
                      <a:endParaRPr lang="de-DE" sz="11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58342" marR="58342" marT="29171" marB="29171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de-DE" sz="1100" b="1" i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Instanzen​</a:t>
                      </a:r>
                      <a:endParaRPr lang="de-DE" sz="11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58342" marR="58342" marT="29171" marB="29171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2764346"/>
                  </a:ext>
                </a:extLst>
              </a:tr>
              <a:tr h="1802492">
                <a:tc>
                  <a:txBody>
                    <a:bodyPr/>
                    <a:lstStyle/>
                    <a:p>
                      <a:pPr algn="l" fontAlgn="base"/>
                      <a:r>
                        <a:rPr lang="de-DE" sz="11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Einheiten​</a:t>
                      </a:r>
                      <a:endParaRPr lang="de-DE" sz="11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342" marR="58342" marT="29171" marB="29171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de-DE" sz="11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Sind die Truppenanzahl​</a:t>
                      </a:r>
                      <a:endParaRPr lang="de-DE" sz="11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342" marR="58342" marT="29171" marB="29171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de-DE" sz="11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Truppenstärke​</a:t>
                      </a:r>
                      <a:endParaRPr lang="de-DE" sz="1100" b="0" i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l" fontAlgn="base"/>
                      <a:r>
                        <a:rPr lang="de-DE" sz="11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Farbe​</a:t>
                      </a:r>
                      <a:endParaRPr lang="de-DE" sz="11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342" marR="58342" marT="29171" marB="29171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de-DE" sz="11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Werden zum Angreifen, Verteidigen und besetzen von Ländern verwendet​</a:t>
                      </a:r>
                      <a:endParaRPr lang="de-DE" sz="11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342" marR="58342" marT="29171" marB="29171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de-DE" sz="11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*​</a:t>
                      </a:r>
                      <a:endParaRPr lang="de-DE" sz="11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342" marR="58342" marT="29171" marB="29171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656220"/>
                  </a:ext>
                </a:extLst>
              </a:tr>
              <a:tr h="1232473">
                <a:tc>
                  <a:txBody>
                    <a:bodyPr/>
                    <a:lstStyle/>
                    <a:p>
                      <a:pPr algn="l" fontAlgn="base"/>
                      <a:r>
                        <a:rPr lang="de-DE" sz="11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Land​</a:t>
                      </a:r>
                      <a:endParaRPr lang="de-DE" sz="11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342" marR="58342" marT="29171" marB="29171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de-DE" sz="11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Beschreibt ein Gebiet auf dem Spielfeld​</a:t>
                      </a:r>
                      <a:endParaRPr lang="de-DE" sz="11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342" marR="58342" marT="29171" marB="29171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de-DE" sz="11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Farbe​</a:t>
                      </a:r>
                      <a:endParaRPr lang="de-DE" sz="1100" b="0" i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l" fontAlgn="base"/>
                      <a:r>
                        <a:rPr lang="de-DE" sz="11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Name​</a:t>
                      </a:r>
                      <a:endParaRPr lang="de-DE" sz="11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342" marR="58342" marT="29171" marB="29171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de-DE" sz="11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Kann von Spielern eingenommen werden​</a:t>
                      </a:r>
                      <a:endParaRPr lang="de-DE" sz="11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342" marR="58342" marT="29171" marB="29171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de-DE" sz="11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42​</a:t>
                      </a:r>
                      <a:endParaRPr lang="de-DE" sz="11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342" marR="58342" marT="29171" marB="29171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2232056"/>
                  </a:ext>
                </a:extLst>
              </a:tr>
              <a:tr h="2087502">
                <a:tc>
                  <a:txBody>
                    <a:bodyPr/>
                    <a:lstStyle/>
                    <a:p>
                      <a:pPr algn="l" fontAlgn="base"/>
                      <a:r>
                        <a:rPr lang="de-DE" sz="11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Kontinent​</a:t>
                      </a:r>
                      <a:endParaRPr lang="de-DE" sz="11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342" marR="58342" marT="29171" marB="29171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de-DE" sz="11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Bildet ein Gebiet auf dem Spielfeld bestehend aus mehreren Ländern​</a:t>
                      </a:r>
                      <a:endParaRPr lang="de-DE" sz="11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342" marR="58342" marT="29171" marB="29171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de-DE" sz="11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Name​</a:t>
                      </a:r>
                      <a:endParaRPr lang="de-DE" sz="1100" b="0" i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l" fontAlgn="base"/>
                      <a:r>
                        <a:rPr lang="de-DE" sz="11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Länder​</a:t>
                      </a:r>
                      <a:endParaRPr lang="de-DE" sz="1100" b="0" i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l" fontAlgn="base"/>
                      <a:r>
                        <a:rPr lang="de-DE" sz="11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Verstärkungsbonus​</a:t>
                      </a:r>
                      <a:endParaRPr lang="de-DE" sz="11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342" marR="58342" marT="29171" marB="29171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de-DE" sz="11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Liefert einen Verstärkungsbonus, wenn ein Spieler alle Länder des Kontinents besitzt​</a:t>
                      </a:r>
                      <a:endParaRPr lang="de-DE" sz="11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342" marR="58342" marT="29171" marB="29171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de-DE" sz="11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6​</a:t>
                      </a:r>
                      <a:endParaRPr lang="de-DE" sz="11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342" marR="58342" marT="29171" marB="29171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0021439"/>
                  </a:ext>
                </a:extLst>
              </a:tr>
            </a:tbl>
          </a:graphicData>
        </a:graphic>
      </p:graphicFrame>
      <p:sp>
        <p:nvSpPr>
          <p:cNvPr id="8" name="Rectangle 6">
            <a:extLst>
              <a:ext uri="{FF2B5EF4-FFF2-40B4-BE49-F238E27FC236}">
                <a16:creationId xmlns:a16="http://schemas.microsoft.com/office/drawing/2014/main" id="{7D6196D7-AE3E-E04C-5AA9-78DD0F2CE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715" y="1042353"/>
            <a:ext cx="1791738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-webkit-standard"/>
              </a:rPr>
              <a:t> 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97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F52478F3-9465-724A-441D-A60E38B894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8933" y="-127322"/>
            <a:ext cx="12249865" cy="1469985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7C265A90-A8AD-13A4-EC97-6F86681588AF}"/>
              </a:ext>
            </a:extLst>
          </p:cNvPr>
          <p:cNvSpPr txBox="1"/>
          <p:nvPr/>
        </p:nvSpPr>
        <p:spPr>
          <a:xfrm>
            <a:off x="2293715" y="99838"/>
            <a:ext cx="7604567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6000" b="1" dirty="0">
                <a:ln w="3175">
                  <a:solidFill>
                    <a:schemeClr val="bg1"/>
                  </a:solidFill>
                </a:ln>
                <a:latin typeface="Britannic Bold" panose="020B0903060703020204" pitchFamily="34" charset="77"/>
                <a:cs typeface="Arial" panose="020B0604020202020204" pitchFamily="34" charset="0"/>
              </a:rPr>
              <a:t>Sequenzdiagramm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2D6B4A5-28AA-48C0-84EE-5D968B4E95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730" y="1342661"/>
            <a:ext cx="5928540" cy="5515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779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F52478F3-9465-724A-441D-A60E38B894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8933" y="-127322"/>
            <a:ext cx="12249865" cy="1469985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7C265A90-A8AD-13A4-EC97-6F86681588AF}"/>
              </a:ext>
            </a:extLst>
          </p:cNvPr>
          <p:cNvSpPr txBox="1"/>
          <p:nvPr/>
        </p:nvSpPr>
        <p:spPr>
          <a:xfrm>
            <a:off x="2293715" y="99838"/>
            <a:ext cx="7604567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6000" b="1" dirty="0">
                <a:ln w="3175">
                  <a:solidFill>
                    <a:schemeClr val="bg1"/>
                  </a:solidFill>
                </a:ln>
                <a:latin typeface="Britannic Bold" panose="020B0903060703020204" pitchFamily="34" charset="77"/>
                <a:cs typeface="Arial" panose="020B0604020202020204" pitchFamily="34" charset="0"/>
              </a:rPr>
              <a:t>EINLEITUNG</a:t>
            </a:r>
          </a:p>
        </p:txBody>
      </p:sp>
      <p:pic>
        <p:nvPicPr>
          <p:cNvPr id="3" name="Grafik 2" descr="Ein Bild, das Karte, Kinderkunst, Zeichnung, Kunst enthält.&#10;&#10;Automatisch generierte Beschreibung">
            <a:extLst>
              <a:ext uri="{FF2B5EF4-FFF2-40B4-BE49-F238E27FC236}">
                <a16:creationId xmlns:a16="http://schemas.microsoft.com/office/drawing/2014/main" id="{4CB52C1A-34BA-6C45-D407-5A49ED1843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3075" y="1740794"/>
            <a:ext cx="4748011" cy="4748011"/>
          </a:xfrm>
          <a:prstGeom prst="rect">
            <a:avLst/>
          </a:prstGeom>
        </p:spPr>
      </p:pic>
      <p:pic>
        <p:nvPicPr>
          <p:cNvPr id="9" name="Grafik 8" descr="Ein Bild, das Text, Cartoon, Fiktion, Puzzle enthält.&#10;&#10;Automatisch generierte Beschreibung">
            <a:extLst>
              <a:ext uri="{FF2B5EF4-FFF2-40B4-BE49-F238E27FC236}">
                <a16:creationId xmlns:a16="http://schemas.microsoft.com/office/drawing/2014/main" id="{E23FF27F-1F8E-9820-5564-655B9FDB42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" y="1569823"/>
            <a:ext cx="5486399" cy="548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967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F52478F3-9465-724A-441D-A60E38B894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8933" y="-127322"/>
            <a:ext cx="12249865" cy="1469985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7C265A90-A8AD-13A4-EC97-6F86681588AF}"/>
              </a:ext>
            </a:extLst>
          </p:cNvPr>
          <p:cNvSpPr txBox="1"/>
          <p:nvPr/>
        </p:nvSpPr>
        <p:spPr>
          <a:xfrm>
            <a:off x="2293715" y="99838"/>
            <a:ext cx="7604567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6000" b="1" dirty="0">
                <a:ln w="3175">
                  <a:solidFill>
                    <a:schemeClr val="bg1"/>
                  </a:solidFill>
                </a:ln>
                <a:latin typeface="Britannic Bold" panose="020B0903060703020204" pitchFamily="34" charset="77"/>
                <a:cs typeface="Arial" panose="020B0604020202020204" pitchFamily="34" charset="0"/>
              </a:rPr>
              <a:t>EINLEITUNG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A3151D42-8C64-BABF-1637-3D3D4951599D}"/>
              </a:ext>
            </a:extLst>
          </p:cNvPr>
          <p:cNvSpPr txBox="1"/>
          <p:nvPr/>
        </p:nvSpPr>
        <p:spPr>
          <a:xfrm>
            <a:off x="217170" y="1497330"/>
            <a:ext cx="1141857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Aufbau</a:t>
            </a:r>
            <a:r>
              <a:rPr lang="de-DE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Spieler 2-6 -&gt; jeder wählt eine Farbe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Länder an Spieler verteilen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Einheiten auf Länder platzieren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Höchster Würfel fängt an</a:t>
            </a:r>
          </a:p>
          <a:p>
            <a:endParaRPr lang="de-D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Phase: Truppen verstärken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1/3 der Gebiete (aber mindestens 3)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Boni für besetzte Kontinente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Handkarten für Einheiten eintauschen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Beliebig auf eigene Gebiete platzieren</a:t>
            </a:r>
          </a:p>
          <a:p>
            <a:pPr lvl="1"/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9543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F52478F3-9465-724A-441D-A60E38B894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8933" y="-127322"/>
            <a:ext cx="12249865" cy="1469985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7C265A90-A8AD-13A4-EC97-6F86681588AF}"/>
              </a:ext>
            </a:extLst>
          </p:cNvPr>
          <p:cNvSpPr txBox="1"/>
          <p:nvPr/>
        </p:nvSpPr>
        <p:spPr>
          <a:xfrm>
            <a:off x="2293715" y="99838"/>
            <a:ext cx="7604567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6000" b="1" dirty="0">
                <a:ln w="3175">
                  <a:solidFill>
                    <a:schemeClr val="bg1"/>
                  </a:solidFill>
                </a:ln>
                <a:latin typeface="Britannic Bold" panose="020B0903060703020204" pitchFamily="34" charset="77"/>
                <a:cs typeface="Arial" panose="020B0604020202020204" pitchFamily="34" charset="0"/>
              </a:rPr>
              <a:t>EINLEITUNG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A3151D42-8C64-BABF-1637-3D3D4951599D}"/>
              </a:ext>
            </a:extLst>
          </p:cNvPr>
          <p:cNvSpPr txBox="1"/>
          <p:nvPr/>
        </p:nvSpPr>
        <p:spPr>
          <a:xfrm>
            <a:off x="217170" y="1497330"/>
            <a:ext cx="1141857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de-DE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Phase: Angreifen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Angreifer kann mit 1-3 Einheiten angreifen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Verteidiger kann mit 1-2 Einheiten verteidigen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höchste (und 2-höchste) Würfel werden verglichen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Niedrigerer Wurf verliert Einheiten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Kampf kann beliebig wiederholt werden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Falls Gebiet erobert, Karte ziehen</a:t>
            </a:r>
          </a:p>
          <a:p>
            <a:endParaRPr lang="de-D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Phase: Truppen bewegen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Truppen werden zwischen eingenommenen Gebieten bewegt</a:t>
            </a:r>
          </a:p>
          <a:p>
            <a:pPr lvl="1"/>
            <a:endParaRPr lang="de-D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-457200"/>
            <a:r>
              <a:rPr lang="de-DE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Siegesbedingung: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 nach Regelwerk -&gt; Mission, Weltherrschaft, usw.</a:t>
            </a:r>
          </a:p>
        </p:txBody>
      </p:sp>
    </p:spTree>
    <p:extLst>
      <p:ext uri="{BB962C8B-B14F-4D97-AF65-F5344CB8AC3E}">
        <p14:creationId xmlns:p14="http://schemas.microsoft.com/office/powerpoint/2010/main" val="3614997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F52478F3-9465-724A-441D-A60E38B894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8933" y="-127322"/>
            <a:ext cx="12249865" cy="1469985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7C265A90-A8AD-13A4-EC97-6F86681588AF}"/>
              </a:ext>
            </a:extLst>
          </p:cNvPr>
          <p:cNvSpPr txBox="1"/>
          <p:nvPr/>
        </p:nvSpPr>
        <p:spPr>
          <a:xfrm>
            <a:off x="2293715" y="99838"/>
            <a:ext cx="7604567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6000" b="1" dirty="0">
                <a:ln w="3175">
                  <a:solidFill>
                    <a:schemeClr val="bg1"/>
                  </a:solidFill>
                </a:ln>
                <a:latin typeface="Britannic Bold" panose="020B0903060703020204" pitchFamily="34" charset="77"/>
                <a:cs typeface="Arial" panose="020B0604020202020204" pitchFamily="34" charset="0"/>
              </a:rPr>
              <a:t>USE CASE I</a:t>
            </a:r>
          </a:p>
        </p:txBody>
      </p:sp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E3429A79-2189-87CF-60E3-543EF5ED6A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763353"/>
              </p:ext>
            </p:extLst>
          </p:nvPr>
        </p:nvGraphicFramePr>
        <p:xfrm>
          <a:off x="2247415" y="1714334"/>
          <a:ext cx="7697166" cy="4572257"/>
        </p:xfrm>
        <a:graphic>
          <a:graphicData uri="http://schemas.openxmlformats.org/drawingml/2006/table">
            <a:tbl>
              <a:tblPr/>
              <a:tblGrid>
                <a:gridCol w="2210864">
                  <a:extLst>
                    <a:ext uri="{9D8B030D-6E8A-4147-A177-3AD203B41FA5}">
                      <a16:colId xmlns:a16="http://schemas.microsoft.com/office/drawing/2014/main" val="1058732148"/>
                    </a:ext>
                  </a:extLst>
                </a:gridCol>
                <a:gridCol w="5486302">
                  <a:extLst>
                    <a:ext uri="{9D8B030D-6E8A-4147-A177-3AD203B41FA5}">
                      <a16:colId xmlns:a16="http://schemas.microsoft.com/office/drawing/2014/main" val="48532218"/>
                    </a:ext>
                  </a:extLst>
                </a:gridCol>
              </a:tblGrid>
              <a:tr h="272908">
                <a:tc>
                  <a:txBody>
                    <a:bodyPr/>
                    <a:lstStyle/>
                    <a:p>
                      <a:pPr algn="l" fontAlgn="base"/>
                      <a:r>
                        <a:rPr lang="de-DE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Geschäftsprozess</a:t>
                      </a:r>
                      <a:r>
                        <a:rPr lang="de-DE" sz="10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de-DE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de-DE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Angreifen</a:t>
                      </a:r>
                      <a:r>
                        <a:rPr lang="de-DE" sz="1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de-DE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3551403"/>
                  </a:ext>
                </a:extLst>
              </a:tr>
              <a:tr h="272908">
                <a:tc>
                  <a:txBody>
                    <a:bodyPr/>
                    <a:lstStyle/>
                    <a:p>
                      <a:pPr algn="l" fontAlgn="base"/>
                      <a:r>
                        <a:rPr lang="de-DE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Ziel, Ergebnisse</a:t>
                      </a:r>
                      <a:r>
                        <a:rPr lang="de-DE" sz="1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de-DE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Truppen des gegnerischen Gebiets minimieren</a:t>
                      </a:r>
                      <a:r>
                        <a:rPr lang="de-DE" sz="1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de-DE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1344309"/>
                  </a:ext>
                </a:extLst>
              </a:tr>
              <a:tr h="272908">
                <a:tc>
                  <a:txBody>
                    <a:bodyPr/>
                    <a:lstStyle/>
                    <a:p>
                      <a:pPr algn="l" fontAlgn="base"/>
                      <a:r>
                        <a:rPr lang="de-DE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Akteure</a:t>
                      </a:r>
                      <a:r>
                        <a:rPr lang="de-DE" sz="1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de-DE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Spieler am Zug</a:t>
                      </a:r>
                      <a:r>
                        <a:rPr lang="de-DE" sz="1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de-DE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3702570"/>
                  </a:ext>
                </a:extLst>
              </a:tr>
              <a:tr h="272908">
                <a:tc>
                  <a:txBody>
                    <a:bodyPr/>
                    <a:lstStyle/>
                    <a:p>
                      <a:pPr algn="l" fontAlgn="base"/>
                      <a:r>
                        <a:rPr lang="de-DE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Vorbedingungen</a:t>
                      </a:r>
                      <a:r>
                        <a:rPr lang="de-DE" sz="10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de-DE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Spieler ist in der 2ten Phase</a:t>
                      </a: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4284750"/>
                  </a:ext>
                </a:extLst>
              </a:tr>
              <a:tr h="272908">
                <a:tc>
                  <a:txBody>
                    <a:bodyPr/>
                    <a:lstStyle/>
                    <a:p>
                      <a:pPr algn="l" fontAlgn="base"/>
                      <a:r>
                        <a:rPr lang="de-DE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Auslösendes Ereignis</a:t>
                      </a:r>
                      <a:r>
                        <a:rPr lang="de-DE" sz="1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de-DE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Spieler Würfelt </a:t>
                      </a:r>
                      <a:r>
                        <a:rPr lang="de-DE" sz="1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de-DE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5953175"/>
                  </a:ext>
                </a:extLst>
              </a:tr>
              <a:tr h="272908">
                <a:tc>
                  <a:txBody>
                    <a:bodyPr/>
                    <a:lstStyle/>
                    <a:p>
                      <a:pPr algn="l" fontAlgn="base"/>
                      <a:r>
                        <a:rPr lang="de-DE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Nachbedingung bei Erfolg</a:t>
                      </a:r>
                      <a:r>
                        <a:rPr lang="de-DE" sz="1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de-DE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Gegner verliert Truppen</a:t>
                      </a:r>
                      <a:r>
                        <a:rPr lang="de-DE" sz="1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de-DE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8342904"/>
                  </a:ext>
                </a:extLst>
              </a:tr>
              <a:tr h="272908">
                <a:tc>
                  <a:txBody>
                    <a:bodyPr/>
                    <a:lstStyle/>
                    <a:p>
                      <a:pPr algn="l" fontAlgn="base"/>
                      <a:r>
                        <a:rPr lang="de-DE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Nachbedingung bei Fehlschlag</a:t>
                      </a:r>
                      <a:r>
                        <a:rPr lang="de-DE" sz="1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de-DE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Angreifer verliert Truppen</a:t>
                      </a:r>
                      <a:r>
                        <a:rPr lang="de-DE" sz="1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de-DE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7990766"/>
                  </a:ext>
                </a:extLst>
              </a:tr>
              <a:tr h="272908">
                <a:tc>
                  <a:txBody>
                    <a:bodyPr/>
                    <a:lstStyle/>
                    <a:p>
                      <a:pPr algn="l" fontAlgn="base"/>
                      <a:r>
                        <a:rPr lang="de-DE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Eingehende Daten</a:t>
                      </a:r>
                      <a:r>
                        <a:rPr lang="de-DE" sz="1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de-DE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Anzahl an angreifenden und verteidigenden Würfeln</a:t>
                      </a:r>
                      <a:r>
                        <a:rPr lang="de-DE" sz="1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de-DE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1817074"/>
                  </a:ext>
                </a:extLst>
              </a:tr>
              <a:tr h="272908">
                <a:tc>
                  <a:txBody>
                    <a:bodyPr/>
                    <a:lstStyle/>
                    <a:p>
                      <a:pPr algn="l" fontAlgn="base"/>
                      <a:r>
                        <a:rPr lang="de-DE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Ausgehende Daten</a:t>
                      </a:r>
                      <a:r>
                        <a:rPr lang="de-DE" sz="1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de-DE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Niedrigstes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Würfelergebnis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verliert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Truppen</a:t>
                      </a:r>
                      <a:r>
                        <a:rPr lang="en-US" sz="10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197132"/>
                  </a:ext>
                </a:extLst>
              </a:tr>
              <a:tr h="902695">
                <a:tc>
                  <a:txBody>
                    <a:bodyPr/>
                    <a:lstStyle/>
                    <a:p>
                      <a:pPr algn="l" fontAlgn="base"/>
                      <a:r>
                        <a:rPr lang="de-DE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Ablauf</a:t>
                      </a:r>
                      <a:r>
                        <a:rPr lang="de-DE" sz="1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de-DE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buFont typeface="+mj-lt"/>
                        <a:buAutoNum type="arabicPeriod"/>
                      </a:pPr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Spieler wählt sein eigenes Gebiet aus</a:t>
                      </a:r>
                      <a:r>
                        <a:rPr lang="de-DE" sz="10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de-DE" sz="800" b="0" i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l" fontAlgn="base">
                        <a:buFont typeface="+mj-lt"/>
                        <a:buAutoNum type="arabicPeriod"/>
                      </a:pPr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Spieler wählt Angriff aus</a:t>
                      </a:r>
                      <a:r>
                        <a:rPr lang="de-DE" sz="10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de-DE" sz="800" b="0" i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l" fontAlgn="base">
                        <a:buFont typeface="+mj-lt"/>
                        <a:buAutoNum type="arabicPeriod"/>
                      </a:pPr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Spieler wählt Menge an würfeln aus und greift an</a:t>
                      </a:r>
                      <a:r>
                        <a:rPr lang="de-DE" sz="10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de-DE" sz="800" b="0" i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l" fontAlgn="base">
                        <a:buFont typeface="+mj-lt"/>
                        <a:buAutoNum type="arabicPeriod"/>
                      </a:pPr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Truppen werden getötet</a:t>
                      </a:r>
                      <a:r>
                        <a:rPr lang="de-DE" sz="10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de-DE" sz="800" b="0" i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5925324"/>
                  </a:ext>
                </a:extLst>
              </a:tr>
              <a:tr h="940482">
                <a:tc>
                  <a:txBody>
                    <a:bodyPr/>
                    <a:lstStyle/>
                    <a:p>
                      <a:pPr algn="l" fontAlgn="base"/>
                      <a:r>
                        <a:rPr lang="de-DE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Erweiterungen</a:t>
                      </a:r>
                      <a:r>
                        <a:rPr lang="de-DE" sz="1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de-DE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4a) Wenn der Angreifer alle Truppen von dem verteidigendem Spieler getötet hat zieht er in das Gebiet ein und nimmt das Gebiet ein</a:t>
                      </a:r>
                      <a:r>
                        <a:rPr lang="de-DE" sz="10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de-DE" b="0" i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l" fontAlgn="base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4b) Wenn das eingenommene Gebiet das erste eingenommene Gebiet in der Runde war darf er in dieser Runde eine Karte ziehen</a:t>
                      </a:r>
                      <a:r>
                        <a:rPr lang="de-DE" sz="10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de-DE" b="0" i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l" fontAlgn="base"/>
                      <a:r>
                        <a:rPr lang="de-DE" sz="10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de-DE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3217530"/>
                  </a:ext>
                </a:extLst>
              </a:tr>
              <a:tr h="272908">
                <a:tc>
                  <a:txBody>
                    <a:bodyPr/>
                    <a:lstStyle/>
                    <a:p>
                      <a:pPr algn="l" fontAlgn="base"/>
                      <a:r>
                        <a:rPr lang="de-DE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Alternativen</a:t>
                      </a:r>
                      <a:r>
                        <a:rPr lang="de-DE" sz="1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de-DE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r>
                        <a:rPr lang="en-US" sz="10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4054039"/>
                  </a:ext>
                </a:extLst>
              </a:tr>
            </a:tbl>
          </a:graphicData>
        </a:graphic>
      </p:graphicFrame>
      <p:sp>
        <p:nvSpPr>
          <p:cNvPr id="3" name="Rectangle 3">
            <a:extLst>
              <a:ext uri="{FF2B5EF4-FFF2-40B4-BE49-F238E27FC236}">
                <a16:creationId xmlns:a16="http://schemas.microsoft.com/office/drawing/2014/main" id="{A96B85BC-43C6-4B9F-80E3-2DEE0175C8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9461" y="1794644"/>
            <a:ext cx="892424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-webkit-standard"/>
              </a:rPr>
              <a:t> 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5708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F52478F3-9465-724A-441D-A60E38B894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8933" y="-127322"/>
            <a:ext cx="12249865" cy="1469985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7C265A90-A8AD-13A4-EC97-6F86681588AF}"/>
              </a:ext>
            </a:extLst>
          </p:cNvPr>
          <p:cNvSpPr txBox="1"/>
          <p:nvPr/>
        </p:nvSpPr>
        <p:spPr>
          <a:xfrm>
            <a:off x="2293715" y="99838"/>
            <a:ext cx="7604567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6000" b="1" dirty="0">
                <a:ln w="3175">
                  <a:solidFill>
                    <a:schemeClr val="bg1"/>
                  </a:solidFill>
                </a:ln>
                <a:latin typeface="Britannic Bold" panose="020B0903060703020204" pitchFamily="34" charset="77"/>
                <a:cs typeface="Arial" panose="020B0604020202020204" pitchFamily="34" charset="0"/>
              </a:rPr>
              <a:t>USE CASE II</a:t>
            </a:r>
          </a:p>
        </p:txBody>
      </p:sp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9C47A007-4522-9FD5-8566-01EE37196D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711380"/>
              </p:ext>
            </p:extLst>
          </p:nvPr>
        </p:nvGraphicFramePr>
        <p:xfrm>
          <a:off x="2247415" y="1689262"/>
          <a:ext cx="7697165" cy="4572253"/>
        </p:xfrm>
        <a:graphic>
          <a:graphicData uri="http://schemas.openxmlformats.org/drawingml/2006/table">
            <a:tbl>
              <a:tblPr/>
              <a:tblGrid>
                <a:gridCol w="2050265">
                  <a:extLst>
                    <a:ext uri="{9D8B030D-6E8A-4147-A177-3AD203B41FA5}">
                      <a16:colId xmlns:a16="http://schemas.microsoft.com/office/drawing/2014/main" val="226045823"/>
                    </a:ext>
                  </a:extLst>
                </a:gridCol>
                <a:gridCol w="5646900">
                  <a:extLst>
                    <a:ext uri="{9D8B030D-6E8A-4147-A177-3AD203B41FA5}">
                      <a16:colId xmlns:a16="http://schemas.microsoft.com/office/drawing/2014/main" val="2332231394"/>
                    </a:ext>
                  </a:extLst>
                </a:gridCol>
              </a:tblGrid>
              <a:tr h="244762">
                <a:tc>
                  <a:txBody>
                    <a:bodyPr/>
                    <a:lstStyle/>
                    <a:p>
                      <a:pPr algn="l" fontAlgn="base"/>
                      <a:r>
                        <a:rPr lang="de-DE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Geschäftsprozess</a:t>
                      </a:r>
                      <a:r>
                        <a:rPr lang="de-DE" sz="1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de-DE" sz="16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0767" marR="80767" marT="40384" marB="403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Truppen verschieben</a:t>
                      </a: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en-US" sz="16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0767" marR="80767" marT="40384" marB="403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8009485"/>
                  </a:ext>
                </a:extLst>
              </a:tr>
              <a:tr h="264949">
                <a:tc>
                  <a:txBody>
                    <a:bodyPr/>
                    <a:lstStyle/>
                    <a:p>
                      <a:pPr algn="l" fontAlgn="base"/>
                      <a:r>
                        <a:rPr lang="de-DE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Ziel, Ergebnisse</a:t>
                      </a:r>
                      <a:r>
                        <a:rPr lang="de-DE" sz="1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de-DE" sz="16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0767" marR="80767" marT="40384" marB="403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Neue Aufteilung der Truppen</a:t>
                      </a:r>
                      <a:r>
                        <a:rPr lang="de-DE" sz="1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de-DE" sz="16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0767" marR="80767" marT="40384" marB="403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2505456"/>
                  </a:ext>
                </a:extLst>
              </a:tr>
              <a:tr h="264949">
                <a:tc>
                  <a:txBody>
                    <a:bodyPr/>
                    <a:lstStyle/>
                    <a:p>
                      <a:pPr algn="l" fontAlgn="base"/>
                      <a:r>
                        <a:rPr lang="de-DE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Akteure</a:t>
                      </a:r>
                      <a:r>
                        <a:rPr lang="de-DE" sz="1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de-DE" sz="16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0767" marR="80767" marT="40384" marB="403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Spieler</a:t>
                      </a:r>
                      <a:r>
                        <a:rPr lang="de-DE" sz="1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de-DE" sz="16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0767" marR="80767" marT="40384" marB="403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4143867"/>
                  </a:ext>
                </a:extLst>
              </a:tr>
              <a:tr h="264949">
                <a:tc>
                  <a:txBody>
                    <a:bodyPr/>
                    <a:lstStyle/>
                    <a:p>
                      <a:pPr algn="l" fontAlgn="base"/>
                      <a:r>
                        <a:rPr lang="de-DE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Vorbedingungen</a:t>
                      </a:r>
                      <a:r>
                        <a:rPr lang="de-DE" sz="1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de-DE" sz="16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0767" marR="80767" marT="40384" marB="403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Angriffsphase ist beendet</a:t>
                      </a: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en-US" sz="16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0767" marR="80767" marT="40384" marB="403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3342270"/>
                  </a:ext>
                </a:extLst>
              </a:tr>
              <a:tr h="264949">
                <a:tc>
                  <a:txBody>
                    <a:bodyPr/>
                    <a:lstStyle/>
                    <a:p>
                      <a:pPr algn="l" fontAlgn="base"/>
                      <a:r>
                        <a:rPr lang="de-DE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Auslösendes Ereignis</a:t>
                      </a:r>
                      <a:r>
                        <a:rPr lang="de-DE" sz="1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de-DE" sz="16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0767" marR="80767" marT="40384" marB="403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Spieler beendet Angriffsphase</a:t>
                      </a:r>
                      <a:r>
                        <a:rPr lang="de-DE" sz="1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de-DE" sz="16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0767" marR="80767" marT="40384" marB="403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1908132"/>
                  </a:ext>
                </a:extLst>
              </a:tr>
              <a:tr h="264949">
                <a:tc>
                  <a:txBody>
                    <a:bodyPr/>
                    <a:lstStyle/>
                    <a:p>
                      <a:pPr algn="l" fontAlgn="base"/>
                      <a:r>
                        <a:rPr lang="de-DE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Nachbedingung bei Erfolg</a:t>
                      </a:r>
                      <a:r>
                        <a:rPr lang="de-DE" sz="1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de-DE" sz="16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0767" marR="80767" marT="40384" marB="403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Nächster Spieler am Zug</a:t>
                      </a:r>
                      <a:r>
                        <a:rPr lang="de-DE" sz="10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de-DE" sz="16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0767" marR="80767" marT="40384" marB="403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3916433"/>
                  </a:ext>
                </a:extLst>
              </a:tr>
              <a:tr h="264949">
                <a:tc>
                  <a:txBody>
                    <a:bodyPr/>
                    <a:lstStyle/>
                    <a:p>
                      <a:pPr algn="l" fontAlgn="base"/>
                      <a:r>
                        <a:rPr lang="de-DE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Nachbedingung bei Fehlschlag</a:t>
                      </a:r>
                      <a:r>
                        <a:rPr lang="de-DE" sz="1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de-DE" sz="16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0767" marR="80767" marT="40384" marB="403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Spieler immer noch am Zug</a:t>
                      </a:r>
                      <a:r>
                        <a:rPr lang="de-DE" sz="10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de-DE" sz="16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0767" marR="80767" marT="40384" marB="403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734141"/>
                  </a:ext>
                </a:extLst>
              </a:tr>
              <a:tr h="264949">
                <a:tc>
                  <a:txBody>
                    <a:bodyPr/>
                    <a:lstStyle/>
                    <a:p>
                      <a:pPr algn="l" fontAlgn="base"/>
                      <a:r>
                        <a:rPr lang="de-DE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Eingehende Daten</a:t>
                      </a:r>
                      <a:r>
                        <a:rPr lang="de-DE" sz="1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de-DE" sz="16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0767" marR="80767" marT="40384" marB="403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Startland, Anzahl der zu verschiebenden Truppen, Zielland</a:t>
                      </a:r>
                      <a:r>
                        <a:rPr lang="de-DE" sz="10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de-DE" sz="16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0767" marR="80767" marT="40384" marB="403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6180754"/>
                  </a:ext>
                </a:extLst>
              </a:tr>
              <a:tr h="264949">
                <a:tc>
                  <a:txBody>
                    <a:bodyPr/>
                    <a:lstStyle/>
                    <a:p>
                      <a:pPr algn="l" fontAlgn="base"/>
                      <a:r>
                        <a:rPr lang="de-DE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Ausgehende Daten</a:t>
                      </a:r>
                      <a:r>
                        <a:rPr lang="de-DE" sz="1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de-DE" sz="16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0767" marR="80767" marT="40384" marB="403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Neue Truppenverteillung</a:t>
                      </a: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en-US" sz="16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0767" marR="80767" marT="40384" marB="403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9569968"/>
                  </a:ext>
                </a:extLst>
              </a:tr>
              <a:tr h="1209929">
                <a:tc>
                  <a:txBody>
                    <a:bodyPr/>
                    <a:lstStyle/>
                    <a:p>
                      <a:pPr algn="l" fontAlgn="base"/>
                      <a:r>
                        <a:rPr lang="de-DE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Ablauf</a:t>
                      </a:r>
                      <a:r>
                        <a:rPr lang="de-DE" sz="1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de-DE" sz="16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0767" marR="80767" marT="40384" marB="403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buFont typeface="+mj-lt"/>
                        <a:buAutoNum type="arabicPeriod"/>
                      </a:pPr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Spieler wählt Startland aus</a:t>
                      </a:r>
                      <a:r>
                        <a:rPr lang="de-DE" sz="10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de-DE" sz="800" b="0" i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l" fontAlgn="base">
                        <a:buFont typeface="+mj-lt"/>
                        <a:buAutoNum type="arabicPeriod"/>
                      </a:pPr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Spieler gibt Anzahl der Truppen ein</a:t>
                      </a:r>
                      <a:r>
                        <a:rPr lang="de-DE" sz="10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de-DE" sz="800" b="0" i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l" fontAlgn="base">
                        <a:buFont typeface="+mj-lt"/>
                        <a:buAutoNum type="arabicPeriod"/>
                      </a:pPr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Spieler wählt Zielland aus</a:t>
                      </a:r>
                      <a:r>
                        <a:rPr lang="de-DE" sz="10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de-DE" sz="800" b="0" i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l" fontAlgn="base">
                        <a:buFont typeface="+mj-lt"/>
                        <a:buAutoNum type="arabicPeriod"/>
                      </a:pPr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Truppen werden verschoben</a:t>
                      </a:r>
                      <a:r>
                        <a:rPr lang="de-DE" sz="10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de-DE" sz="800" b="0" i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l" fontAlgn="base">
                        <a:buFont typeface="+mj-lt"/>
                        <a:buAutoNum type="arabicPeriod"/>
                      </a:pPr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Spieler klickt auf Runde beenden</a:t>
                      </a:r>
                      <a:r>
                        <a:rPr lang="de-DE" sz="10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de-DE" sz="800" b="0" i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l" fontAlgn="base">
                        <a:buFont typeface="+mj-lt"/>
                        <a:buNone/>
                      </a:pPr>
                      <a:endParaRPr lang="de-DE" sz="800" b="0" i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767" marR="80767" marT="40384" marB="403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5771034"/>
                  </a:ext>
                </a:extLst>
              </a:tr>
              <a:tr h="582885">
                <a:tc>
                  <a:txBody>
                    <a:bodyPr/>
                    <a:lstStyle/>
                    <a:p>
                      <a:pPr algn="l" fontAlgn="base"/>
                      <a:r>
                        <a:rPr lang="de-DE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Erweiterungen</a:t>
                      </a:r>
                      <a:r>
                        <a:rPr lang="de-DE" sz="1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de-DE" sz="16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0767" marR="80767" marT="40384" marB="403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r>
                        <a:rPr lang="de-DE" sz="1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de-DE" sz="16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0767" marR="80767" marT="40384" marB="403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6145617"/>
                  </a:ext>
                </a:extLst>
              </a:tr>
              <a:tr h="415085">
                <a:tc>
                  <a:txBody>
                    <a:bodyPr/>
                    <a:lstStyle/>
                    <a:p>
                      <a:pPr algn="l" fontAlgn="base"/>
                      <a:r>
                        <a:rPr lang="de-DE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Alternativen</a:t>
                      </a:r>
                      <a:r>
                        <a:rPr lang="de-DE" sz="1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de-DE" sz="16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0767" marR="80767" marT="40384" marB="403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5a) Spieler will weitere Truppen verschieben, weiter mit 1)</a:t>
                      </a:r>
                      <a:r>
                        <a:rPr lang="de-DE" sz="10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de-DE" sz="16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0767" marR="80767" marT="40384" marB="403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0949214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0AFC8BC2-ECE8-AD9A-0A4B-5FB6C78465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81" y="1042931"/>
            <a:ext cx="1648127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-webkit-standard"/>
              </a:rPr>
              <a:t> 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6005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F52478F3-9465-724A-441D-A60E38B894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8933" y="-127322"/>
            <a:ext cx="12249865" cy="1469985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7C265A90-A8AD-13A4-EC97-6F86681588AF}"/>
              </a:ext>
            </a:extLst>
          </p:cNvPr>
          <p:cNvSpPr txBox="1"/>
          <p:nvPr/>
        </p:nvSpPr>
        <p:spPr>
          <a:xfrm>
            <a:off x="2293715" y="99838"/>
            <a:ext cx="7604567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6000" b="1" dirty="0">
                <a:ln w="3175">
                  <a:solidFill>
                    <a:schemeClr val="bg1"/>
                  </a:solidFill>
                </a:ln>
                <a:latin typeface="Britannic Bold" panose="020B0903060703020204" pitchFamily="34" charset="77"/>
                <a:cs typeface="Arial" panose="020B0604020202020204" pitchFamily="34" charset="0"/>
              </a:rPr>
              <a:t>KLASSENDIAGRAMM</a:t>
            </a:r>
          </a:p>
        </p:txBody>
      </p:sp>
      <p:pic>
        <p:nvPicPr>
          <p:cNvPr id="3" name="Grafik 2" descr="Ein Bild, das Diagramm, Screenshot, Text, Plan enthält.&#10;&#10;Automatisch generierte Beschreibung">
            <a:extLst>
              <a:ext uri="{FF2B5EF4-FFF2-40B4-BE49-F238E27FC236}">
                <a16:creationId xmlns:a16="http://schemas.microsoft.com/office/drawing/2014/main" id="{2DFDEECC-3A01-E227-1CB8-CB634F889C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63" y="1342661"/>
            <a:ext cx="12220932" cy="584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392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F52478F3-9465-724A-441D-A60E38B894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28933" y="-127322"/>
            <a:ext cx="12249865" cy="1469985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7C265A90-A8AD-13A4-EC97-6F86681588AF}"/>
              </a:ext>
            </a:extLst>
          </p:cNvPr>
          <p:cNvSpPr txBox="1"/>
          <p:nvPr/>
        </p:nvSpPr>
        <p:spPr>
          <a:xfrm>
            <a:off x="2293715" y="99838"/>
            <a:ext cx="7604567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6000" b="1" dirty="0">
                <a:ln w="3175">
                  <a:solidFill>
                    <a:schemeClr val="bg1"/>
                  </a:solidFill>
                </a:ln>
                <a:latin typeface="Britannic Bold" panose="020B0903060703020204" pitchFamily="34" charset="77"/>
                <a:cs typeface="Arial" panose="020B0604020202020204" pitchFamily="34" charset="0"/>
              </a:rPr>
              <a:t>DATA DICTIONARY</a:t>
            </a:r>
          </a:p>
        </p:txBody>
      </p:sp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8AA63C72-4F36-E382-37A3-03B68384EC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8200306"/>
              </p:ext>
            </p:extLst>
          </p:nvPr>
        </p:nvGraphicFramePr>
        <p:xfrm>
          <a:off x="-2" y="1342661"/>
          <a:ext cx="12192000" cy="5515339"/>
        </p:xfrm>
        <a:graphic>
          <a:graphicData uri="http://schemas.openxmlformats.org/drawingml/2006/table">
            <a:tbl>
              <a:tblPr/>
              <a:tblGrid>
                <a:gridCol w="2082959">
                  <a:extLst>
                    <a:ext uri="{9D8B030D-6E8A-4147-A177-3AD203B41FA5}">
                      <a16:colId xmlns:a16="http://schemas.microsoft.com/office/drawing/2014/main" val="4264260066"/>
                    </a:ext>
                  </a:extLst>
                </a:gridCol>
                <a:gridCol w="3449304">
                  <a:extLst>
                    <a:ext uri="{9D8B030D-6E8A-4147-A177-3AD203B41FA5}">
                      <a16:colId xmlns:a16="http://schemas.microsoft.com/office/drawing/2014/main" val="2579043300"/>
                    </a:ext>
                  </a:extLst>
                </a:gridCol>
                <a:gridCol w="1949191">
                  <a:extLst>
                    <a:ext uri="{9D8B030D-6E8A-4147-A177-3AD203B41FA5}">
                      <a16:colId xmlns:a16="http://schemas.microsoft.com/office/drawing/2014/main" val="817756721"/>
                    </a:ext>
                  </a:extLst>
                </a:gridCol>
                <a:gridCol w="3879966">
                  <a:extLst>
                    <a:ext uri="{9D8B030D-6E8A-4147-A177-3AD203B41FA5}">
                      <a16:colId xmlns:a16="http://schemas.microsoft.com/office/drawing/2014/main" val="1098126712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480440562"/>
                    </a:ext>
                  </a:extLst>
                </a:gridCol>
              </a:tblGrid>
              <a:tr h="389971">
                <a:tc>
                  <a:txBody>
                    <a:bodyPr/>
                    <a:lstStyle/>
                    <a:p>
                      <a:pPr algn="l" fontAlgn="base"/>
                      <a:r>
                        <a:rPr lang="de-DE" sz="1200" b="1" i="0" baseline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Name​</a:t>
                      </a:r>
                      <a:endParaRPr lang="de-DE" sz="1200" b="1" i="0" baseline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58505" marR="58505" marT="29253" marB="29253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de-DE" sz="1200" b="1" i="0" baseline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Beschreibung​</a:t>
                      </a:r>
                      <a:endParaRPr lang="de-DE" sz="1200" b="1" i="0" baseline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58505" marR="58505" marT="29253" marB="29253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de-DE" sz="1200" b="1" i="0" baseline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Eigenschaften​</a:t>
                      </a:r>
                      <a:endParaRPr lang="de-DE" sz="1200" b="1" i="0" baseline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58505" marR="58505" marT="29253" marB="29253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de-DE" sz="1200" b="1" i="0" baseline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Verwendung​</a:t>
                      </a:r>
                      <a:endParaRPr lang="de-DE" sz="1200" b="1" i="0" baseline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58505" marR="58505" marT="29253" marB="29253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de-DE" sz="1200" b="1" i="0" baseline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Instanzen​</a:t>
                      </a:r>
                      <a:endParaRPr lang="de-DE" sz="1200" b="1" i="0" baseline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58505" marR="58505" marT="29253" marB="29253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73809"/>
                  </a:ext>
                </a:extLst>
              </a:tr>
              <a:tr h="1391659">
                <a:tc>
                  <a:txBody>
                    <a:bodyPr/>
                    <a:lstStyle/>
                    <a:p>
                      <a:pPr algn="l" fontAlgn="base"/>
                      <a:r>
                        <a:rPr lang="de-DE" sz="1200" b="0" i="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Spieler​</a:t>
                      </a:r>
                      <a:endParaRPr lang="de-DE" sz="1200" b="0" i="0" baseline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505" marR="58505" marT="29253" marB="29253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de-DE" sz="1200" b="0" i="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Angemeldeter Spieler, kann an beliebig vielen Spielen teilnehmen. Jeder Spieler hat eine Farbe und eine Hand mit Karten. ​</a:t>
                      </a:r>
                      <a:endParaRPr lang="de-DE" sz="1200" b="0" i="0" baseline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505" marR="58505" marT="29253" marB="29253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de-DE" sz="1200" b="0" i="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Name​</a:t>
                      </a:r>
                      <a:endParaRPr lang="de-DE" sz="1200" b="0" i="0" baseline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l" fontAlgn="base"/>
                      <a:r>
                        <a:rPr lang="de-DE" sz="1200" b="0" i="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Farbe​</a:t>
                      </a:r>
                      <a:endParaRPr lang="de-DE" sz="1200" b="0" i="0" baseline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505" marR="58505" marT="29253" marB="29253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de-DE" sz="1200" b="0" i="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Spielt das Spiel. Führt die Truppenverstärkungs-, Kampf- und Truppenbewegungsphase aus​</a:t>
                      </a:r>
                      <a:endParaRPr lang="de-DE" sz="1200" b="0" i="0" baseline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505" marR="58505" marT="29253" marB="29253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de-DE" sz="1200" b="0" i="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2-6​</a:t>
                      </a:r>
                      <a:endParaRPr lang="de-DE" sz="1200" b="0" i="0" baseline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505" marR="58505" marT="29253" marB="29253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1262856"/>
                  </a:ext>
                </a:extLst>
              </a:tr>
              <a:tr h="761780">
                <a:tc>
                  <a:txBody>
                    <a:bodyPr/>
                    <a:lstStyle/>
                    <a:p>
                      <a:pPr algn="l" fontAlgn="base"/>
                      <a:r>
                        <a:rPr lang="de-DE" sz="1200" b="0" i="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Hand​</a:t>
                      </a:r>
                      <a:endParaRPr lang="de-DE" sz="1200" b="0" i="0" baseline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505" marR="58505" marT="29253" marB="29253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de-DE" sz="1200" b="0" i="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Set aus Spielkarten, die zu einem Spieler gehören​</a:t>
                      </a:r>
                      <a:endParaRPr lang="de-DE" sz="1200" b="0" i="0" baseline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505" marR="58505" marT="29253" marB="29253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de-DE" sz="1200" b="0" i="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Kartenanzahl​</a:t>
                      </a:r>
                      <a:endParaRPr lang="de-DE" sz="1200" b="0" i="0" baseline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l" fontAlgn="base"/>
                      <a:r>
                        <a:rPr lang="de-DE" sz="1200" b="0" i="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Karte​</a:t>
                      </a:r>
                      <a:endParaRPr lang="de-DE" sz="1200" b="0" i="0" baseline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505" marR="58505" marT="29253" marB="29253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de-DE" sz="1200" b="0" i="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Wird als „Storage“ für Spielkarten verwendet​</a:t>
                      </a:r>
                      <a:endParaRPr lang="de-DE" sz="1200" b="0" i="0" baseline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505" marR="58505" marT="29253" marB="29253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de-DE" sz="1200" b="0" i="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2-6​</a:t>
                      </a:r>
                      <a:endParaRPr lang="de-DE" sz="1200" b="0" i="0" baseline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505" marR="58505" marT="29253" marB="29253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4005972"/>
                  </a:ext>
                </a:extLst>
              </a:tr>
              <a:tr h="1062860">
                <a:tc>
                  <a:txBody>
                    <a:bodyPr/>
                    <a:lstStyle/>
                    <a:p>
                      <a:pPr algn="l" fontAlgn="base"/>
                      <a:r>
                        <a:rPr lang="de-DE" sz="1200" b="0" i="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Karte​</a:t>
                      </a:r>
                      <a:endParaRPr lang="de-DE" sz="1200" b="0" i="0" baseline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505" marR="58505" marT="29253" marB="29253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de-DE" sz="1200" b="0" i="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Hat ein Land und einen Einheitentyp. ​</a:t>
                      </a:r>
                      <a:endParaRPr lang="de-DE" sz="1200" b="0" i="0" baseline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505" marR="58505" marT="29253" marB="29253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de-DE" sz="1200" b="0" i="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Land​</a:t>
                      </a:r>
                      <a:endParaRPr lang="de-DE" sz="1200" b="0" i="0" baseline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l" fontAlgn="base"/>
                      <a:r>
                        <a:rPr lang="de-DE" sz="1200" b="0" i="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Einheitentyp​</a:t>
                      </a:r>
                      <a:endParaRPr lang="de-DE" sz="1200" b="0" i="0" baseline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505" marR="58505" marT="29253" marB="29253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de-DE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Kann von einem Spieler gezogen und benutzt werden.</a:t>
                      </a:r>
                      <a:r>
                        <a:rPr lang="de-DE" sz="1200" b="0" i="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de-DE" sz="1200" b="0" i="0" baseline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505" marR="58505" marT="29253" marB="29253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de-DE" sz="1200" b="0" i="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44​</a:t>
                      </a:r>
                      <a:endParaRPr lang="de-DE" sz="1200" b="0" i="0" baseline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505" marR="58505" marT="29253" marB="29253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813646"/>
                  </a:ext>
                </a:extLst>
              </a:tr>
              <a:tr h="1909069">
                <a:tc>
                  <a:txBody>
                    <a:bodyPr/>
                    <a:lstStyle/>
                    <a:p>
                      <a:pPr algn="l" fontAlgn="base"/>
                      <a:r>
                        <a:rPr lang="de-DE" sz="1200" b="0" i="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Spiel​</a:t>
                      </a:r>
                      <a:endParaRPr lang="de-DE" sz="1200" b="0" i="0" baseline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505" marR="58505" marT="29253" marB="29253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de-DE" sz="1200" b="0" i="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Eine Partie Risiko mit einer zu Beginn definierten Anzahl von Spielern und einer zufällig zugeordneten Länderanzahl. Das Spiel endet wenn die Siegbedingungen erfüllt werden. Die Spielerzahl muss zwischen 2 und 6 liegen.​</a:t>
                      </a:r>
                      <a:endParaRPr lang="de-DE" sz="1200" b="0" i="0" baseline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505" marR="58505" marT="29253" marB="29253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de-DE" sz="1200" b="0" i="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Start​</a:t>
                      </a:r>
                      <a:endParaRPr lang="de-DE" sz="1200" b="0" i="0" baseline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l" fontAlgn="base"/>
                      <a:r>
                        <a:rPr lang="de-DE" sz="1200" b="0" i="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Ende​</a:t>
                      </a:r>
                      <a:endParaRPr lang="de-DE" sz="1200" b="0" i="0" baseline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505" marR="58505" marT="29253" marB="29253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de-DE" sz="1200" b="0" i="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-​</a:t>
                      </a:r>
                      <a:endParaRPr lang="de-DE" sz="1200" b="0" i="0" baseline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505" marR="58505" marT="29253" marB="29253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de-DE" sz="1200" b="0" i="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1​</a:t>
                      </a:r>
                      <a:endParaRPr lang="de-DE" sz="1200" b="0" i="0" baseline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505" marR="58505" marT="29253" marB="29253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9771211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C1681DB1-DC9A-245F-0509-8B064A9FFC31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-1044072" y="1503093"/>
            <a:ext cx="1552647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-webkit-standard"/>
              </a:rPr>
              <a:t> 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1014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F52478F3-9465-724A-441D-A60E38B894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28933" y="-127322"/>
            <a:ext cx="12249865" cy="1469985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7C265A90-A8AD-13A4-EC97-6F86681588AF}"/>
              </a:ext>
            </a:extLst>
          </p:cNvPr>
          <p:cNvSpPr txBox="1"/>
          <p:nvPr/>
        </p:nvSpPr>
        <p:spPr>
          <a:xfrm>
            <a:off x="2293715" y="99838"/>
            <a:ext cx="7604567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6000" b="1" dirty="0">
                <a:ln w="3175">
                  <a:solidFill>
                    <a:schemeClr val="bg1"/>
                  </a:solidFill>
                </a:ln>
                <a:latin typeface="Britannic Bold" panose="020B0903060703020204" pitchFamily="34" charset="77"/>
                <a:cs typeface="Arial" panose="020B0604020202020204" pitchFamily="34" charset="0"/>
              </a:rPr>
              <a:t>DATA DICTIONARY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1681DB1-DC9A-245F-0509-8B064A9FFC31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-1126265" y="1503093"/>
            <a:ext cx="1552647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-webkit-standard"/>
              </a:rPr>
              <a:t> 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E60FB74B-6EFC-E403-E996-BF56A1DA18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9943031"/>
              </p:ext>
            </p:extLst>
          </p:nvPr>
        </p:nvGraphicFramePr>
        <p:xfrm>
          <a:off x="0" y="1342661"/>
          <a:ext cx="12220932" cy="5515338"/>
        </p:xfrm>
        <a:graphic>
          <a:graphicData uri="http://schemas.openxmlformats.org/drawingml/2006/table">
            <a:tbl>
              <a:tblPr/>
              <a:tblGrid>
                <a:gridCol w="2094197">
                  <a:extLst>
                    <a:ext uri="{9D8B030D-6E8A-4147-A177-3AD203B41FA5}">
                      <a16:colId xmlns:a16="http://schemas.microsoft.com/office/drawing/2014/main" val="852586495"/>
                    </a:ext>
                  </a:extLst>
                </a:gridCol>
                <a:gridCol w="3461641">
                  <a:extLst>
                    <a:ext uri="{9D8B030D-6E8A-4147-A177-3AD203B41FA5}">
                      <a16:colId xmlns:a16="http://schemas.microsoft.com/office/drawing/2014/main" val="849284898"/>
                    </a:ext>
                  </a:extLst>
                </a:gridCol>
                <a:gridCol w="1950759">
                  <a:extLst>
                    <a:ext uri="{9D8B030D-6E8A-4147-A177-3AD203B41FA5}">
                      <a16:colId xmlns:a16="http://schemas.microsoft.com/office/drawing/2014/main" val="3413706809"/>
                    </a:ext>
                  </a:extLst>
                </a:gridCol>
                <a:gridCol w="3935435">
                  <a:extLst>
                    <a:ext uri="{9D8B030D-6E8A-4147-A177-3AD203B41FA5}">
                      <a16:colId xmlns:a16="http://schemas.microsoft.com/office/drawing/2014/main" val="158126487"/>
                    </a:ext>
                  </a:extLst>
                </a:gridCol>
                <a:gridCol w="778900">
                  <a:extLst>
                    <a:ext uri="{9D8B030D-6E8A-4147-A177-3AD203B41FA5}">
                      <a16:colId xmlns:a16="http://schemas.microsoft.com/office/drawing/2014/main" val="1975102477"/>
                    </a:ext>
                  </a:extLst>
                </a:gridCol>
              </a:tblGrid>
              <a:tr h="323074">
                <a:tc>
                  <a:txBody>
                    <a:bodyPr/>
                    <a:lstStyle/>
                    <a:p>
                      <a:pPr algn="l" fontAlgn="base"/>
                      <a:r>
                        <a:rPr lang="de-DE" sz="1100" b="1" i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Name​</a:t>
                      </a:r>
                      <a:endParaRPr lang="de-DE" sz="11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58261" marR="58261" marT="29130" marB="2913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de-DE" sz="1100" b="1" i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Beschreibung​</a:t>
                      </a:r>
                      <a:endParaRPr lang="de-DE" sz="11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58261" marR="58261" marT="29130" marB="2913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de-DE" sz="1100" b="1" i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Eigenschaften​</a:t>
                      </a:r>
                      <a:endParaRPr lang="de-DE" sz="11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58261" marR="58261" marT="29130" marB="2913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de-DE" sz="1100" b="1" i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Verwendung​</a:t>
                      </a:r>
                      <a:endParaRPr lang="de-DE" sz="11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58261" marR="58261" marT="29130" marB="2913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de-DE" sz="1100" b="1" i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Instanzen​</a:t>
                      </a:r>
                      <a:endParaRPr lang="de-DE" sz="11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58261" marR="58261" marT="29130" marB="2913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0709145"/>
                  </a:ext>
                </a:extLst>
              </a:tr>
              <a:tr h="2207674">
                <a:tc>
                  <a:txBody>
                    <a:bodyPr/>
                    <a:lstStyle/>
                    <a:p>
                      <a:pPr algn="l" fontAlgn="base"/>
                      <a:r>
                        <a:rPr lang="de-DE" sz="11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Runde​</a:t>
                      </a:r>
                      <a:endParaRPr lang="de-DE" sz="11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61" marR="58261" marT="29130" marB="2913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 einer Runde kann der aktive Spieler nacheinander seine Truppen verstärken, kämpfen und seine Truppen bewegen​</a:t>
                      </a:r>
                      <a:endParaRPr lang="de-DE" sz="11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61" marR="58261" marT="29130" marB="2913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de-DE" sz="11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Rundenanzahl​</a:t>
                      </a:r>
                      <a:endParaRPr lang="de-DE" sz="1100" b="0" i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l" fontAlgn="base"/>
                      <a:r>
                        <a:rPr lang="de-DE" sz="11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Aktuelle Runde​</a:t>
                      </a:r>
                      <a:endParaRPr lang="de-DE" sz="1100" b="0" i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l" fontAlgn="base"/>
                      <a:r>
                        <a:rPr lang="de-DE" sz="11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Aktiver Spieler​</a:t>
                      </a:r>
                      <a:endParaRPr lang="de-DE" sz="11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61" marR="58261" marT="29130" marB="2913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Spielablauf (jeder Spieler ist 1x am Zug) Die Anzahl der Runden ist offen</a:t>
                      </a:r>
                      <a:r>
                        <a:rPr lang="de-DE" sz="11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de-DE" sz="11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61" marR="58261" marT="29130" marB="2913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de-DE" sz="11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*​</a:t>
                      </a:r>
                      <a:endParaRPr lang="de-DE" sz="11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61" marR="58261" marT="29130" marB="2913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8704438"/>
                  </a:ext>
                </a:extLst>
              </a:tr>
              <a:tr h="1730755">
                <a:tc>
                  <a:txBody>
                    <a:bodyPr/>
                    <a:lstStyle/>
                    <a:p>
                      <a:pPr algn="l" fontAlgn="base"/>
                      <a:r>
                        <a:rPr lang="de-DE" sz="11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Kampf​</a:t>
                      </a:r>
                      <a:endParaRPr lang="de-DE" sz="11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61" marR="58261" marT="29130" marB="2913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de-DE" sz="11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 Phase des Spiels. ​</a:t>
                      </a:r>
                      <a:endParaRPr lang="de-DE" sz="11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61" marR="58261" marT="29130" marB="2913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de-DE" sz="11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Angreifer​</a:t>
                      </a:r>
                      <a:endParaRPr lang="de-DE" sz="1100" b="0" i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l" fontAlgn="base"/>
                      <a:r>
                        <a:rPr lang="de-DE" sz="11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Verteidiger​</a:t>
                      </a:r>
                      <a:endParaRPr lang="de-DE" sz="11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61" marR="58261" marT="29130" marB="2913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Aktiver Spieler attackiert mit seinen Truppen ein Land eines anderen Spielers</a:t>
                      </a:r>
                      <a:r>
                        <a:rPr lang="de-DE" sz="11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de-DE" sz="11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61" marR="58261" marT="29130" marB="2913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de-DE" sz="11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*​</a:t>
                      </a:r>
                      <a:endParaRPr lang="de-DE" sz="11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61" marR="58261" marT="29130" marB="2913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6024563"/>
                  </a:ext>
                </a:extLst>
              </a:tr>
              <a:tr h="1253835">
                <a:tc>
                  <a:txBody>
                    <a:bodyPr/>
                    <a:lstStyle/>
                    <a:p>
                      <a:pPr algn="l" fontAlgn="base"/>
                      <a:r>
                        <a:rPr lang="de-DE" sz="11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Würfel​</a:t>
                      </a:r>
                      <a:endParaRPr lang="de-DE" sz="11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61" marR="58261" marT="29130" marB="2913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de-DE" sz="11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Die Würfel bestimmen den Kampfausgang​</a:t>
                      </a:r>
                      <a:endParaRPr lang="de-DE" sz="11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61" marR="58261" marT="29130" marB="2913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de-DE" sz="11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Augenzahl​</a:t>
                      </a:r>
                      <a:endParaRPr lang="de-DE" sz="11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61" marR="58261" marT="29130" marB="2913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Wird zum Angreifen und Verteidigen verwendet.</a:t>
                      </a:r>
                      <a:r>
                        <a:rPr lang="de-DE" sz="11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de-DE" sz="11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61" marR="58261" marT="29130" marB="2913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de-DE" sz="11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5​</a:t>
                      </a:r>
                      <a:endParaRPr lang="de-DE" sz="11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61" marR="58261" marT="29130" marB="2913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563310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62BE5493-EE40-7D12-2110-E25F54DDB4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90" y="1042354"/>
            <a:ext cx="1921076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-webkit-standard"/>
              </a:rPr>
              <a:t> 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09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761</Words>
  <Application>Microsoft Office PowerPoint</Application>
  <PresentationFormat>Breitbild</PresentationFormat>
  <Paragraphs>181</Paragraphs>
  <Slides>11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8" baseType="lpstr">
      <vt:lpstr>Arial</vt:lpstr>
      <vt:lpstr>Britannic Bold</vt:lpstr>
      <vt:lpstr>Calibri</vt:lpstr>
      <vt:lpstr>Calibri Light</vt:lpstr>
      <vt:lpstr>Times New Roman</vt:lpstr>
      <vt:lpstr>-webkit-standard</vt:lpstr>
      <vt:lpstr>Office</vt:lpstr>
      <vt:lpstr>»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»</dc:title>
  <dc:creator>David Klumpp</dc:creator>
  <cp:lastModifiedBy>Mert Tektas</cp:lastModifiedBy>
  <cp:revision>14</cp:revision>
  <dcterms:created xsi:type="dcterms:W3CDTF">2023-11-10T11:00:30Z</dcterms:created>
  <dcterms:modified xsi:type="dcterms:W3CDTF">2023-11-13T15:04:20Z</dcterms:modified>
</cp:coreProperties>
</file>