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9" r:id="rId2"/>
    <p:sldId id="280" r:id="rId3"/>
    <p:sldId id="278" r:id="rId4"/>
    <p:sldId id="282" r:id="rId5"/>
    <p:sldId id="283" r:id="rId6"/>
    <p:sldId id="284" r:id="rId7"/>
    <p:sldId id="285" r:id="rId8"/>
    <p:sldId id="28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A3FBF-E583-45EA-A071-DFE2E872D327}" v="94" dt="2023-11-06T13:03:35.889"/>
    <p1510:client id="{06E0EB0E-3859-430A-A7A9-88A023EEACFE}" v="2" dt="2023-11-06T13:01:17.683"/>
    <p1510:client id="{0881C08B-B5F7-4522-9EEC-A0DB38402277}" v="1" dt="2023-11-08T14:21:29.265"/>
    <p1510:client id="{16B41EEF-0226-4E2F-B0CE-B96A7E04FFE5}" v="2" dt="2023-11-13T08:21:41.669"/>
    <p1510:client id="{2005F0D9-829D-415E-81C3-E0166949DDE9}" v="2833" dt="2023-11-06T14:38:12.783"/>
    <p1510:client id="{4BE17004-28A3-4190-BF98-4E814B21186C}" v="13" dt="2023-11-13T08:13:14.797"/>
    <p1510:client id="{76AAB2F1-5589-4DAD-927D-D285CFA832AB}" v="2" dt="2023-11-08T15:28:07.016"/>
    <p1510:client id="{A66E0504-ED70-45EE-B27C-39A1865106D0}" v="4" dt="2023-11-10T10:44:23.248"/>
    <p1510:client id="{AEB5E559-66A4-4209-92C7-8CE95450F3EF}" v="165" dt="2023-11-10T12:08:04.430"/>
    <p1510:client id="{B93071DD-3FF2-447E-ABD1-89DD33979DCD}" v="29" dt="2023-11-06T14:25:53.059"/>
    <p1510:client id="{C11343B3-BE94-491F-93D6-89C488B0A6B8}" v="1" dt="2023-11-10T10:03:13.937"/>
    <p1510:client id="{DC7FAC0F-5146-4E78-8CF2-16021BFE3C02}" v="1024" dt="2023-11-06T14:12:10.425"/>
    <p1510:client id="{F95BBCC6-D471-4853-96B3-8CCB9DC82391}" v="2605" dt="2023-11-10T11:13:58.6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947EF-2533-4BAD-B8E4-E84A5AD70966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28D7C-6F62-4042-9738-AC6CF35A21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985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506413"/>
            <a:ext cx="4506913" cy="2536825"/>
          </a:xfrm>
          <a:prstGeom prst="rect">
            <a:avLst/>
          </a:prstGeom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994320" y="3211560"/>
            <a:ext cx="7953480" cy="3042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85" name="TextShape 3"/>
          <p:cNvSpPr txBox="1"/>
          <p:nvPr/>
        </p:nvSpPr>
        <p:spPr>
          <a:xfrm>
            <a:off x="5632200" y="6421680"/>
            <a:ext cx="4308120" cy="3376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2A3DBF8-E155-4104-A04A-64C3EEF81A30}" type="slidenum">
              <a:rPr lang="de-DE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506413"/>
            <a:ext cx="4506913" cy="2536825"/>
          </a:xfrm>
          <a:prstGeom prst="rect">
            <a:avLst/>
          </a:prstGeom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994320" y="3211560"/>
            <a:ext cx="7953480" cy="3042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88" name="TextShape 3"/>
          <p:cNvSpPr txBox="1"/>
          <p:nvPr/>
        </p:nvSpPr>
        <p:spPr>
          <a:xfrm>
            <a:off x="5632200" y="6421680"/>
            <a:ext cx="4308120" cy="3376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7768149-93CF-4E15-8A36-BC768DC7BA14}" type="slidenum">
              <a:rPr lang="de-DE" sz="1200" b="0" strike="noStrike" spc="-1">
                <a:solidFill>
                  <a:srgbClr val="000000"/>
                </a:solidFill>
                <a:latin typeface="Arial"/>
                <a:ea typeface="+mn-ea"/>
              </a:rPr>
              <a:t>2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506413"/>
            <a:ext cx="4506913" cy="2536825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994320" y="3211560"/>
            <a:ext cx="7953480" cy="3042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82" name="TextShape 3"/>
          <p:cNvSpPr txBox="1"/>
          <p:nvPr/>
        </p:nvSpPr>
        <p:spPr>
          <a:xfrm>
            <a:off x="5632200" y="6421680"/>
            <a:ext cx="4308120" cy="3376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F2FF55D-0A61-4BC2-9789-37E248CBDD0C}" type="slidenum">
              <a:rPr lang="de-DE" sz="1200" b="0" strike="noStrike" spc="-1">
                <a:solidFill>
                  <a:srgbClr val="000000"/>
                </a:solidFill>
                <a:latin typeface="Arial"/>
                <a:ea typeface="+mn-ea"/>
              </a:rPr>
              <a:t>3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7CC40-37F1-D033-5D60-21142796A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1E304B-DC43-1F78-FD29-69E57BCB8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4463E5-39FD-946F-9A4C-B71B3AFA0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0A6A-0FC4-4139-B2F1-D899D38D505A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7894A2-E27D-7CC8-75DC-F00943D74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6355F1-136A-C77E-CC5D-2830A621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7869-24B1-4147-A576-56BBAD7F8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39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853F1-1BF0-ADE8-3439-B09F99D1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D0B22-9DBF-5C71-795F-CAD813F09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617DEC-99CB-BAFD-9AAD-6E86FF0D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0A6A-0FC4-4139-B2F1-D899D38D505A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50337E-37D7-1916-AD68-66C3389C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6C1A67-CD57-BFB6-1F3E-D5CCC832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7869-24B1-4147-A576-56BBAD7F8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99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5B8E5A-1794-3887-465B-91E7327F3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EFDD90-1F1F-3037-32D1-E8F2164AA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4456E1-34DB-F489-EB9C-795B1770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0A6A-0FC4-4139-B2F1-D899D38D505A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8671F6-3FFE-39D0-8D56-61EE6D4C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073338-76D1-8060-20C6-E5B93C1E9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7869-24B1-4147-A576-56BBAD7F8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02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8E012-0D65-70F6-69D4-30586DAF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02DC21-8D15-C427-5EE8-A350EB9BC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F81839-F891-E1A7-3769-6F92695A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0A6A-0FC4-4139-B2F1-D899D38D505A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4E8DE4-FDFA-FDD7-171A-3DD0E7BC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02D7EF-AE54-EBAA-0B2C-7612D2105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7869-24B1-4147-A576-56BBAD7F8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6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40237-6E6C-5F06-A939-82BB0F47F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CAF783-70ED-1C66-A052-6D6D2A90D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956261-2F05-0785-AF86-53A77476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0A6A-0FC4-4139-B2F1-D899D38D505A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D57674-B7A9-D2FE-4B99-74295A9B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42CF6A-75A5-99E4-A0D1-78549D9FF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7869-24B1-4147-A576-56BBAD7F8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15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9608A-7658-002D-1C20-6258E037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768A43-1EEA-8BC3-BD29-2650ABE08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882BA3-6DA1-A25B-A114-9EE08362E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272803-E667-1065-A5E7-E08EC0156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0A6A-0FC4-4139-B2F1-D899D38D505A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C0424F-A8B6-071F-C5EE-C4EF75DB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921DD1-647E-A166-A867-F64B6681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7869-24B1-4147-A576-56BBAD7F8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99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C81CF-BFA3-A9AD-EE99-6714EAAA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3EC6CA-3012-4069-60D6-8A6CC6485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7367CB-E018-2F89-6C54-8FC2D4C1E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859BF33-41B7-EEAB-AA30-3059F4714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4F829D-3175-A5FF-9178-F702195C9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C8200CC-4C9F-DDC0-31EA-98EE0796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0A6A-0FC4-4139-B2F1-D899D38D505A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60131A-B85A-010E-045E-A438CAB0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70C8BFA-74AA-C0D2-B798-9CC6D30BB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7869-24B1-4147-A576-56BBAD7F8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386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F9A72D-8688-C233-D780-19641492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CD255E-427E-F39C-2592-6AE7D739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0A6A-0FC4-4139-B2F1-D899D38D505A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5B4F2D-27D8-AAC3-67B3-3A348075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77F876-2252-7CA4-2890-C50ED597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7869-24B1-4147-A576-56BBAD7F8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76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9C9B4E-F2F0-5709-C626-376EB7E8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0A6A-0FC4-4139-B2F1-D899D38D505A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7BC6AD-4BB3-0175-CC59-6B310B6D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99B05F-BC30-B4C8-191E-D7576755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7869-24B1-4147-A576-56BBAD7F8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23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A6FD3-66B3-8D22-DA60-F3521E82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088532-C0BE-8B88-6E42-EE58BB9CF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7A1395-3F3C-7315-75EA-C3C7329E0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69E416-CCAB-CE47-1773-C76303128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0A6A-0FC4-4139-B2F1-D899D38D505A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5235DF-AE4D-677F-2604-73C6067F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420C4B-B37C-E971-AE21-2C4DDC69A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7869-24B1-4147-A576-56BBAD7F8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59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A9CD5-639B-F631-6BB1-AF5BD941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4DECB2-C253-39B4-EBE5-17DBC8BC0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DC1899-DD95-A5DF-98AC-62F135B40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A8EE2D-1B07-CC3A-4DC9-7D9D42FD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0A6A-0FC4-4139-B2F1-D899D38D505A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9D5679-E3C9-2D5E-9C68-E2B8C33E5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634BBF-631B-0281-93D6-BD30B4B6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7869-24B1-4147-A576-56BBAD7F8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2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317833A-E4E9-A7FE-B804-D327FB08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B85D41-0902-1189-1E5C-6452E9536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1C2338-A087-FFDB-F63F-44D0B590D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C0A6A-0FC4-4139-B2F1-D899D38D505A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38C62A-0999-B5C4-B480-BEB7CFB07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780CCC-BFAD-D0A1-E333-E8AA0510D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17869-24B1-4147-A576-56BBAD7F8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29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083936" y="836784"/>
            <a:ext cx="9936864" cy="899856"/>
          </a:xfrm>
          <a:prstGeom prst="rect">
            <a:avLst/>
          </a:prstGeom>
          <a:noFill/>
          <a:ln>
            <a:noFill/>
          </a:ln>
        </p:spPr>
        <p:txBody>
          <a:bodyPr lIns="0" tIns="12960" rIns="0" bIns="1296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360" spc="-1">
                <a:solidFill>
                  <a:srgbClr val="808080"/>
                </a:solidFill>
                <a:latin typeface="Arial"/>
              </a:rPr>
              <a:t>Risiko Anwendungsanalyse</a:t>
            </a:r>
            <a:br>
              <a:rPr sz="2160"/>
            </a:br>
            <a:endParaRPr lang="de-DE" sz="3360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9466032" y="6561216"/>
            <a:ext cx="2062800" cy="296352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spc="-1">
                <a:solidFill>
                  <a:srgbClr val="808080"/>
                </a:solidFill>
                <a:latin typeface="Arial"/>
              </a:rPr>
              <a:t>Veranstaltung 2 - Seite </a:t>
            </a:r>
            <a:fld id="{8B5F9372-4E4B-459F-9C06-ABA00FDFFA60}" type="slidenum">
              <a:rPr lang="de-DE" sz="1200" spc="-1">
                <a:solidFill>
                  <a:srgbClr val="808080"/>
                </a:solidFill>
                <a:latin typeface="Arial"/>
              </a:rPr>
              <a:t>1</a:t>
            </a:fld>
            <a:endParaRPr lang="de-DE" sz="1200" spc="-1">
              <a:latin typeface="Times New Roman"/>
            </a:endParaRPr>
          </a:p>
        </p:txBody>
      </p:sp>
      <p:graphicFrame>
        <p:nvGraphicFramePr>
          <p:cNvPr id="188" name="Table 4"/>
          <p:cNvGraphicFramePr/>
          <p:nvPr>
            <p:extLst>
              <p:ext uri="{D42A27DB-BD31-4B8C-83A1-F6EECF244321}">
                <p14:modId xmlns:p14="http://schemas.microsoft.com/office/powerpoint/2010/main" val="4238334635"/>
              </p:ext>
            </p:extLst>
          </p:nvPr>
        </p:nvGraphicFramePr>
        <p:xfrm>
          <a:off x="1083936" y="1643638"/>
          <a:ext cx="8910864" cy="4312512"/>
        </p:xfrm>
        <a:graphic>
          <a:graphicData uri="http://schemas.openxmlformats.org/drawingml/2006/table">
            <a:tbl>
              <a:tblPr/>
              <a:tblGrid>
                <a:gridCol w="2956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4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0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Geschäftsprozess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Angreifen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Ziel, Ergebnisse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Truppen des gegnerischen Gebiets minimieren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Akteure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 am Zug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Vorbedingungen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ist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in der 2ten Phase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Auslösendes Ereignis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 Würfelt 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Erfolg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Gegner verliert Truppen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Fehlschlag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Angreifer verliert Truppen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Eingehende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Anzahl an angreifenden und verteidigenden Würfeln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i="0" strike="noStrike" spc="-1" err="1">
                          <a:solidFill>
                            <a:schemeClr val="tx1"/>
                          </a:solidFill>
                          <a:latin typeface="Arial"/>
                        </a:rPr>
                        <a:t>Niedrigstes</a:t>
                      </a:r>
                      <a:r>
                        <a:rPr lang="en-US" sz="1000" b="0" i="0" strike="noStrike" spc="-1">
                          <a:solidFill>
                            <a:schemeClr val="tx1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i="0" strike="noStrike" spc="-1" err="1">
                          <a:solidFill>
                            <a:schemeClr val="tx1"/>
                          </a:solidFill>
                          <a:latin typeface="Arial"/>
                        </a:rPr>
                        <a:t>Würfelergebnis</a:t>
                      </a:r>
                      <a:r>
                        <a:rPr lang="en-US" sz="1000" b="0" i="0" strike="noStrike" spc="-1">
                          <a:solidFill>
                            <a:schemeClr val="tx1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i="0" strike="noStrike" spc="-1" err="1">
                          <a:solidFill>
                            <a:schemeClr val="tx1"/>
                          </a:solidFill>
                          <a:latin typeface="Arial"/>
                        </a:rPr>
                        <a:t>verliert</a:t>
                      </a:r>
                      <a:r>
                        <a:rPr lang="en-US" sz="1000" b="0" i="0" strike="noStrike" spc="-1">
                          <a:solidFill>
                            <a:schemeClr val="tx1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i="0" strike="noStrike" spc="-1" err="1">
                          <a:solidFill>
                            <a:schemeClr val="tx1"/>
                          </a:solidFill>
                          <a:latin typeface="Arial"/>
                        </a:rPr>
                        <a:t>Truppen</a:t>
                      </a:r>
                      <a:endParaRPr lang="en-US" sz="1000" b="0" i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195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Ablauf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26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 wählt sein eigenes Gebiet aus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2900" indent="-34226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wählt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angriff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aus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2900" lvl="0" indent="-342265">
                        <a:lnSpc>
                          <a:spcPct val="100000"/>
                        </a:lnSpc>
                        <a:buClr>
                          <a:srgbClr val="000000"/>
                        </a:buClr>
                        <a:buAutoNum type="arabicParenR"/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wählt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Menge an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würfeln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aus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und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greift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an</a:t>
                      </a:r>
                    </a:p>
                    <a:p>
                      <a:pPr marL="342900" indent="-34226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Truppen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werden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getötet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99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Erweiterungen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4a) Wenn der Angreifer alle Truppen von dem verteidigendem Spieler getötet hat zieht er in das Gebiet ein und nimmt das Gebiet ein</a:t>
                      </a:r>
                      <a:endParaRPr lang="de-DE"/>
                    </a:p>
                    <a:p>
                      <a:pPr marL="0" lvl="0" indent="0">
                        <a:lnSpc>
                          <a:spcPct val="100000"/>
                        </a:lnSpc>
                        <a:buNone/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4b) Wenn das eingenommene Gebiet das erste eingenommene Gebiet in der Runde war darf er in dieser Runde eine Karte ziehen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de-DE" sz="1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Alternativen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1083936" y="836784"/>
            <a:ext cx="9936864" cy="899856"/>
          </a:xfrm>
          <a:prstGeom prst="rect">
            <a:avLst/>
          </a:prstGeom>
          <a:noFill/>
          <a:ln>
            <a:noFill/>
          </a:ln>
        </p:spPr>
        <p:txBody>
          <a:bodyPr lIns="0" tIns="12960" rIns="0" bIns="1296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360" spc="-1">
                <a:solidFill>
                  <a:srgbClr val="808080"/>
                </a:solidFill>
                <a:latin typeface="Arial"/>
              </a:rPr>
              <a:t>Risiko Anwendungsanalyse</a:t>
            </a:r>
            <a:br>
              <a:rPr sz="2160"/>
            </a:br>
            <a:endParaRPr lang="de-DE" sz="3360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9466032" y="6561216"/>
            <a:ext cx="2062800" cy="296352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spc="-1">
                <a:solidFill>
                  <a:srgbClr val="808080"/>
                </a:solidFill>
                <a:latin typeface="Arial"/>
              </a:rPr>
              <a:t>Veranstaltung 2 - Seite </a:t>
            </a:r>
            <a:fld id="{03256191-DEDA-497B-89E7-043E42D23062}" type="slidenum">
              <a:rPr lang="de-DE" sz="1200" spc="-1">
                <a:solidFill>
                  <a:srgbClr val="808080"/>
                </a:solidFill>
                <a:latin typeface="Arial"/>
              </a:rPr>
              <a:t>2</a:t>
            </a:fld>
            <a:endParaRPr lang="de-DE" sz="1200" spc="-1">
              <a:latin typeface="Times New Roman"/>
            </a:endParaRPr>
          </a:p>
        </p:txBody>
      </p:sp>
      <p:graphicFrame>
        <p:nvGraphicFramePr>
          <p:cNvPr id="192" name="Table 4"/>
          <p:cNvGraphicFramePr/>
          <p:nvPr>
            <p:extLst>
              <p:ext uri="{D42A27DB-BD31-4B8C-83A1-F6EECF244321}">
                <p14:modId xmlns:p14="http://schemas.microsoft.com/office/powerpoint/2010/main" val="437501678"/>
              </p:ext>
            </p:extLst>
          </p:nvPr>
        </p:nvGraphicFramePr>
        <p:xfrm>
          <a:off x="988680" y="1425621"/>
          <a:ext cx="10214640" cy="4996298"/>
        </p:xfrm>
        <a:graphic>
          <a:graphicData uri="http://schemas.openxmlformats.org/drawingml/2006/table">
            <a:tbl>
              <a:tblPr/>
              <a:tblGrid>
                <a:gridCol w="2869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4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1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Geschäftsprozess</a:t>
                      </a:r>
                      <a:endParaRPr lang="de-DE" sz="1100" b="0" strike="noStrike" spc="-1">
                        <a:latin typeface="Arial"/>
                      </a:endParaRPr>
                    </a:p>
                  </a:txBody>
                  <a:tcPr marL="52704" marR="52704" marT="60350" marB="6035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Truppen</a:t>
                      </a: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100" b="1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verschieben</a:t>
                      </a:r>
                      <a:endParaRPr lang="de-DE" sz="1100" b="0" strike="noStrike" spc="-1">
                        <a:latin typeface="Arial"/>
                      </a:endParaRPr>
                    </a:p>
                  </a:txBody>
                  <a:tcPr marL="52704" marR="52704" marT="60350" marB="6035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3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1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Ziel, Ergebnisse</a:t>
                      </a:r>
                      <a:endParaRPr lang="de-DE" sz="1100" b="0" strike="noStrike" spc="-1">
                        <a:latin typeface="Arial"/>
                      </a:endParaRPr>
                    </a:p>
                  </a:txBody>
                  <a:tcPr marL="52704" marR="52704" marT="60350" marB="6035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100" b="0" strike="noStrike" spc="-1">
                          <a:latin typeface="Arial"/>
                        </a:rPr>
                        <a:t>Neue Aufteilung der Truppen</a:t>
                      </a:r>
                    </a:p>
                  </a:txBody>
                  <a:tcPr marL="52704" marR="52704" marT="60350" marB="6035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3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1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Akteure</a:t>
                      </a:r>
                      <a:endParaRPr lang="de-DE" sz="1100" b="0" strike="noStrike" spc="-1">
                        <a:latin typeface="Arial"/>
                      </a:endParaRPr>
                    </a:p>
                  </a:txBody>
                  <a:tcPr marL="52704" marR="52704" marT="60350" marB="6035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</a:t>
                      </a:r>
                      <a:endParaRPr lang="de-DE" sz="1100" b="0" strike="noStrike" spc="-1">
                        <a:latin typeface="Arial"/>
                      </a:endParaRPr>
                    </a:p>
                  </a:txBody>
                  <a:tcPr marL="52704" marR="52704" marT="60350" marB="6035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3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1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Vorbedingungen</a:t>
                      </a:r>
                      <a:endParaRPr lang="de-DE" sz="1100" b="0" strike="noStrike" spc="-1">
                        <a:latin typeface="Arial"/>
                      </a:endParaRPr>
                    </a:p>
                  </a:txBody>
                  <a:tcPr marL="52704" marR="52704" marT="60350" marB="6035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Angriffsphase</a:t>
                      </a: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1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ist</a:t>
                      </a: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1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beendet</a:t>
                      </a:r>
                      <a:endParaRPr lang="de-DE" sz="1100" b="0" strike="noStrike" spc="-1">
                        <a:latin typeface="Arial"/>
                      </a:endParaRPr>
                    </a:p>
                  </a:txBody>
                  <a:tcPr marL="52704" marR="52704" marT="60350" marB="6035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3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1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Auslösendes Ereignis</a:t>
                      </a:r>
                      <a:endParaRPr lang="de-DE" sz="1100" b="0" strike="noStrike" spc="-1">
                        <a:latin typeface="Arial"/>
                      </a:endParaRPr>
                    </a:p>
                  </a:txBody>
                  <a:tcPr marL="52704" marR="52704" marT="60350" marB="6035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 beendet Angriffsphase</a:t>
                      </a:r>
                      <a:endParaRPr lang="de-DE" sz="1100" b="0" strike="noStrike" spc="-1">
                        <a:latin typeface="Arial"/>
                      </a:endParaRPr>
                    </a:p>
                  </a:txBody>
                  <a:tcPr marL="52704" marR="52704" marT="60350" marB="6035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3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1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Erfolg</a:t>
                      </a:r>
                      <a:endParaRPr lang="de-DE" sz="1100" b="0" strike="noStrike" spc="-1">
                        <a:latin typeface="Arial"/>
                      </a:endParaRPr>
                    </a:p>
                  </a:txBody>
                  <a:tcPr marL="52704" marR="52704" marT="60350" marB="6035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Nächster Spieler am Zug</a:t>
                      </a:r>
                      <a:endParaRPr lang="de-DE" sz="1100" b="0" strike="noStrike" spc="-1">
                        <a:latin typeface="Arial"/>
                      </a:endParaRPr>
                    </a:p>
                  </a:txBody>
                  <a:tcPr marL="52704" marR="52704" marT="60350" marB="6035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3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1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Fehlschlag</a:t>
                      </a:r>
                      <a:endParaRPr lang="de-DE" sz="1100" b="0" strike="noStrike" spc="-1">
                        <a:latin typeface="Arial"/>
                      </a:endParaRPr>
                    </a:p>
                  </a:txBody>
                  <a:tcPr marL="52704" marR="52704" marT="60350" marB="6035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 immer noch am Zug</a:t>
                      </a:r>
                      <a:endParaRPr lang="de-DE" sz="1100" b="0" strike="noStrike" spc="-1">
                        <a:latin typeface="Arial"/>
                      </a:endParaRPr>
                    </a:p>
                  </a:txBody>
                  <a:tcPr marL="52704" marR="52704" marT="60350" marB="6035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3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1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Eingehende Daten</a:t>
                      </a:r>
                      <a:endParaRPr lang="de-DE" sz="1100" b="0" strike="noStrike" spc="-1">
                        <a:latin typeface="Arial"/>
                      </a:endParaRPr>
                    </a:p>
                  </a:txBody>
                  <a:tcPr marL="52704" marR="52704" marT="60350" marB="6035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Startland, Anzahl der zu verschiebenden Truppen, Zielland</a:t>
                      </a:r>
                      <a:endParaRPr lang="de-DE" sz="1100" b="0" strike="noStrike" spc="-1">
                        <a:latin typeface="Arial"/>
                      </a:endParaRPr>
                    </a:p>
                  </a:txBody>
                  <a:tcPr marL="52704" marR="52704" marT="60350" marB="6035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3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1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Ausgehende Daten</a:t>
                      </a:r>
                      <a:endParaRPr lang="de-DE" sz="1100" b="0" strike="noStrike" spc="-1">
                        <a:latin typeface="Arial"/>
                      </a:endParaRPr>
                    </a:p>
                  </a:txBody>
                  <a:tcPr marL="52704" marR="52704" marT="60350" marB="6035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Neue </a:t>
                      </a:r>
                      <a:r>
                        <a:rPr lang="en-US" sz="11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Truppenverteillung</a:t>
                      </a:r>
                      <a:endParaRPr lang="de-DE" sz="1100" b="0" strike="noStrike" spc="-1">
                        <a:latin typeface="Arial"/>
                      </a:endParaRPr>
                    </a:p>
                  </a:txBody>
                  <a:tcPr marL="52704" marR="52704" marT="60350" marB="6035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080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1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Ablauf</a:t>
                      </a:r>
                      <a:endParaRPr lang="de-DE" sz="1100" b="0" strike="noStrike" spc="-1">
                        <a:latin typeface="Arial"/>
                      </a:endParaRPr>
                    </a:p>
                  </a:txBody>
                  <a:tcPr marL="52704" marR="52704" marT="60350" marB="6035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 </a:t>
                      </a:r>
                      <a:r>
                        <a:rPr lang="en-US" sz="11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wählt</a:t>
                      </a: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1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Startland</a:t>
                      </a: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1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aus</a:t>
                      </a:r>
                      <a:endParaRPr lang="de-DE" sz="11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 </a:t>
                      </a:r>
                      <a:r>
                        <a:rPr lang="en-US" sz="11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gibt</a:t>
                      </a: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1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Anzahl</a:t>
                      </a: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der </a:t>
                      </a:r>
                      <a:r>
                        <a:rPr lang="en-US" sz="11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Truppen</a:t>
                      </a: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1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ein</a:t>
                      </a:r>
                      <a:endParaRPr lang="de-DE" sz="11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 </a:t>
                      </a:r>
                      <a:r>
                        <a:rPr lang="en-US" sz="11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wählt</a:t>
                      </a: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de-DE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Zielland aus</a:t>
                      </a:r>
                      <a:endParaRPr lang="de-DE" sz="11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en-US" sz="11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Truppen</a:t>
                      </a: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1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werden</a:t>
                      </a: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1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verschoben</a:t>
                      </a:r>
                      <a:endParaRPr lang="de-DE" sz="11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 </a:t>
                      </a:r>
                      <a:r>
                        <a:rPr lang="en-US" sz="11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klickt</a:t>
                      </a: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auf </a:t>
                      </a:r>
                      <a:r>
                        <a:rPr lang="en-US" sz="11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Runde</a:t>
                      </a: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1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beenden</a:t>
                      </a:r>
                      <a:endParaRPr lang="de-DE" sz="11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endParaRPr lang="de-DE" sz="1100" b="0" strike="noStrike" spc="-1">
                        <a:latin typeface="Arial"/>
                      </a:endParaRPr>
                    </a:p>
                  </a:txBody>
                  <a:tcPr marL="52704" marR="52704" marT="60350" marB="6035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371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1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Erweiterungen</a:t>
                      </a:r>
                      <a:endParaRPr lang="de-DE" sz="1100" b="0" strike="noStrike" spc="-1">
                        <a:latin typeface="Arial"/>
                      </a:endParaRPr>
                    </a:p>
                  </a:txBody>
                  <a:tcPr marL="52704" marR="52704" marT="60350" marB="6035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100" b="0" strike="noStrike" spc="-1">
                          <a:latin typeface="Arial"/>
                        </a:rPr>
                        <a:t>-</a:t>
                      </a:r>
                    </a:p>
                  </a:txBody>
                  <a:tcPr marL="52704" marR="52704" marT="60350" marB="6035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59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1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Alternativen</a:t>
                      </a:r>
                      <a:endParaRPr lang="de-DE" sz="1100" b="0" strike="noStrike" spc="-1">
                        <a:latin typeface="Arial"/>
                      </a:endParaRPr>
                    </a:p>
                  </a:txBody>
                  <a:tcPr marL="52704" marR="52704" marT="60350" marB="6035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100" b="0" strike="noStrike" spc="-1">
                          <a:latin typeface="Arial"/>
                        </a:rPr>
                        <a:t>5a) Spieler will weitere Truppen verschieben, weiter mit 1)</a:t>
                      </a:r>
                    </a:p>
                  </a:txBody>
                  <a:tcPr marL="52704" marR="52704" marT="60350" marB="6035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083936" y="836784"/>
            <a:ext cx="9936864" cy="899856"/>
          </a:xfrm>
          <a:prstGeom prst="rect">
            <a:avLst/>
          </a:prstGeom>
          <a:noFill/>
          <a:ln>
            <a:noFill/>
          </a:ln>
        </p:spPr>
        <p:txBody>
          <a:bodyPr lIns="0" tIns="12960" rIns="0" bIns="1296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350" spc="-1">
                <a:solidFill>
                  <a:srgbClr val="808080"/>
                </a:solidFill>
                <a:latin typeface="Arial"/>
              </a:rPr>
              <a:t>Risiko Anwendungsanalyse</a:t>
            </a:r>
            <a:br>
              <a:rPr sz="2150"/>
            </a:br>
            <a:endParaRPr lang="de-DE" sz="3360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9466032" y="6561216"/>
            <a:ext cx="2062800" cy="296352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spc="-1">
                <a:solidFill>
                  <a:srgbClr val="808080"/>
                </a:solidFill>
                <a:latin typeface="Arial"/>
              </a:rPr>
              <a:t>Veranstaltung 2 - Seite </a:t>
            </a:r>
            <a:fld id="{96F1FFA4-F158-4293-A703-0AB7852A3588}" type="slidenum">
              <a:rPr lang="de-DE" sz="1200" spc="-1">
                <a:solidFill>
                  <a:srgbClr val="808080"/>
                </a:solidFill>
                <a:latin typeface="Arial"/>
              </a:rPr>
              <a:t>3</a:t>
            </a:fld>
            <a:endParaRPr lang="de-DE" sz="1200" spc="-1">
              <a:latin typeface="Times New Roman"/>
            </a:endParaRPr>
          </a:p>
        </p:txBody>
      </p:sp>
      <p:graphicFrame>
        <p:nvGraphicFramePr>
          <p:cNvPr id="184" name="Table 4"/>
          <p:cNvGraphicFramePr/>
          <p:nvPr>
            <p:extLst>
              <p:ext uri="{D42A27DB-BD31-4B8C-83A1-F6EECF244321}">
                <p14:modId xmlns:p14="http://schemas.microsoft.com/office/powerpoint/2010/main" val="4084504021"/>
              </p:ext>
            </p:extLst>
          </p:nvPr>
        </p:nvGraphicFramePr>
        <p:xfrm>
          <a:off x="1083936" y="1541330"/>
          <a:ext cx="8878612" cy="5099052"/>
        </p:xfrm>
        <a:graphic>
          <a:graphicData uri="http://schemas.openxmlformats.org/drawingml/2006/table">
            <a:tbl>
              <a:tblPr/>
              <a:tblGrid>
                <a:gridCol w="2413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5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7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Geschäftsprozess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Truppenverstärkung</a:t>
                      </a:r>
                      <a:r>
                        <a:rPr lang="de-DE" sz="1000" b="1" strike="noStrike" spc="-1" baseline="0">
                          <a:solidFill>
                            <a:srgbClr val="000000"/>
                          </a:solidFill>
                          <a:latin typeface="Arial"/>
                        </a:rPr>
                        <a:t> erhalten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3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Ziel, Ergebnisse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Höhere Truppenanzahl</a:t>
                      </a:r>
                      <a:endParaRPr lang="de-DE" sz="1000" b="0" strike="noStrike" spc="-1" baseline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3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Akteure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3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Vorbedingungen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latin typeface="Arial"/>
                        </a:rPr>
                        <a:t>Spieler am Zug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3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Auslösendes Ereignis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Beginn des Zugs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3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Erfolg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Angriffsphase</a:t>
                      </a:r>
                      <a:r>
                        <a:rPr lang="de-DE" sz="1000" b="0" strike="noStrike" spc="-1" baseline="0">
                          <a:solidFill>
                            <a:srgbClr val="000000"/>
                          </a:solidFill>
                          <a:latin typeface="Arial"/>
                        </a:rPr>
                        <a:t> startet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3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Fehlschlag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latin typeface="Arial"/>
                        </a:rPr>
                        <a:t>-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3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Eingehende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Gebietsbesitz und gehaltene Kontinente 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3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Anzahl der Truppenverstärkung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696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Ablauf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>
                          <a:latin typeface="Arial"/>
                        </a:rPr>
                        <a:t>Anzahl der Truppenverstärkung wird ermittelt</a:t>
                      </a: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platziert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Verstärkung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in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eigenen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Gebieten</a:t>
                      </a:r>
                      <a:endParaRPr lang="de-DE" sz="10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>
                          <a:latin typeface="Arial"/>
                        </a:rPr>
                        <a:t>Spieler beendet Phase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6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Erweiterungen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latin typeface="Arial"/>
                        </a:rPr>
                        <a:t>1a) Spieler löst Truppenkarten</a:t>
                      </a:r>
                      <a:r>
                        <a:rPr lang="de-DE" sz="1000" b="0" strike="noStrike" spc="-1" baseline="0">
                          <a:latin typeface="Arial"/>
                        </a:rPr>
                        <a:t> ein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696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Alternativen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latin typeface="Arial"/>
                        </a:rPr>
                        <a:t>-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E8246829-F628-1B52-125B-627902B899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9016711"/>
              </p:ext>
            </p:extLst>
          </p:nvPr>
        </p:nvGraphicFramePr>
        <p:xfrm>
          <a:off x="1083936" y="1435401"/>
          <a:ext cx="10214640" cy="5066011"/>
        </p:xfrm>
        <a:graphic>
          <a:graphicData uri="http://schemas.openxmlformats.org/drawingml/2006/table">
            <a:tbl>
              <a:tblPr/>
              <a:tblGrid>
                <a:gridCol w="2869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4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0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Geschäftsprozess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 starten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0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Ziel, Ergebnisse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Neues Spiel mit 2-6 Spielern ist aufgesetzt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0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Akteure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0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Vorbedingungen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Spieler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ist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eingeloggt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0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Auslösendes Ereignis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 klickt „Neues Spiel“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0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Erfolg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Neues Spiel ist angelegt, 2-6 Spieler sind verknüpft, Spiel startet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0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Fehlschlag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 ist nicht angelegt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0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Eingehende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 Name, Mitspieler, Regelwerk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0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 Name, Spiel-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Ersteller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6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Ablauf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klickt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“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Neues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Spiel”</a:t>
                      </a:r>
                      <a:endParaRPr lang="de-DE" sz="10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Spieler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gibt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Name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ein</a:t>
                      </a:r>
                      <a:endParaRPr lang="de-DE" sz="10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Spieler-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Ersteller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wählt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Regeln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aus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dem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vorgefertigten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Regelwerk</a:t>
                      </a:r>
                      <a:endParaRPr lang="de-DE" sz="10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wird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angelegt</a:t>
                      </a:r>
                      <a:endParaRPr lang="de-DE" sz="10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fügt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2-6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Mitspieler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hinzu</a:t>
                      </a:r>
                      <a:endParaRPr lang="de-DE" sz="10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Benachrichtigung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an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Mitspieler</a:t>
                      </a:r>
                      <a:endParaRPr lang="de-DE" sz="10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Alle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Mitspieler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bestätigen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Teilnahme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wird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eine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Farbe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zugewiesen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Länder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werden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zufällig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an Spieler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verteillt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de-DE" sz="10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wird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gestartet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92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Erweiterungen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7a)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nicht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alle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Mitspieler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bestätigen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die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Teilnahme</a:t>
                      </a:r>
                      <a:endParaRPr lang="de-DE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8a) Option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neue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Mitspieler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hinzufügen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anbieten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dann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weiter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mit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5)</a:t>
                      </a:r>
                      <a:endParaRPr lang="de-DE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9a)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bei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erreichter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Mindestanzahl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Spielstart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anbieten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dann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weiter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mit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8)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0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Alternativen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7a)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wenn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nicht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genügend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Mitspieler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en-US" sz="1000" b="0" strike="noStrike" spc="-1" err="1">
                          <a:solidFill>
                            <a:srgbClr val="000000"/>
                          </a:solidFill>
                          <a:latin typeface="Arial"/>
                        </a:rPr>
                        <a:t>dann</a:t>
                      </a: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Spielabbruch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Shape 1">
            <a:extLst>
              <a:ext uri="{FF2B5EF4-FFF2-40B4-BE49-F238E27FC236}">
                <a16:creationId xmlns:a16="http://schemas.microsoft.com/office/drawing/2014/main" id="{D48D8BF0-F25C-385C-F215-09FDBEE1AC27}"/>
              </a:ext>
            </a:extLst>
          </p:cNvPr>
          <p:cNvSpPr txBox="1"/>
          <p:nvPr/>
        </p:nvSpPr>
        <p:spPr>
          <a:xfrm>
            <a:off x="1083936" y="757956"/>
            <a:ext cx="10930550" cy="899856"/>
          </a:xfrm>
          <a:prstGeom prst="rect">
            <a:avLst/>
          </a:prstGeom>
          <a:noFill/>
          <a:ln>
            <a:noFill/>
          </a:ln>
        </p:spPr>
        <p:txBody>
          <a:bodyPr lIns="0" tIns="12960" rIns="0" bIns="1296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360" spc="-1">
                <a:solidFill>
                  <a:srgbClr val="808080"/>
                </a:solidFill>
                <a:latin typeface="Arial"/>
              </a:rPr>
              <a:t>Risiko Anwendungsanalyse</a:t>
            </a:r>
            <a:br>
              <a:rPr sz="2160"/>
            </a:br>
            <a:endParaRPr lang="de-DE" sz="3360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445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19E67C13-B011-0983-F834-F6044D13B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457404"/>
              </p:ext>
            </p:extLst>
          </p:nvPr>
        </p:nvGraphicFramePr>
        <p:xfrm>
          <a:off x="0" y="16747"/>
          <a:ext cx="12177630" cy="6819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616">
                  <a:extLst>
                    <a:ext uri="{9D8B030D-6E8A-4147-A177-3AD203B41FA5}">
                      <a16:colId xmlns:a16="http://schemas.microsoft.com/office/drawing/2014/main" val="915428922"/>
                    </a:ext>
                  </a:extLst>
                </a:gridCol>
                <a:gridCol w="3445604">
                  <a:extLst>
                    <a:ext uri="{9D8B030D-6E8A-4147-A177-3AD203B41FA5}">
                      <a16:colId xmlns:a16="http://schemas.microsoft.com/office/drawing/2014/main" val="2748973574"/>
                    </a:ext>
                  </a:extLst>
                </a:gridCol>
                <a:gridCol w="1943670">
                  <a:extLst>
                    <a:ext uri="{9D8B030D-6E8A-4147-A177-3AD203B41FA5}">
                      <a16:colId xmlns:a16="http://schemas.microsoft.com/office/drawing/2014/main" val="3046519063"/>
                    </a:ext>
                  </a:extLst>
                </a:gridCol>
                <a:gridCol w="2252893">
                  <a:extLst>
                    <a:ext uri="{9D8B030D-6E8A-4147-A177-3AD203B41FA5}">
                      <a16:colId xmlns:a16="http://schemas.microsoft.com/office/drawing/2014/main" val="124528757"/>
                    </a:ext>
                  </a:extLst>
                </a:gridCol>
                <a:gridCol w="2451847">
                  <a:extLst>
                    <a:ext uri="{9D8B030D-6E8A-4147-A177-3AD203B41FA5}">
                      <a16:colId xmlns:a16="http://schemas.microsoft.com/office/drawing/2014/main" val="1153501417"/>
                    </a:ext>
                  </a:extLst>
                </a:gridCol>
              </a:tblGrid>
              <a:tr h="489277">
                <a:tc>
                  <a:txBody>
                    <a:bodyPr/>
                    <a:lstStyle/>
                    <a:p>
                      <a:r>
                        <a:rPr lang="de-DE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Eigenschaften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Verwendung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Instanzen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448249"/>
                  </a:ext>
                </a:extLst>
              </a:tr>
              <a:tr h="1737777">
                <a:tc>
                  <a:txBody>
                    <a:bodyPr/>
                    <a:lstStyle/>
                    <a:p>
                      <a:r>
                        <a:rPr lang="de-DE"/>
                        <a:t>Spieler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Angemeldeter Spieler, kann an beliebig vielen Spielen teilnehmen. Jeder Spieler hat eine Farbe und eine Hand mit Karten.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Name</a:t>
                      </a:r>
                    </a:p>
                    <a:p>
                      <a:pPr lvl="0">
                        <a:buNone/>
                      </a:pPr>
                      <a:r>
                        <a:rPr lang="de-DE"/>
                        <a:t>Farbe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Spielt das Spiel. Führt die Truppenverstärkungs-, Kampf- und Truppenbewegungsphase aus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532532"/>
                  </a:ext>
                </a:extLst>
              </a:tr>
              <a:tr h="91106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Set aus Spielkarten, die zu einem Spieler gehören</a:t>
                      </a:r>
                      <a:endParaRPr lang="de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Kartenanzahl</a:t>
                      </a:r>
                    </a:p>
                    <a:p>
                      <a:pPr lvl="0">
                        <a:buNone/>
                      </a:pPr>
                      <a:r>
                        <a:rPr lang="de-DE"/>
                        <a:t>Karte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Wird als Storage für Spielkarten verwendet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2-6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54039"/>
                  </a:ext>
                </a:extLst>
              </a:tr>
              <a:tr h="13328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Karte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Hat ein Land und einen Einheitentyp.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Land</a:t>
                      </a:r>
                    </a:p>
                    <a:p>
                      <a:pPr lvl="0">
                        <a:buNone/>
                      </a:pPr>
                      <a:r>
                        <a:rPr lang="de-DE"/>
                        <a:t>Einheitentyp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Kann von einem Spieler gezogen und benutzt werden.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542053"/>
                  </a:ext>
                </a:extLst>
              </a:tr>
              <a:tr h="23451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Spiel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Eine Partie Risiko mit einer zu Beginn definierten Anzahl von Spielern und einer zufällig zugeordneten Länderanzahl. Das Spiel endet wenn die Siegbedingungen erfüllt werden. Die Spielerzahl muss zwischen 2 und 6 liegen.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Start</a:t>
                      </a:r>
                    </a:p>
                    <a:p>
                      <a:pPr lvl="0">
                        <a:buNone/>
                      </a:pPr>
                      <a:r>
                        <a:rPr lang="de-DE"/>
                        <a:t>Ende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25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0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5CB25B3C-B002-780A-885A-89D5BC7E1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840603"/>
              </p:ext>
            </p:extLst>
          </p:nvPr>
        </p:nvGraphicFramePr>
        <p:xfrm>
          <a:off x="1" y="0"/>
          <a:ext cx="12194363" cy="6849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478">
                  <a:extLst>
                    <a:ext uri="{9D8B030D-6E8A-4147-A177-3AD203B41FA5}">
                      <a16:colId xmlns:a16="http://schemas.microsoft.com/office/drawing/2014/main" val="915428922"/>
                    </a:ext>
                  </a:extLst>
                </a:gridCol>
                <a:gridCol w="3450337">
                  <a:extLst>
                    <a:ext uri="{9D8B030D-6E8A-4147-A177-3AD203B41FA5}">
                      <a16:colId xmlns:a16="http://schemas.microsoft.com/office/drawing/2014/main" val="2748973574"/>
                    </a:ext>
                  </a:extLst>
                </a:gridCol>
                <a:gridCol w="1946342">
                  <a:extLst>
                    <a:ext uri="{9D8B030D-6E8A-4147-A177-3AD203B41FA5}">
                      <a16:colId xmlns:a16="http://schemas.microsoft.com/office/drawing/2014/main" val="3046519063"/>
                    </a:ext>
                  </a:extLst>
                </a:gridCol>
                <a:gridCol w="2255989">
                  <a:extLst>
                    <a:ext uri="{9D8B030D-6E8A-4147-A177-3AD203B41FA5}">
                      <a16:colId xmlns:a16="http://schemas.microsoft.com/office/drawing/2014/main" val="124528757"/>
                    </a:ext>
                  </a:extLst>
                </a:gridCol>
                <a:gridCol w="2455217">
                  <a:extLst>
                    <a:ext uri="{9D8B030D-6E8A-4147-A177-3AD203B41FA5}">
                      <a16:colId xmlns:a16="http://schemas.microsoft.com/office/drawing/2014/main" val="1153501417"/>
                    </a:ext>
                  </a:extLst>
                </a:gridCol>
              </a:tblGrid>
              <a:tr h="405894">
                <a:tc>
                  <a:txBody>
                    <a:bodyPr/>
                    <a:lstStyle/>
                    <a:p>
                      <a:r>
                        <a:rPr lang="de-DE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Eigenschaften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Verwendung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Instanzen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448249"/>
                  </a:ext>
                </a:extLst>
              </a:tr>
              <a:tr h="273978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Runde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Die Anzahl der Runden ist offen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Rundenanzahl</a:t>
                      </a:r>
                    </a:p>
                    <a:p>
                      <a:pPr lvl="0">
                        <a:buNone/>
                      </a:pPr>
                      <a:r>
                        <a:rPr lang="de-DE"/>
                        <a:t>Aktuelle Runde</a:t>
                      </a:r>
                    </a:p>
                    <a:p>
                      <a:pPr lvl="0">
                        <a:buNone/>
                      </a:pPr>
                      <a:r>
                        <a:rPr lang="de-DE"/>
                        <a:t>Aktiver Spieler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In einer Runde kann der aktive Spieler nacheinander seine Truppen verstärken, kämpfen und seine Truppen bewegen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714312"/>
                  </a:ext>
                </a:extLst>
              </a:tr>
              <a:tr h="21478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Kampf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2. Phase des Spiels.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Angreifer</a:t>
                      </a:r>
                    </a:p>
                    <a:p>
                      <a:pPr lvl="0">
                        <a:buNone/>
                      </a:pPr>
                      <a:r>
                        <a:rPr lang="de-DE"/>
                        <a:t>Verteidiger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Aktiver Spieler attackiert mit seinen Truppen ein Land eines anderen Spielers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727380"/>
                  </a:ext>
                </a:extLst>
              </a:tr>
              <a:tr h="155592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Würfel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Die Würfel bestimmen den Kampfausgang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Augenzahl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Wird zum Angreifen und Verteidigen verwendet.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177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29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7EDE15FE-287B-C64E-EDC1-FDF63EFE4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468046"/>
              </p:ext>
            </p:extLst>
          </p:nvPr>
        </p:nvGraphicFramePr>
        <p:xfrm>
          <a:off x="754" y="709"/>
          <a:ext cx="12194392" cy="684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484">
                  <a:extLst>
                    <a:ext uri="{9D8B030D-6E8A-4147-A177-3AD203B41FA5}">
                      <a16:colId xmlns:a16="http://schemas.microsoft.com/office/drawing/2014/main" val="915428922"/>
                    </a:ext>
                  </a:extLst>
                </a:gridCol>
                <a:gridCol w="3450345">
                  <a:extLst>
                    <a:ext uri="{9D8B030D-6E8A-4147-A177-3AD203B41FA5}">
                      <a16:colId xmlns:a16="http://schemas.microsoft.com/office/drawing/2014/main" val="2748973574"/>
                    </a:ext>
                  </a:extLst>
                </a:gridCol>
                <a:gridCol w="1946346">
                  <a:extLst>
                    <a:ext uri="{9D8B030D-6E8A-4147-A177-3AD203B41FA5}">
                      <a16:colId xmlns:a16="http://schemas.microsoft.com/office/drawing/2014/main" val="3046519063"/>
                    </a:ext>
                  </a:extLst>
                </a:gridCol>
                <a:gridCol w="2255995">
                  <a:extLst>
                    <a:ext uri="{9D8B030D-6E8A-4147-A177-3AD203B41FA5}">
                      <a16:colId xmlns:a16="http://schemas.microsoft.com/office/drawing/2014/main" val="124528757"/>
                    </a:ext>
                  </a:extLst>
                </a:gridCol>
                <a:gridCol w="2455222">
                  <a:extLst>
                    <a:ext uri="{9D8B030D-6E8A-4147-A177-3AD203B41FA5}">
                      <a16:colId xmlns:a16="http://schemas.microsoft.com/office/drawing/2014/main" val="1153501417"/>
                    </a:ext>
                  </a:extLst>
                </a:gridCol>
              </a:tblGrid>
              <a:tr h="487117">
                <a:tc>
                  <a:txBody>
                    <a:bodyPr/>
                    <a:lstStyle/>
                    <a:p>
                      <a:r>
                        <a:rPr lang="de-DE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Eigenschaften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Verwendung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Instanzen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448249"/>
                  </a:ext>
                </a:extLst>
              </a:tr>
              <a:tr h="223631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Einheiten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Sind die Truppenanzahl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Truppenstärke</a:t>
                      </a:r>
                    </a:p>
                    <a:p>
                      <a:pPr lvl="0">
                        <a:buNone/>
                      </a:pPr>
                      <a:r>
                        <a:rPr lang="de-DE"/>
                        <a:t>Farbe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Werden zum Angreifen, Verteidigen und besetzen von Ländern verwendet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05748"/>
                  </a:ext>
                </a:extLst>
              </a:tr>
              <a:tr h="15277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Beschreibt ein Gebiet auf dem Spielfeld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Farbe</a:t>
                      </a:r>
                    </a:p>
                    <a:p>
                      <a:pPr lvl="0">
                        <a:buNone/>
                      </a:pPr>
                      <a:r>
                        <a:rPr lang="de-DE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Kann von Spielern eingenommen werden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228196"/>
                  </a:ext>
                </a:extLst>
              </a:tr>
              <a:tr h="25905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Kontinent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Bildet ein Gebiet auf dem Spielfeld bestehend aus mehreren Ländern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Name</a:t>
                      </a:r>
                    </a:p>
                    <a:p>
                      <a:pPr lvl="0">
                        <a:buNone/>
                      </a:pPr>
                      <a:r>
                        <a:rPr lang="de-DE"/>
                        <a:t>Länder</a:t>
                      </a:r>
                    </a:p>
                    <a:p>
                      <a:pPr lvl="0">
                        <a:buNone/>
                      </a:pPr>
                      <a:r>
                        <a:rPr lang="de-DE"/>
                        <a:t>Verstärkungsbonus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Liefert einen Verstärkungsbonus, wenn ein Spieler alle Länder des Kontinents besitzt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00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57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in Bild, das Text, Screenshot, parallel, Diagramm enthält.&#10;&#10;Beschreibung automatisch generiert.">
            <a:extLst>
              <a:ext uri="{FF2B5EF4-FFF2-40B4-BE49-F238E27FC236}">
                <a16:creationId xmlns:a16="http://schemas.microsoft.com/office/drawing/2014/main" id="{815FD968-E84D-2083-D6B0-83509C0E6F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6" t="10567" r="454" b="2450"/>
          <a:stretch/>
        </p:blipFill>
        <p:spPr>
          <a:xfrm>
            <a:off x="1787013" y="1290"/>
            <a:ext cx="7872092" cy="686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0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8</Slides>
  <Notes>3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MEC Base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Mert Tektas</dc:creator>
  <cp:revision>4</cp:revision>
  <dcterms:created xsi:type="dcterms:W3CDTF">2023-11-06T12:35:06Z</dcterms:created>
  <dcterms:modified xsi:type="dcterms:W3CDTF">2023-11-13T09:09:05Z</dcterms:modified>
</cp:coreProperties>
</file>