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g5Axd/4qa20r8OxO/nj+upf0Tq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our project is part of </a:t>
            </a:r>
            <a:r>
              <a:rPr lang="en-US" sz="1400"/>
              <a:t>flagship project at Brauda College …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7d3e07af9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f7d3e07af9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f7d3e07af9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2d7aa244d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02d7aa244d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f7d3e07af9_1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f7d3e07af9_1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f7d3e07af9_1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44e5fe9f4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44e5fe9f4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244e5fe9f4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f7d3e07af9_1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f7d3e07af9_1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f7d3e07af9_1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44e5fe9f4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244e5fe9f4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244e5fe9f4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44e5fe9f4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244e5fe9f4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244e5fe9f4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002d0246c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3002d0246c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7d3e07af9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7d3e07af9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2f7d3e07af9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7d3e07af9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7d3e07af9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f7d3e07af9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7d3e07af9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7d3e07af9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2f7d3e07af9_0_1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7d3e07af9_0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f7d3e07af9_0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f7d3e07af9_0_1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7d3e07af9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7d3e07af9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f7d3e07af9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7d3e07af9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f7d3e07af9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f7d3e07af9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f7d3e07af9_0_60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g2f7d3e07af9_0_60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g2f7d3e07af9_0_6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f7d3e07af9_0_95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g2f7d3e07af9_0_95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g2f7d3e07af9_0_9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f7d3e07af9_0_9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f7d3e07af9_0_10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6" name="Google Shape;56;g2f7d3e07af9_0_10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g2f7d3e07af9_0_10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2f7d3e07af9_0_10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2f7d3e07af9_0_10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f7d3e07af9_0_64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g2f7d3e07af9_0_6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f7d3e07af9_0_6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2f7d3e07af9_0_6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g2f7d3e07af9_0_6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2f7d3e07af9_0_7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g2f7d3e07af9_0_71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g2f7d3e07af9_0_71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g2f7d3e07af9_0_7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f7d3e07af9_0_7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g2f7d3e07af9_0_7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f7d3e07af9_0_79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g2f7d3e07af9_0_79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g2f7d3e07af9_0_7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f7d3e07af9_0_83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g2f7d3e07af9_0_8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f7d3e07af9_0_86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2f7d3e07af9_0_86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g2f7d3e07af9_0_86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g2f7d3e07af9_0_86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g2f7d3e07af9_0_8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f7d3e07af9_0_92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g2f7d3e07af9_0_9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f7d3e07af9_0_5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2f7d3e07af9_0_5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2f7d3e07af9_0_5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hyperlink" Target="http://drive.google.com/file/d/1fX7_4heRuPilxAyfKL4k3W_INTwOn_Q6/view" TargetMode="External"/><Relationship Id="rId6" Type="http://schemas.openxmlformats.org/officeDocument/2006/relationships/image" Target="../media/image2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hyperlink" Target="http://drive.google.com/file/d/1EZT5VktQZERcx79HUgrNfFvM8pSLFK4O/view" TargetMode="External"/><Relationship Id="rId6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21.png"/><Relationship Id="rId8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7.png"/><Relationship Id="rId6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hyperlink" Target="http://drive.google.com/file/d/16qWBHJ7UfzjUkDr0mC8s8nzldnd3MsF3/view" TargetMode="External"/><Relationship Id="rId5" Type="http://schemas.openxmlformats.org/officeDocument/2006/relationships/image" Target="../media/image12.jp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216914" y="577757"/>
            <a:ext cx="11559487" cy="2851243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467"/>
              <a:buFont typeface="Play"/>
              <a:buNone/>
            </a:pPr>
            <a:r>
              <a:t/>
            </a:r>
            <a:endParaRPr b="1" sz="34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67"/>
              <a:buFont typeface="Times New Roman"/>
              <a:buNone/>
            </a:pPr>
            <a:r>
              <a:rPr lang="en-US" sz="5867">
                <a:latin typeface="Times New Roman"/>
                <a:ea typeface="Times New Roman"/>
                <a:cs typeface="Times New Roman"/>
                <a:sym typeface="Times New Roman"/>
              </a:rPr>
              <a:t>A System that </a:t>
            </a:r>
            <a:r>
              <a:rPr b="1" lang="en-US" sz="5867">
                <a:latin typeface="Times New Roman"/>
                <a:ea typeface="Times New Roman"/>
                <a:cs typeface="Times New Roman"/>
                <a:sym typeface="Times New Roman"/>
              </a:rPr>
              <a:t>sees</a:t>
            </a:r>
            <a:r>
              <a:rPr lang="en-US" sz="5867">
                <a:latin typeface="Times New Roman"/>
                <a:ea typeface="Times New Roman"/>
                <a:cs typeface="Times New Roman"/>
                <a:sym typeface="Times New Roman"/>
              </a:rPr>
              <a:t> your needs</a:t>
            </a:r>
            <a:endParaRPr/>
          </a:p>
        </p:txBody>
      </p:sp>
      <p:sp>
        <p:nvSpPr>
          <p:cNvPr id="65" name="Google Shape;65;p1"/>
          <p:cNvSpPr txBox="1"/>
          <p:nvPr>
            <p:ph idx="1" type="subTitle"/>
          </p:nvPr>
        </p:nvSpPr>
        <p:spPr>
          <a:xfrm>
            <a:off x="415600" y="3890600"/>
            <a:ext cx="11360800" cy="7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None/>
            </a:pPr>
            <a:r>
              <a:rPr b="1" lang="en-US" sz="349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24-1-R-23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None/>
            </a:pPr>
            <a:r>
              <a:t/>
            </a:r>
            <a:endParaRPr sz="296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800800" y="4882801"/>
            <a:ext cx="10590400" cy="2039429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6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Students: Einan Cohen and Liraz Akiva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33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3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Supervisor: Dr. Julia Sheidin</a:t>
            </a:r>
            <a:endParaRPr b="1" i="0" sz="2133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תמונה שמכילה תקריב, עיניים, אורגן, אירוס&#10;&#10;התיאור נוצר באופן אוטומטי" id="67" name="Google Shape;67;p1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97769" y="0"/>
            <a:ext cx="2694231" cy="6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"/>
          <p:cNvSpPr txBox="1"/>
          <p:nvPr/>
        </p:nvSpPr>
        <p:spPr>
          <a:xfrm>
            <a:off x="3923000" y="578200"/>
            <a:ext cx="4346000" cy="71817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6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Capstone Project Phase B</a:t>
            </a:r>
            <a:endParaRPr/>
          </a:p>
        </p:txBody>
      </p:sp>
      <p:sp>
        <p:nvSpPr>
          <p:cNvPr id="70" name="Google Shape;70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</a:rPr>
              <a:t>‹#›</a:t>
            </a:fld>
            <a:endParaRPr sz="1300">
              <a:solidFill>
                <a:schemeClr val="dk2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" y="0"/>
            <a:ext cx="1894944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תמונה שמכילה תקריב, עיניים, אורגן, אירוס&#10;&#10;התיאור נוצר באופן אוטומטי" id="156" name="Google Shape;156;p4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 u="sng"/>
              <a:t>Our Solution</a:t>
            </a:r>
            <a:endParaRPr b="1" u="sng"/>
          </a:p>
        </p:txBody>
      </p:sp>
      <p:sp>
        <p:nvSpPr>
          <p:cNvPr id="158" name="Google Shape;158;p4"/>
          <p:cNvSpPr txBox="1"/>
          <p:nvPr>
            <p:ph idx="1" type="body"/>
          </p:nvPr>
        </p:nvSpPr>
        <p:spPr>
          <a:xfrm>
            <a:off x="640150" y="1627575"/>
            <a:ext cx="6084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75000"/>
              <a:buChar char="●"/>
            </a:pPr>
            <a:r>
              <a:rPr b="1" lang="en-US">
                <a:solidFill>
                  <a:schemeClr val="dk1"/>
                </a:solidFill>
              </a:rPr>
              <a:t>A side panel that allows Tal to perform actions in Premiere Pro.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75000"/>
              <a:buChar char="●"/>
            </a:pPr>
            <a:r>
              <a:rPr b="1" lang="en-US">
                <a:solidFill>
                  <a:schemeClr val="dk1"/>
                </a:solidFill>
              </a:rPr>
              <a:t>The panel includes buttons that execute Premiere Pro keyboard shortcuts to carry out different actions within the software.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75000"/>
              <a:buChar char="●"/>
            </a:pPr>
            <a:r>
              <a:rPr b="1" lang="en-US">
                <a:solidFill>
                  <a:schemeClr val="dk1"/>
                </a:solidFill>
              </a:rPr>
              <a:t>The buttons perform automatic actions to simplify certain tasks.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59" name="Google Shape;15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97769" y="0"/>
            <a:ext cx="2694231" cy="6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4"/>
          <p:cNvPicPr preferRelativeResize="0"/>
          <p:nvPr/>
        </p:nvPicPr>
        <p:blipFill>
          <a:blip r:embed="rId5">
            <a:alphaModFix amt="90000"/>
          </a:blip>
          <a:stretch>
            <a:fillRect/>
          </a:stretch>
        </p:blipFill>
        <p:spPr>
          <a:xfrm>
            <a:off x="8256500" y="2081888"/>
            <a:ext cx="2694225" cy="26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תמונה שמכילה תקריב, עיניים, אורגן, אירוס&#10;&#10;התיאור נוצר באופן אוטומטי" id="166" name="Google Shape;166;g2f7d3e07af9_0_20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2f7d3e07af9_0_20"/>
          <p:cNvSpPr txBox="1"/>
          <p:nvPr>
            <p:ph type="title"/>
          </p:nvPr>
        </p:nvSpPr>
        <p:spPr>
          <a:xfrm>
            <a:off x="838200" y="1670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 u="sng"/>
              <a:t>The</a:t>
            </a:r>
            <a:r>
              <a:rPr b="1" lang="en-US" u="sng"/>
              <a:t> Panel</a:t>
            </a:r>
            <a:endParaRPr b="1" u="sng"/>
          </a:p>
        </p:txBody>
      </p:sp>
      <p:pic>
        <p:nvPicPr>
          <p:cNvPr id="168" name="Google Shape;168;g2f7d3e07af9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40650"/>
            <a:ext cx="11858049" cy="546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2f7d3e07af9_0_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97769" y="0"/>
            <a:ext cx="2694231" cy="6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תמונה שמכילה תקריב, עיניים, אורגן, אירוס&#10;&#10;התיאור נוצר באופן אוטומטי" id="174" name="Google Shape;174;p5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97769" y="0"/>
            <a:ext cx="2694231" cy="6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5"/>
          <p:cNvSpPr txBox="1"/>
          <p:nvPr>
            <p:ph type="title"/>
          </p:nvPr>
        </p:nvSpPr>
        <p:spPr>
          <a:xfrm>
            <a:off x="494175" y="2319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 u="sng"/>
              <a:t>Simple &amp; Accurate</a:t>
            </a:r>
            <a:endParaRPr b="1" u="sng"/>
          </a:p>
        </p:txBody>
      </p:sp>
      <p:pic>
        <p:nvPicPr>
          <p:cNvPr id="177" name="Google Shape;177;p5" title="הקלטה לשימוש בחיצים וכפתור INSERT להכנסה לtimeline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86750" y="1557675"/>
            <a:ext cx="9222429" cy="479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תמונה שמכילה תקריב, עיניים, אורגן, אירוס&#10;&#10;התיאור נוצר באופן אוטומטי" id="182" name="Google Shape;182;g302d7aa244d_0_13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302d7aa244d_0_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97769" y="0"/>
            <a:ext cx="2694231" cy="6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302d7aa244d_0_13"/>
          <p:cNvSpPr txBox="1"/>
          <p:nvPr>
            <p:ph type="title"/>
          </p:nvPr>
        </p:nvSpPr>
        <p:spPr>
          <a:xfrm>
            <a:off x="494175" y="2319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 u="sng"/>
              <a:t>Simple &amp; Accurate</a:t>
            </a:r>
            <a:endParaRPr b="1" u="sng"/>
          </a:p>
        </p:txBody>
      </p:sp>
      <p:pic>
        <p:nvPicPr>
          <p:cNvPr id="185" name="Google Shape;185;g302d7aa244d_0_13" title="סרטון של טל משתמש בפאנל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7288" y="1812275"/>
            <a:ext cx="7809375" cy="38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תמונה שמכילה תקריב, עיניים, אורגן, אירוס&#10;&#10;התיאור נוצר באופן אוטומטי" id="190" name="Google Shape;190;p6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6"/>
          <p:cNvSpPr txBox="1"/>
          <p:nvPr>
            <p:ph type="title"/>
          </p:nvPr>
        </p:nvSpPr>
        <p:spPr>
          <a:xfrm>
            <a:off x="429700" y="253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 u="sng"/>
              <a:t>Technical Challenges</a:t>
            </a:r>
            <a:endParaRPr b="1" u="sng"/>
          </a:p>
        </p:txBody>
      </p:sp>
      <p:sp>
        <p:nvSpPr>
          <p:cNvPr id="192" name="Google Shape;192;p6"/>
          <p:cNvSpPr txBox="1"/>
          <p:nvPr>
            <p:ph idx="1" type="body"/>
          </p:nvPr>
        </p:nvSpPr>
        <p:spPr>
          <a:xfrm>
            <a:off x="429700" y="14666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b="1" lang="en-US" sz="9600" u="sng">
                <a:solidFill>
                  <a:schemeClr val="dk1"/>
                </a:solidFill>
              </a:rPr>
              <a:t>Premier Software Versions</a:t>
            </a:r>
            <a:endParaRPr b="1" sz="96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b="1" lang="en-US" sz="9600">
                <a:solidFill>
                  <a:schemeClr val="dk1"/>
                </a:solidFill>
              </a:rPr>
              <a:t>•</a:t>
            </a:r>
            <a:r>
              <a:rPr b="1" i="1" lang="en-US" sz="9600" u="sng">
                <a:solidFill>
                  <a:schemeClr val="dk1"/>
                </a:solidFill>
              </a:rPr>
              <a:t>Issue</a:t>
            </a:r>
            <a:r>
              <a:rPr b="1" lang="en-US" sz="9600">
                <a:solidFill>
                  <a:schemeClr val="dk1"/>
                </a:solidFill>
              </a:rPr>
              <a:t>: Functionality differences due to varying software versions.</a:t>
            </a:r>
            <a:endParaRPr b="1" sz="9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b="1" lang="en-US" sz="9600">
                <a:solidFill>
                  <a:schemeClr val="dk1"/>
                </a:solidFill>
              </a:rPr>
              <a:t>•</a:t>
            </a:r>
            <a:r>
              <a:rPr b="1" i="1" lang="en-US" sz="9600" u="sng">
                <a:solidFill>
                  <a:schemeClr val="dk1"/>
                </a:solidFill>
              </a:rPr>
              <a:t>Solution</a:t>
            </a:r>
            <a:r>
              <a:rPr b="1" lang="en-US" sz="9600">
                <a:solidFill>
                  <a:schemeClr val="dk1"/>
                </a:solidFill>
              </a:rPr>
              <a:t>: Updated Tal’s software to the latest version and adjusted settings for optimal performance.</a:t>
            </a:r>
            <a:endParaRPr b="1" sz="9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t/>
            </a:r>
            <a:endParaRPr sz="9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b="1" lang="en-US" sz="9600" u="sng">
                <a:solidFill>
                  <a:schemeClr val="dk1"/>
                </a:solidFill>
              </a:rPr>
              <a:t>Security Issues:</a:t>
            </a:r>
            <a:endParaRPr b="1" sz="96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b="1" lang="en-US" sz="9600">
                <a:solidFill>
                  <a:schemeClr val="dk1"/>
                </a:solidFill>
              </a:rPr>
              <a:t>•</a:t>
            </a:r>
            <a:r>
              <a:rPr b="1" i="1" lang="en-US" sz="9600" u="sng">
                <a:solidFill>
                  <a:schemeClr val="dk1"/>
                </a:solidFill>
              </a:rPr>
              <a:t>Issue</a:t>
            </a:r>
            <a:r>
              <a:rPr b="1" lang="en-US" sz="9600">
                <a:solidFill>
                  <a:schemeClr val="dk1"/>
                </a:solidFill>
              </a:rPr>
              <a:t>: Security blocks triggered by the lightweight software development.</a:t>
            </a:r>
            <a:endParaRPr b="1" sz="9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b="1" lang="en-US" sz="9600">
                <a:solidFill>
                  <a:schemeClr val="dk1"/>
                </a:solidFill>
              </a:rPr>
              <a:t>•</a:t>
            </a:r>
            <a:r>
              <a:rPr b="1" i="1" lang="en-US" sz="9600" u="sng">
                <a:solidFill>
                  <a:schemeClr val="dk1"/>
                </a:solidFill>
              </a:rPr>
              <a:t>Solution</a:t>
            </a:r>
            <a:r>
              <a:rPr b="1" lang="en-US" sz="9600">
                <a:solidFill>
                  <a:schemeClr val="dk1"/>
                </a:solidFill>
              </a:rPr>
              <a:t>: Refined the development approach to prevent security warnings while maintaining efficiency.</a:t>
            </a:r>
            <a:endParaRPr b="1" sz="9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16666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ct val="116666"/>
              <a:buNone/>
            </a:pPr>
            <a:r>
              <a:t/>
            </a:r>
            <a:endParaRPr/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97769" y="0"/>
            <a:ext cx="2694231" cy="6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תמונה שמכילה תקריב, עיניים, אורגן, אירוס&#10;&#10;התיאור נוצר באופן אוטומטי" id="199" name="Google Shape;199;g2f7d3e07af9_1_13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2f7d3e07af9_1_13"/>
          <p:cNvSpPr txBox="1"/>
          <p:nvPr>
            <p:ph type="title"/>
          </p:nvPr>
        </p:nvSpPr>
        <p:spPr>
          <a:xfrm>
            <a:off x="751550" y="1285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Design Challenges</a:t>
            </a:r>
            <a:endParaRPr b="1" u="sng"/>
          </a:p>
        </p:txBody>
      </p:sp>
      <p:sp>
        <p:nvSpPr>
          <p:cNvPr id="201" name="Google Shape;201;g2f7d3e07af9_1_13"/>
          <p:cNvSpPr txBox="1"/>
          <p:nvPr>
            <p:ph idx="1" type="body"/>
          </p:nvPr>
        </p:nvSpPr>
        <p:spPr>
          <a:xfrm>
            <a:off x="751550" y="1454250"/>
            <a:ext cx="11110500" cy="525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u="sng">
                <a:solidFill>
                  <a:schemeClr val="dk1"/>
                </a:solidFill>
              </a:rPr>
              <a:t>Panel Design</a:t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•</a:t>
            </a:r>
            <a:r>
              <a:rPr b="1" i="1" lang="en-US" u="sng">
                <a:solidFill>
                  <a:schemeClr val="dk1"/>
                </a:solidFill>
              </a:rPr>
              <a:t>Issue</a:t>
            </a:r>
            <a:r>
              <a:rPr b="1" lang="en-US">
                <a:solidFill>
                  <a:schemeClr val="dk1"/>
                </a:solidFill>
              </a:rPr>
              <a:t>: Initial design with images and text overwhelmed Tal.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•</a:t>
            </a:r>
            <a:r>
              <a:rPr b="1" i="1" lang="en-US" u="sng">
                <a:solidFill>
                  <a:schemeClr val="dk1"/>
                </a:solidFill>
              </a:rPr>
              <a:t>Solution</a:t>
            </a:r>
            <a:r>
              <a:rPr b="1" lang="en-US">
                <a:solidFill>
                  <a:schemeClr val="dk1"/>
                </a:solidFill>
              </a:rPr>
              <a:t>: Simplified the interface by removing images and using minimal colors and text.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u="sng">
                <a:solidFill>
                  <a:schemeClr val="dk1"/>
                </a:solidFill>
              </a:rPr>
              <a:t>Button Size</a:t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•</a:t>
            </a:r>
            <a:r>
              <a:rPr b="1" i="1" lang="en-US" u="sng">
                <a:solidFill>
                  <a:schemeClr val="dk1"/>
                </a:solidFill>
              </a:rPr>
              <a:t>Issue</a:t>
            </a:r>
            <a:r>
              <a:rPr b="1" lang="en-US">
                <a:solidFill>
                  <a:schemeClr val="dk1"/>
                </a:solidFill>
              </a:rPr>
              <a:t>: Balancing button size for usability with screen space constraints.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•</a:t>
            </a:r>
            <a:r>
              <a:rPr b="1" i="1" lang="en-US" u="sng">
                <a:solidFill>
                  <a:schemeClr val="dk1"/>
                </a:solidFill>
              </a:rPr>
              <a:t>Solution</a:t>
            </a:r>
            <a:r>
              <a:rPr b="1" lang="en-US">
                <a:solidFill>
                  <a:schemeClr val="dk1"/>
                </a:solidFill>
              </a:rPr>
              <a:t>: Tested and optimized</a:t>
            </a:r>
            <a:r>
              <a:rPr b="1" lang="en-US">
                <a:solidFill>
                  <a:schemeClr val="dk1"/>
                </a:solidFill>
              </a:rPr>
              <a:t> </a:t>
            </a:r>
            <a:r>
              <a:rPr b="1" lang="en-US">
                <a:solidFill>
                  <a:schemeClr val="dk1"/>
                </a:solidFill>
              </a:rPr>
              <a:t>button size using eye-tracker feedback to ensure ease of use without overwhelming the screen.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g2f7d3e07af9_1_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97769" y="0"/>
            <a:ext cx="2694231" cy="6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תמונה שמכילה תקריב, עיניים, אורגן, אירוס&#10;&#10;התיאור נוצר באופן אוטומטי" id="208" name="Google Shape;208;g2244e5fe9f4_0_6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2244e5fe9f4_0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97769" y="0"/>
            <a:ext cx="2694231" cy="6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2244e5fe9f4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450" y="2101200"/>
            <a:ext cx="5463951" cy="4480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2244e5fe9f4_0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7475" y="2118200"/>
            <a:ext cx="5463950" cy="44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2244e5fe9f4_0_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55513" y="748450"/>
            <a:ext cx="120967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2244e5fe9f4_0_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77450" y="796075"/>
            <a:ext cx="112395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תמונה שמכילה תקריב, עיניים, אורגן, אירוס&#10;&#10;התיאור נוצר באופן אוטומטי" id="219" name="Google Shape;219;g2f7d3e07af9_1_21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2f7d3e07af9_1_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Usability Challenges</a:t>
            </a:r>
            <a:endParaRPr b="1" u="sng"/>
          </a:p>
        </p:txBody>
      </p:sp>
      <p:sp>
        <p:nvSpPr>
          <p:cNvPr id="221" name="Google Shape;221;g2f7d3e07af9_1_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u="sng">
                <a:solidFill>
                  <a:schemeClr val="dk1"/>
                </a:solidFill>
              </a:rPr>
              <a:t>Panel Location</a:t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•</a:t>
            </a:r>
            <a:r>
              <a:rPr b="1" i="1" lang="en-US" u="sng">
                <a:solidFill>
                  <a:schemeClr val="dk1"/>
                </a:solidFill>
              </a:rPr>
              <a:t>Issue</a:t>
            </a:r>
            <a:r>
              <a:rPr b="1" lang="en-US">
                <a:solidFill>
                  <a:schemeClr val="dk1"/>
                </a:solidFill>
              </a:rPr>
              <a:t>: Finding the best panel placement to fit Tal's workflow and vision needs.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•</a:t>
            </a:r>
            <a:r>
              <a:rPr b="1" i="1" lang="en-US" u="sng">
                <a:solidFill>
                  <a:schemeClr val="dk1"/>
                </a:solidFill>
              </a:rPr>
              <a:t>Solution</a:t>
            </a:r>
            <a:r>
              <a:rPr b="1" lang="en-US">
                <a:solidFill>
                  <a:schemeClr val="dk1"/>
                </a:solidFill>
              </a:rPr>
              <a:t>: Experimented with various placements, concluding that a larger panel on the right side of the screen is most effective for Tal’s usage.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g2f7d3e07af9_1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97769" y="0"/>
            <a:ext cx="2694231" cy="6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תמונה שמכילה תקריב, עיניים, אורגן, אירוס&#10;&#10;התיאור נוצר באופן אוטומטי" id="228" name="Google Shape;228;g2244e5fe9f4_0_18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2244e5fe9f4_0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97769" y="0"/>
            <a:ext cx="2694231" cy="6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2244e5fe9f4_0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125" y="1465950"/>
            <a:ext cx="11339226" cy="497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2244e5fe9f4_0_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4575" y="189500"/>
            <a:ext cx="112395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תמונה שמכילה תקריב, עיניים, אורגן, אירוס&#10;&#10;התיאור נוצר באופן אוטומטי" id="237" name="Google Shape;237;g2244e5fe9f4_0_34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2244e5fe9f4_0_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97769" y="0"/>
            <a:ext cx="2694231" cy="6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2244e5fe9f4_0_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500" y="1574875"/>
            <a:ext cx="11017373" cy="498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2244e5fe9f4_0_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1150" y="193850"/>
            <a:ext cx="1209675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תמונה שמכילה תקריב, עיניים, אורגן, אירוס&#10;&#10;התיאור נוצר באופן אוטומטי" id="76" name="Google Shape;76;p2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 u="sng"/>
              <a:t>The Problem</a:t>
            </a:r>
            <a:endParaRPr b="1" u="sng"/>
          </a:p>
        </p:txBody>
      </p:sp>
      <p:sp>
        <p:nvSpPr>
          <p:cNvPr id="78" name="Google Shape;78;p2"/>
          <p:cNvSpPr txBox="1"/>
          <p:nvPr>
            <p:ph idx="1" type="body"/>
          </p:nvPr>
        </p:nvSpPr>
        <p:spPr>
          <a:xfrm>
            <a:off x="565875" y="1986550"/>
            <a:ext cx="6294900" cy="40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chemeClr val="dk1"/>
                </a:solidFill>
              </a:rPr>
              <a:t>Many individuals with physical disabilities face significant challenges when interacting with standard computer hardware and software.</a:t>
            </a:r>
            <a:endParaRPr b="1">
              <a:solidFill>
                <a:schemeClr val="dk1"/>
              </a:solidFill>
            </a:endParaRPr>
          </a:p>
          <a:p>
            <a:pPr indent="-508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chemeClr val="dk1"/>
                </a:solidFill>
              </a:rPr>
              <a:t>Despite modern accessibility features, there are gaps in usability, particularly in complex software environments.</a:t>
            </a:r>
            <a:endParaRPr b="1" sz="2800">
              <a:solidFill>
                <a:schemeClr val="dk1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79" name="Google Shape;7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97769" y="0"/>
            <a:ext cx="2694231" cy="6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2"/>
          <p:cNvPicPr preferRelativeResize="0"/>
          <p:nvPr/>
        </p:nvPicPr>
        <p:blipFill>
          <a:blip r:embed="rId5">
            <a:alphaModFix amt="86000"/>
          </a:blip>
          <a:stretch>
            <a:fillRect/>
          </a:stretch>
        </p:blipFill>
        <p:spPr>
          <a:xfrm>
            <a:off x="7093325" y="2551125"/>
            <a:ext cx="3917600" cy="2597400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chemeClr val="dk1">
                <a:alpha val="0"/>
              </a:scheme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תמונה שמכילה תקריב, עיניים, אורגן, אירוס&#10;&#10;התיאור נוצר באופן אוטומטי" id="245" name="Google Shape;245;g3002d0246ca_0_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3002d0246ca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97769" y="0"/>
            <a:ext cx="2694231" cy="6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3002d0246ca_0_0"/>
          <p:cNvSpPr txBox="1"/>
          <p:nvPr>
            <p:ph type="title"/>
          </p:nvPr>
        </p:nvSpPr>
        <p:spPr>
          <a:xfrm>
            <a:off x="494175" y="2319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 u="sng"/>
              <a:t>Future Work</a:t>
            </a:r>
            <a:endParaRPr b="1" u="sng"/>
          </a:p>
        </p:txBody>
      </p:sp>
      <p:sp>
        <p:nvSpPr>
          <p:cNvPr id="248" name="Google Shape;248;g3002d0246ca_0_0"/>
          <p:cNvSpPr txBox="1"/>
          <p:nvPr/>
        </p:nvSpPr>
        <p:spPr>
          <a:xfrm>
            <a:off x="494175" y="1557675"/>
            <a:ext cx="69075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The project can also be designed for other programs besides Adobe Premiere.</a:t>
            </a:r>
            <a:endParaRPr b="1"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The panel can be used for any software that has keyboard shortcuts.</a:t>
            </a:r>
            <a:endParaRPr b="1"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The panel can be made accessible to other disabled people who use different software through gaze focusing.</a:t>
            </a:r>
            <a:endParaRPr b="1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תמונה שמכילה תקריב, עיניים, אורגן, אירוס&#10;&#10;התיאור נוצר באופן אוטומטי" id="253" name="Google Shape;253;p7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97769" y="0"/>
            <a:ext cx="2694231" cy="6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7688" y="928675"/>
            <a:ext cx="4585524" cy="4752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תמונה שמכילה תקריב, עיניים, אורגן, אירוס&#10;&#10;התיאור נוצר באופן אוטומטי" id="86" name="Google Shape;86;g2f7d3e07af9_0_1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2f7d3e07af9_0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 u="sng"/>
              <a:t>Our Client - Tal</a:t>
            </a:r>
            <a:endParaRPr b="1" u="sng"/>
          </a:p>
        </p:txBody>
      </p:sp>
      <p:sp>
        <p:nvSpPr>
          <p:cNvPr id="88" name="Google Shape;88;g2f7d3e07af9_0_1"/>
          <p:cNvSpPr txBox="1"/>
          <p:nvPr>
            <p:ph idx="1" type="body"/>
          </p:nvPr>
        </p:nvSpPr>
        <p:spPr>
          <a:xfrm>
            <a:off x="404925" y="1850375"/>
            <a:ext cx="6084600" cy="4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chemeClr val="dk1"/>
                </a:solidFill>
              </a:rPr>
              <a:t>Tal has muscular dystrophy and uses eye-tracking technology with gaze focusing to interact with the computer.</a:t>
            </a:r>
            <a:endParaRPr b="1">
              <a:solidFill>
                <a:schemeClr val="dk1"/>
              </a:solidFill>
            </a:endParaRPr>
          </a:p>
          <a:p>
            <a:pPr indent="-292100" lvl="0" marL="228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chemeClr val="dk1"/>
                </a:solidFill>
              </a:rPr>
              <a:t>Tal uses Adobe Premiere Pro software to edit video files.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89" name="Google Shape;89;g2f7d3e07af9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97769" y="0"/>
            <a:ext cx="2694231" cy="6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2f7d3e07af9_0_1"/>
          <p:cNvPicPr preferRelativeResize="0"/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>
            <a:off x="8566775" y="2636972"/>
            <a:ext cx="2461750" cy="24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תמונה שמכילה תקריב, עיניים, אורגן, אירוס&#10;&#10;התיאור נוצר באופן אוטומטי" id="96" name="Google Shape;96;g2f7d3e07af9_0_1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2f7d3e07af9_0_10"/>
          <p:cNvSpPr txBox="1"/>
          <p:nvPr>
            <p:ph type="title"/>
          </p:nvPr>
        </p:nvSpPr>
        <p:spPr>
          <a:xfrm>
            <a:off x="330650" y="-92925"/>
            <a:ext cx="5267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 u="sng"/>
              <a:t>Adobe Premiere Pro</a:t>
            </a:r>
            <a:endParaRPr b="1" u="sng"/>
          </a:p>
        </p:txBody>
      </p:sp>
      <p:pic>
        <p:nvPicPr>
          <p:cNvPr id="98" name="Google Shape;98;g2f7d3e07af9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200" y="1017825"/>
            <a:ext cx="11611549" cy="56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2f7d3e07af9_0_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97769" y="0"/>
            <a:ext cx="2694231" cy="6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תמונה שמכילה תקריב, עיניים, אורגן, אירוס&#10;&#10;התיאור נוצר באופן אוטומטי" id="105" name="Google Shape;105;g2f7d3e07af9_0_11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2f7d3e07af9_0_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675" y="3234800"/>
            <a:ext cx="5037200" cy="321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2f7d3e07af9_0_110"/>
          <p:cNvSpPr/>
          <p:nvPr/>
        </p:nvSpPr>
        <p:spPr>
          <a:xfrm>
            <a:off x="374150" y="201300"/>
            <a:ext cx="4555500" cy="210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2f7d3e07af9_0_110"/>
          <p:cNvSpPr txBox="1"/>
          <p:nvPr/>
        </p:nvSpPr>
        <p:spPr>
          <a:xfrm>
            <a:off x="616025" y="844525"/>
            <a:ext cx="42585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A window that allows you to open a video folder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09" name="Google Shape;109;g2f7d3e07af9_0_110"/>
          <p:cNvSpPr/>
          <p:nvPr/>
        </p:nvSpPr>
        <p:spPr>
          <a:xfrm>
            <a:off x="2243375" y="2441500"/>
            <a:ext cx="482700" cy="656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g2f7d3e07af9_0_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3800" y="844525"/>
            <a:ext cx="5724525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f7d3e07af9_0_110"/>
          <p:cNvSpPr/>
          <p:nvPr/>
        </p:nvSpPr>
        <p:spPr>
          <a:xfrm>
            <a:off x="6827500" y="4553575"/>
            <a:ext cx="4555500" cy="210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f7d3e07af9_0_110"/>
          <p:cNvSpPr/>
          <p:nvPr/>
        </p:nvSpPr>
        <p:spPr>
          <a:xfrm>
            <a:off x="8863900" y="3542721"/>
            <a:ext cx="482700" cy="800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f7d3e07af9_0_110"/>
          <p:cNvSpPr txBox="1"/>
          <p:nvPr/>
        </p:nvSpPr>
        <p:spPr>
          <a:xfrm>
            <a:off x="7297800" y="5066875"/>
            <a:ext cx="38337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A window that allows you to open a video folder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114" name="Google Shape;114;g2f7d3e07af9_0_1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97769" y="0"/>
            <a:ext cx="2694231" cy="6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תמונה שמכילה תקריב, עיניים, אורגן, אירוס&#10;&#10;התיאור נוצר באופן אוטומטי" id="120" name="Google Shape;120;g2f7d3e07af9_0_139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f7d3e07af9_0_1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97769" y="0"/>
            <a:ext cx="2694231" cy="6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2f7d3e07af9_0_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800" y="2812974"/>
            <a:ext cx="11718275" cy="3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2f7d3e07af9_0_139"/>
          <p:cNvSpPr/>
          <p:nvPr/>
        </p:nvSpPr>
        <p:spPr>
          <a:xfrm rot="2957213">
            <a:off x="8478916" y="2749890"/>
            <a:ext cx="533520" cy="152506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f7d3e07af9_0_139"/>
          <p:cNvSpPr/>
          <p:nvPr/>
        </p:nvSpPr>
        <p:spPr>
          <a:xfrm>
            <a:off x="7863450" y="795000"/>
            <a:ext cx="4233600" cy="2191200"/>
          </a:xfrm>
          <a:prstGeom prst="ellipse">
            <a:avLst/>
          </a:prstGeom>
          <a:solidFill>
            <a:schemeClr val="lt2"/>
          </a:solidFill>
          <a:ln cap="flat" cmpd="sng" w="152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f7d3e07af9_0_139"/>
          <p:cNvSpPr txBox="1"/>
          <p:nvPr/>
        </p:nvSpPr>
        <p:spPr>
          <a:xfrm>
            <a:off x="8160550" y="1259225"/>
            <a:ext cx="38337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The TIMELINE window where Tal edits the video files.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תמונה שמכילה תקריב, עיניים, אורגן, אירוס&#10;&#10;התיאור נוצר באופן אוטומטי" id="131" name="Google Shape;131;g2f7d3e07af9_0_29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2f7d3e07af9_0_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 u="sng"/>
              <a:t>How did Tal work before the panel?</a:t>
            </a:r>
            <a:endParaRPr b="1" u="sng"/>
          </a:p>
        </p:txBody>
      </p:sp>
      <p:sp>
        <p:nvSpPr>
          <p:cNvPr id="133" name="Google Shape;133;g2f7d3e07af9_0_29"/>
          <p:cNvSpPr txBox="1"/>
          <p:nvPr>
            <p:ph idx="1" type="body"/>
          </p:nvPr>
        </p:nvSpPr>
        <p:spPr>
          <a:xfrm>
            <a:off x="640150" y="1627575"/>
            <a:ext cx="6084300" cy="41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solidFill>
                  <a:schemeClr val="dk1"/>
                </a:solidFill>
              </a:rPr>
              <a:t>Use TD Control software to replace mouse and keyboard actions with gaze focus.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solidFill>
                  <a:schemeClr val="dk1"/>
                </a:solidFill>
              </a:rPr>
              <a:t>Tal had difficulty editing the video files with an emphasis on operations that require precision.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g2f7d3e07af9_0_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97769" y="0"/>
            <a:ext cx="2694231" cy="6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תמונה שמכילה תקריב, עיניים, אורגן, אירוס&#10;&#10;התיאור נוצר באופן אוטומטי" id="140" name="Google Shape;140;g2f7d3e07af9_0_48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2f7d3e07af9_0_48" title="סרטון פעולת הגרירה של טל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0950" y="1297075"/>
            <a:ext cx="8690102" cy="48881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2" name="Google Shape;142;g2f7d3e07af9_0_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97769" y="0"/>
            <a:ext cx="2694231" cy="6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תמונה שמכילה תקריב, עיניים, אורגן, אירוס&#10;&#10;התיאור נוצר באופן אוטומטי" id="147" name="Google Shape;147;p3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 u="sng"/>
              <a:t>Solution Description</a:t>
            </a:r>
            <a:endParaRPr b="1" u="sng"/>
          </a:p>
        </p:txBody>
      </p:sp>
      <p:sp>
        <p:nvSpPr>
          <p:cNvPr id="149" name="Google Shape;149;p3"/>
          <p:cNvSpPr txBox="1"/>
          <p:nvPr>
            <p:ph idx="1" type="body"/>
          </p:nvPr>
        </p:nvSpPr>
        <p:spPr>
          <a:xfrm>
            <a:off x="838200" y="1825625"/>
            <a:ext cx="6393900" cy="46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chemeClr val="dk1"/>
                </a:solidFill>
              </a:rPr>
              <a:t>D</a:t>
            </a:r>
            <a:r>
              <a:rPr b="1" lang="en-US">
                <a:solidFill>
                  <a:schemeClr val="dk1"/>
                </a:solidFill>
              </a:rPr>
              <a:t>evelop a tool that can help Tal overcome his difficulties with an emphasis on a level of accuracy when working with the Premiere Pro.</a:t>
            </a:r>
            <a:endParaRPr b="1">
              <a:solidFill>
                <a:schemeClr val="dk1"/>
              </a:solidFill>
            </a:endParaRPr>
          </a:p>
          <a:p>
            <a:pPr indent="-266700" lvl="0" marL="22860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chemeClr val="dk1"/>
                </a:solidFill>
              </a:rPr>
              <a:t>The tool will be designed in a friendly and easy-to-use manner.</a:t>
            </a:r>
            <a:endParaRPr b="1">
              <a:solidFill>
                <a:schemeClr val="dk1"/>
              </a:solidFill>
            </a:endParaRPr>
          </a:p>
          <a:p>
            <a:pPr indent="-266700" lvl="0" marL="22860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solidFill>
                  <a:schemeClr val="dk1"/>
                </a:solidFill>
              </a:rPr>
              <a:t>Allow Tal to be independent.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/>
          </a:p>
        </p:txBody>
      </p:sp>
      <p:pic>
        <p:nvPicPr>
          <p:cNvPr id="150" name="Google Shape;15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97769" y="0"/>
            <a:ext cx="2694231" cy="6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"/>
          <p:cNvPicPr preferRelativeResize="0"/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>
            <a:off x="8380475" y="2127063"/>
            <a:ext cx="2603875" cy="26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2024-08-25T17:57:23Z</dcterms:created>
  <dc:creator>einan einan</dc:creator>
</cp:coreProperties>
</file>