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4" r:id="rId1"/>
  </p:sldMasterIdLst>
  <p:notesMasterIdLst>
    <p:notesMasterId r:id="rId18"/>
  </p:notesMasterIdLst>
  <p:sldIdLst>
    <p:sldId id="256" r:id="rId2"/>
    <p:sldId id="280" r:id="rId3"/>
    <p:sldId id="281" r:id="rId4"/>
    <p:sldId id="258" r:id="rId5"/>
    <p:sldId id="282" r:id="rId6"/>
    <p:sldId id="283" r:id="rId7"/>
    <p:sldId id="284" r:id="rId8"/>
    <p:sldId id="285" r:id="rId9"/>
    <p:sldId id="286" r:id="rId10"/>
    <p:sldId id="287" r:id="rId11"/>
    <p:sldId id="288" r:id="rId12"/>
    <p:sldId id="273" r:id="rId13"/>
    <p:sldId id="275" r:id="rId14"/>
    <p:sldId id="276" r:id="rId15"/>
    <p:sldId id="277" r:id="rId16"/>
    <p:sldId id="279"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54BF75F-55B8-4C70-9E20-56925D745CF4}" type="datetimeFigureOut">
              <a:rPr lang="en-US"/>
              <a:pPr>
                <a:defRPr/>
              </a:pPr>
              <a:t>5/6/2011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6DABB0B-7C9C-4A32-B3E3-5EFDFEEF2BA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6DABB0B-7C9C-4A32-B3E3-5EFDFEEF2BAD}"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5E14F02-6B14-4629-A9B9-998CB9B0A17C}" type="datetime1">
              <a:rPr lang="en-US" smtClean="0"/>
              <a:pPr>
                <a:defRPr/>
              </a:pPr>
              <a:t>5/6/2011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B082252E-5802-4349-90B1-5A3C2EA65324}"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8F57C9CC-87C5-4826-98EE-75461F60784E}" type="datetime1">
              <a:rPr lang="en-US" smtClean="0"/>
              <a:pPr>
                <a:defRPr/>
              </a:pPr>
              <a:t>5/6/2011</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E250C88-DF17-472C-A974-8646CF37183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54D4D952-E25D-4A23-9571-794774B0E626}" type="datetime1">
              <a:rPr lang="en-US" smtClean="0"/>
              <a:pPr>
                <a:defRPr/>
              </a:pPr>
              <a:t>5/6/2011</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64BBBCDD-9F06-455E-B65A-21D3545948B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7F405BC-8561-4E71-9EB2-95F9F3BD6A95}" type="datetime1">
              <a:rPr lang="en-US" smtClean="0"/>
              <a:pPr>
                <a:defRPr/>
              </a:pPr>
              <a:t>5/6/2011</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FC7798E-AF04-4873-BA8A-17ADF442EFFB}"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623B96A1-6094-4EDD-B545-A778965F855F}" type="datetime1">
              <a:rPr lang="en-US" smtClean="0"/>
              <a:pPr>
                <a:defRPr/>
              </a:pPr>
              <a:t>5/6/2011</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97A76AFD-95B7-41B8-804C-F5F3AE8E8FCF}"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999CD076-DA21-4386-A3FB-72C3C538C831}" type="datetime1">
              <a:rPr lang="en-US" smtClean="0"/>
              <a:pPr>
                <a:defRPr/>
              </a:pPr>
              <a:t>5/6/2011</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14D3F09-0D51-4E30-8611-62A4230DF289}"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367143C-30FD-44DA-AAE5-A7CB68E51B7D}" type="datetime1">
              <a:rPr lang="en-US" smtClean="0"/>
              <a:pPr>
                <a:defRPr/>
              </a:pPr>
              <a:t>5/6/2011</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73B406E6-E3C1-4EDB-B7F0-07D0E2830519}"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EA8E8E25-BAE6-4D71-AD58-3A1AFCDE8E69}" type="datetime1">
              <a:rPr lang="en-US" smtClean="0"/>
              <a:pPr>
                <a:defRPr/>
              </a:pPr>
              <a:t>5/6/2011</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193573DA-8072-4E02-B171-E068B40270A0}"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34BF057D-79C5-46BD-A169-C622F80D0210}" type="datetime1">
              <a:rPr lang="en-US" smtClean="0"/>
              <a:pPr>
                <a:defRPr/>
              </a:pPr>
              <a:t>5/6/2011</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B6F61E20-751D-45E4-BB2F-3219B51BF71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3397FAF9-2652-41CE-AC04-167DB93D173A}" type="datetime1">
              <a:rPr lang="en-US" smtClean="0"/>
              <a:pPr>
                <a:defRPr/>
              </a:pPr>
              <a:t>5/6/2011</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CFC2818E-8299-4546-A934-54919BFCD9A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DBE14B82-2469-4534-874E-7901175AD7AC}" type="datetime1">
              <a:rPr lang="en-US" smtClean="0"/>
              <a:pPr>
                <a:defRPr/>
              </a:pPr>
              <a:t>5/6/2011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018EC104-D57E-4F8F-8D53-001589E48B04}"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7D43D78A-3B88-4218-958C-FC0FAD02C3CD}" type="datetime1">
              <a:rPr lang="en-US" smtClean="0"/>
              <a:pPr>
                <a:defRPr/>
              </a:pPr>
              <a:t>5/6/2011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7A6D7B4-352B-48EE-A0D8-241EF245F63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Class Testing from OCL Class Contracts using Evolutionary Algorithms </a:t>
            </a:r>
            <a:endParaRPr lang="en-US" dirty="0">
              <a:solidFill>
                <a:schemeClr val="tx2">
                  <a:satMod val="130000"/>
                </a:schemeClr>
              </a:solidFill>
            </a:endParaRPr>
          </a:p>
        </p:txBody>
      </p:sp>
      <p:sp>
        <p:nvSpPr>
          <p:cNvPr id="3" name="Subtitle 2"/>
          <p:cNvSpPr>
            <a:spLocks noGrp="1"/>
          </p:cNvSpPr>
          <p:nvPr>
            <p:ph type="subTitle" idx="1"/>
          </p:nvPr>
        </p:nvSpPr>
        <p:spPr>
          <a:xfrm>
            <a:off x="685800" y="3611606"/>
            <a:ext cx="7772400" cy="1646194"/>
          </a:xfrm>
        </p:spPr>
        <p:txBody>
          <a:bodyPr>
            <a:normAutofit fontScale="62500" lnSpcReduction="20000"/>
          </a:bodyPr>
          <a:lstStyle/>
          <a:p>
            <a:pPr eaLnBrk="1" fontAlgn="auto" hangingPunct="1">
              <a:spcAft>
                <a:spcPts val="0"/>
              </a:spcAft>
              <a:buFont typeface="Wingdings 2"/>
              <a:buNone/>
              <a:defRPr/>
            </a:pPr>
            <a:r>
              <a:rPr lang="en-US" dirty="0" smtClean="0"/>
              <a:t>Supervised by Mr. </a:t>
            </a:r>
            <a:r>
              <a:rPr lang="en-US" dirty="0" err="1" smtClean="0"/>
              <a:t>Atif</a:t>
            </a:r>
            <a:r>
              <a:rPr lang="en-US" dirty="0" smtClean="0"/>
              <a:t> </a:t>
            </a:r>
            <a:r>
              <a:rPr lang="en-US" dirty="0" err="1" smtClean="0"/>
              <a:t>Aftab</a:t>
            </a:r>
            <a:r>
              <a:rPr lang="en-US" dirty="0" smtClean="0"/>
              <a:t> Ahmed </a:t>
            </a:r>
            <a:r>
              <a:rPr lang="en-US" dirty="0" err="1" smtClean="0"/>
              <a:t>Jilani</a:t>
            </a:r>
            <a:r>
              <a:rPr lang="en-US" dirty="0" smtClean="0"/>
              <a:t> </a:t>
            </a:r>
          </a:p>
          <a:p>
            <a:pPr eaLnBrk="1" fontAlgn="auto" hangingPunct="1">
              <a:spcAft>
                <a:spcPts val="0"/>
              </a:spcAft>
              <a:buFont typeface="Wingdings 2"/>
              <a:buNone/>
              <a:defRPr/>
            </a:pPr>
            <a:r>
              <a:rPr lang="en-US" dirty="0" smtClean="0"/>
              <a:t>(Assistant Professor, FAST NU) </a:t>
            </a:r>
          </a:p>
          <a:p>
            <a:pPr eaLnBrk="1" fontAlgn="auto" hangingPunct="1">
              <a:spcAft>
                <a:spcPts val="0"/>
              </a:spcAft>
              <a:buFont typeface="Wingdings 2"/>
              <a:buNone/>
              <a:defRPr/>
            </a:pPr>
            <a:r>
              <a:rPr lang="en-US" dirty="0" smtClean="0"/>
              <a:t>Co Supervised by Dr. Abdul </a:t>
            </a:r>
            <a:r>
              <a:rPr lang="en-US" dirty="0" err="1" smtClean="0"/>
              <a:t>Rauf</a:t>
            </a:r>
            <a:r>
              <a:rPr lang="en-US" dirty="0" smtClean="0"/>
              <a:t> </a:t>
            </a:r>
          </a:p>
          <a:p>
            <a:pPr eaLnBrk="1" fontAlgn="auto" hangingPunct="1">
              <a:spcAft>
                <a:spcPts val="0"/>
              </a:spcAft>
              <a:buFont typeface="Wingdings 2"/>
              <a:buNone/>
              <a:defRPr/>
            </a:pPr>
            <a:r>
              <a:rPr lang="en-US" dirty="0" smtClean="0"/>
              <a:t>(Assistant Professor, IIU)</a:t>
            </a:r>
          </a:p>
          <a:p>
            <a:pPr>
              <a:defRPr/>
            </a:pPr>
            <a:r>
              <a:rPr lang="en-US" dirty="0" smtClean="0"/>
              <a:t>By </a:t>
            </a:r>
            <a:r>
              <a:rPr lang="en-US" dirty="0" err="1" smtClean="0"/>
              <a:t>Rehan</a:t>
            </a:r>
            <a:r>
              <a:rPr lang="en-US" dirty="0" smtClean="0"/>
              <a:t> </a:t>
            </a:r>
            <a:r>
              <a:rPr lang="en-US" dirty="0" err="1" smtClean="0"/>
              <a:t>Farooq</a:t>
            </a:r>
            <a:endParaRPr lang="en-US" dirty="0" smtClean="0"/>
          </a:p>
          <a:p>
            <a:pPr>
              <a:defRPr/>
            </a:pPr>
            <a:r>
              <a:rPr lang="en-US" dirty="0" smtClean="0"/>
              <a:t>119-FAS/MSSE/F06</a:t>
            </a:r>
          </a:p>
          <a:p>
            <a:pPr eaLnBrk="1" fontAlgn="auto" hangingPunct="1">
              <a:spcAft>
                <a:spcPts val="0"/>
              </a:spcAft>
              <a:buFont typeface="Wingdings 2"/>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Test Sequence generation process is a strong candidate for optimization since</a:t>
            </a:r>
          </a:p>
          <a:p>
            <a:pPr lvl="1"/>
            <a:r>
              <a:rPr lang="en-US" dirty="0" smtClean="0"/>
              <a:t>A large number of possible test sequences may require</a:t>
            </a:r>
          </a:p>
          <a:p>
            <a:pPr lvl="2"/>
            <a:r>
              <a:rPr lang="en-US" dirty="0" smtClean="0"/>
              <a:t>Exponential time and </a:t>
            </a:r>
          </a:p>
          <a:p>
            <a:pPr lvl="2"/>
            <a:r>
              <a:rPr lang="en-US" dirty="0" smtClean="0"/>
              <a:t>Effort for the testing process itself. </a:t>
            </a:r>
          </a:p>
          <a:p>
            <a:pPr lvl="1"/>
            <a:r>
              <a:rPr lang="en-US" dirty="0" smtClean="0"/>
              <a:t>Many of the generated test sequences can be either</a:t>
            </a:r>
          </a:p>
          <a:p>
            <a:pPr lvl="2"/>
            <a:r>
              <a:rPr lang="en-US" dirty="0" smtClean="0"/>
              <a:t>Infeasible/repetitive/reoccurring possibly several times or</a:t>
            </a:r>
          </a:p>
          <a:p>
            <a:pPr lvl="2"/>
            <a:r>
              <a:rPr lang="en-US" dirty="0" smtClean="0"/>
              <a:t>Might not be required at all. </a:t>
            </a:r>
          </a:p>
          <a:p>
            <a:pPr lvl="1"/>
            <a:r>
              <a:rPr lang="en-US" dirty="0" smtClean="0"/>
              <a:t>It is not practical and, in general, impossible to asses all the possible test sequences of program flows due to effort and time required for execution.</a:t>
            </a:r>
          </a:p>
          <a:p>
            <a:pPr lvl="1"/>
            <a:r>
              <a:rPr lang="en-US" dirty="0" smtClean="0"/>
              <a:t>There is always a tradeoff between </a:t>
            </a:r>
          </a:p>
          <a:p>
            <a:pPr lvl="2"/>
            <a:r>
              <a:rPr lang="en-US" dirty="0" smtClean="0"/>
              <a:t>Number of generated test sequences (Cost) and </a:t>
            </a:r>
          </a:p>
          <a:p>
            <a:pPr lvl="2"/>
            <a:r>
              <a:rPr lang="en-US" dirty="0" smtClean="0"/>
              <a:t>The achieved Test Coverage.</a:t>
            </a:r>
          </a:p>
          <a:p>
            <a:pPr lvl="1"/>
            <a:r>
              <a:rPr lang="en-US" dirty="0" smtClean="0"/>
              <a:t>It is quite difficult for a machine to evaluate all test sequences within a reasonable amount of time.</a:t>
            </a:r>
          </a:p>
          <a:p>
            <a:pPr lvl="1"/>
            <a:r>
              <a:rPr lang="en-US" dirty="0" smtClean="0"/>
              <a:t>Exhaustive testing of all the test sequences is impossible. </a:t>
            </a:r>
          </a:p>
        </p:txBody>
      </p:sp>
      <p:sp>
        <p:nvSpPr>
          <p:cNvPr id="3" name="Title 2"/>
          <p:cNvSpPr>
            <a:spLocks noGrp="1"/>
          </p:cNvSpPr>
          <p:nvPr>
            <p:ph type="title"/>
          </p:nvPr>
        </p:nvSpPr>
        <p:spPr/>
        <p:txBody>
          <a:bodyPr>
            <a:normAutofit fontScale="90000"/>
          </a:bodyPr>
          <a:lstStyle/>
          <a:p>
            <a:r>
              <a:rPr lang="en-US" dirty="0" smtClean="0"/>
              <a:t>Need of Test Sequence Optimization</a:t>
            </a:r>
            <a:endParaRPr lang="en-US" dirty="0"/>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Evolutionary Algorithms (EA) are inspired by the natural selection phenomena “Survival of the Fittest”.</a:t>
            </a:r>
          </a:p>
          <a:p>
            <a:r>
              <a:rPr lang="en-US" dirty="0" smtClean="0"/>
              <a:t>EAs differ from traditional optimization, they start from a set of possible solutions instead of starting from a single point.</a:t>
            </a:r>
          </a:p>
          <a:p>
            <a:r>
              <a:rPr lang="en-US" dirty="0" smtClean="0"/>
              <a:t>Genetic Algorithms (GAs) are a type of EAs, used for optimization and search problems.</a:t>
            </a:r>
          </a:p>
          <a:p>
            <a:r>
              <a:rPr lang="en-US" dirty="0" smtClean="0"/>
              <a:t>GAs comprise of</a:t>
            </a:r>
          </a:p>
          <a:p>
            <a:pPr lvl="1"/>
            <a:r>
              <a:rPr lang="en-US" b="1" dirty="0" smtClean="0"/>
              <a:t>Initialization</a:t>
            </a:r>
            <a:r>
              <a:rPr lang="en-US" dirty="0" smtClean="0"/>
              <a:t> (initial population of possible solutions)</a:t>
            </a:r>
          </a:p>
          <a:p>
            <a:pPr lvl="1"/>
            <a:r>
              <a:rPr lang="en-US" b="1" dirty="0" smtClean="0"/>
              <a:t>Selection</a:t>
            </a:r>
            <a:r>
              <a:rPr lang="en-US" dirty="0" smtClean="0"/>
              <a:t> (genomes chosen from population for future breeding)</a:t>
            </a:r>
            <a:endParaRPr lang="en-US" b="1" dirty="0" smtClean="0"/>
          </a:p>
          <a:p>
            <a:pPr lvl="1"/>
            <a:r>
              <a:rPr lang="en-US" b="1" dirty="0" smtClean="0"/>
              <a:t>Reproduction</a:t>
            </a:r>
            <a:r>
              <a:rPr lang="en-US" dirty="0" smtClean="0"/>
              <a:t> </a:t>
            </a:r>
          </a:p>
          <a:p>
            <a:pPr lvl="2"/>
            <a:r>
              <a:rPr lang="en-US" b="1" i="1" dirty="0" smtClean="0"/>
              <a:t>Crossover</a:t>
            </a:r>
            <a:r>
              <a:rPr lang="en-US" dirty="0" smtClean="0"/>
              <a:t> (interchange of part of parent solutions to get offspring)</a:t>
            </a:r>
          </a:p>
          <a:p>
            <a:pPr lvl="2"/>
            <a:r>
              <a:rPr lang="en-US" b="1" i="1" dirty="0" smtClean="0"/>
              <a:t>Mutation </a:t>
            </a:r>
            <a:r>
              <a:rPr lang="en-US" dirty="0" smtClean="0"/>
              <a:t>(change parts of offspring to avoid local optimum)</a:t>
            </a:r>
          </a:p>
          <a:p>
            <a:pPr lvl="1"/>
            <a:r>
              <a:rPr lang="en-US" b="1" dirty="0" smtClean="0"/>
              <a:t>Termination</a:t>
            </a:r>
            <a:r>
              <a:rPr lang="en-US" dirty="0" smtClean="0"/>
              <a:t> (Selection and Reproduction is repeated till a termination condition)</a:t>
            </a:r>
          </a:p>
          <a:p>
            <a:r>
              <a:rPr lang="en-US" dirty="0" smtClean="0"/>
              <a:t>GAs are promising for the  optimization of test sequences generated from the Class Contract OCL specifications.</a:t>
            </a:r>
          </a:p>
        </p:txBody>
      </p:sp>
      <p:sp>
        <p:nvSpPr>
          <p:cNvPr id="3" name="Title 2"/>
          <p:cNvSpPr>
            <a:spLocks noGrp="1"/>
          </p:cNvSpPr>
          <p:nvPr>
            <p:ph type="title"/>
          </p:nvPr>
        </p:nvSpPr>
        <p:spPr/>
        <p:txBody>
          <a:bodyPr>
            <a:normAutofit/>
          </a:bodyPr>
          <a:lstStyle/>
          <a:p>
            <a:r>
              <a:rPr lang="en-US" dirty="0" smtClean="0"/>
              <a:t>Evolutionary Algorithms</a:t>
            </a:r>
            <a:endParaRPr lang="en-US" dirty="0"/>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OCL Class Contracts have potential for revealing test sequences.</a:t>
            </a:r>
          </a:p>
          <a:p>
            <a:r>
              <a:rPr lang="en-US" dirty="0" smtClean="0"/>
              <a:t>Current approach faces lack of automation and conformance to the sate of the art industry </a:t>
            </a:r>
            <a:r>
              <a:rPr lang="en-US" dirty="0" smtClean="0"/>
              <a:t>OCL standards</a:t>
            </a:r>
            <a:r>
              <a:rPr lang="en-US" dirty="0" smtClean="0"/>
              <a:t>.</a:t>
            </a:r>
          </a:p>
          <a:p>
            <a:r>
              <a:rPr lang="en-US" dirty="0" smtClean="0"/>
              <a:t>Suffer from inherent problems of the state based search techniques.</a:t>
            </a:r>
          </a:p>
          <a:p>
            <a:r>
              <a:rPr lang="en-US" dirty="0" smtClean="0"/>
              <a:t>Genetic Algorithms have potential for optimization in this domain.</a:t>
            </a:r>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t>How we can improve the Unit Testing of Class Models by using class specification in the form of semiformal Class Contracts so that quality of test sequences be improved?</a:t>
            </a:r>
          </a:p>
          <a:p>
            <a:pPr marL="624078" indent="-514350">
              <a:buFont typeface="+mj-lt"/>
              <a:buAutoNum type="arabicPeriod"/>
            </a:pPr>
            <a:r>
              <a:rPr lang="en-US" dirty="0" smtClean="0"/>
              <a:t>How state of the art techniques of Optimization (Evolutionary Algorithms, specifically) can be applied to the problem of determination of Test Sequences based on class specifications?</a:t>
            </a:r>
          </a:p>
        </p:txBody>
      </p:sp>
      <p:sp>
        <p:nvSpPr>
          <p:cNvPr id="3" name="Title 2"/>
          <p:cNvSpPr>
            <a:spLocks noGrp="1"/>
          </p:cNvSpPr>
          <p:nvPr>
            <p:ph type="title"/>
          </p:nvPr>
        </p:nvSpPr>
        <p:spPr/>
        <p:txBody>
          <a:bodyPr/>
          <a:lstStyle/>
          <a:p>
            <a:r>
              <a:rPr lang="en-US" smtClean="0"/>
              <a:t>Research </a:t>
            </a:r>
            <a:r>
              <a:rPr lang="en-US" smtClean="0"/>
              <a:t>Questions</a:t>
            </a:r>
            <a:endParaRPr lang="en-US" dirty="0"/>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Proposed solution is a new technique of generating test sequences by applying search based Genetic Algorithms to search the optimized test sequences from the OCL class contract specification.</a:t>
            </a:r>
          </a:p>
        </p:txBody>
      </p:sp>
      <p:sp>
        <p:nvSpPr>
          <p:cNvPr id="3" name="Title 2"/>
          <p:cNvSpPr>
            <a:spLocks noGrp="1"/>
          </p:cNvSpPr>
          <p:nvPr>
            <p:ph type="title"/>
          </p:nvPr>
        </p:nvSpPr>
        <p:spPr/>
        <p:txBody>
          <a:bodyPr/>
          <a:lstStyle/>
          <a:p>
            <a:r>
              <a:rPr lang="en-US" dirty="0" smtClean="0"/>
              <a:t>Proposed Solution</a:t>
            </a:r>
            <a:endParaRPr lang="en-US" dirty="0"/>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The Experimental research methodology will be used for this research.</a:t>
            </a:r>
          </a:p>
          <a:p>
            <a:r>
              <a:rPr lang="en-US" b="1" dirty="0" smtClean="0"/>
              <a:t>Objective of Experiment: </a:t>
            </a:r>
            <a:r>
              <a:rPr lang="en-US" dirty="0" smtClean="0"/>
              <a:t>To analyze the improvements in the test sequences generated from OCL Class Contracts when Genetic Algorithms are applied for the optimization. The expected improvements are in terms of reduced number of test sequences and quality of the test sequences (by omitting the unsuitable ones through optimization)</a:t>
            </a:r>
          </a:p>
          <a:p>
            <a:r>
              <a:rPr lang="en-US" b="1" dirty="0" smtClean="0"/>
              <a:t>The Case: </a:t>
            </a:r>
            <a:r>
              <a:rPr lang="en-US" dirty="0" smtClean="0"/>
              <a:t>Software System Under Test (SUT)</a:t>
            </a:r>
          </a:p>
          <a:p>
            <a:r>
              <a:rPr lang="en-US" b="1" dirty="0" smtClean="0"/>
              <a:t>Theory: </a:t>
            </a:r>
            <a:r>
              <a:rPr lang="en-US" dirty="0" smtClean="0"/>
              <a:t>Model Based Software Test Sequence Generation.</a:t>
            </a:r>
          </a:p>
          <a:p>
            <a:r>
              <a:rPr lang="en-US" b="1" dirty="0" smtClean="0"/>
              <a:t>Method: </a:t>
            </a:r>
          </a:p>
          <a:p>
            <a:pPr lvl="1"/>
            <a:r>
              <a:rPr lang="en-US" dirty="0" smtClean="0"/>
              <a:t>Experiment will be conducted and data will be collected of the experiment output.</a:t>
            </a:r>
          </a:p>
          <a:p>
            <a:pPr lvl="1"/>
            <a:r>
              <a:rPr lang="en-US" dirty="0" smtClean="0"/>
              <a:t>On the basis of case study results, analysis will be performed for by comparing the improvement of the new approach. </a:t>
            </a:r>
          </a:p>
          <a:p>
            <a:endParaRPr lang="en-US" dirty="0"/>
          </a:p>
        </p:txBody>
      </p:sp>
      <p:sp>
        <p:nvSpPr>
          <p:cNvPr id="3" name="Title 2"/>
          <p:cNvSpPr>
            <a:spLocks noGrp="1"/>
          </p:cNvSpPr>
          <p:nvPr>
            <p:ph type="title"/>
          </p:nvPr>
        </p:nvSpPr>
        <p:spPr/>
        <p:txBody>
          <a:bodyPr/>
          <a:lstStyle/>
          <a:p>
            <a:r>
              <a:rPr lang="en-US" dirty="0" smtClean="0"/>
              <a:t>Methodology </a:t>
            </a:r>
            <a:endParaRPr lang="en-US" dirty="0"/>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1400" dirty="0" err="1" smtClean="0"/>
              <a:t>Atul</a:t>
            </a:r>
            <a:r>
              <a:rPr lang="en-US" sz="1400" dirty="0" smtClean="0"/>
              <a:t> Gupta (2010). An Approach for Class Testing from Class Contracts, Springer 2010.</a:t>
            </a:r>
          </a:p>
          <a:p>
            <a:pPr lvl="0"/>
            <a:r>
              <a:rPr lang="en-US" sz="1400" dirty="0" err="1" smtClean="0"/>
              <a:t>Thaise</a:t>
            </a:r>
            <a:r>
              <a:rPr lang="en-US" sz="1400" dirty="0" smtClean="0"/>
              <a:t> Yano et al (2010).Generating Feasible Test Paths from an Executable Model Using a Multi-Objective Approach, ICSTW, IEEE (2010).</a:t>
            </a:r>
          </a:p>
          <a:p>
            <a:pPr lvl="0"/>
            <a:r>
              <a:rPr lang="en-US" sz="1400" dirty="0" err="1" smtClean="0"/>
              <a:t>Ruilian</a:t>
            </a:r>
            <a:r>
              <a:rPr lang="en-US" sz="1400" dirty="0" smtClean="0"/>
              <a:t> Zhao et al (2010). Empirical study on the efficiency of search based test generation for EFSM models. 3</a:t>
            </a:r>
            <a:r>
              <a:rPr lang="en-US" sz="1400" baseline="30000" dirty="0" smtClean="0"/>
              <a:t>rd</a:t>
            </a:r>
            <a:r>
              <a:rPr lang="en-US" sz="1400" dirty="0" smtClean="0"/>
              <a:t> International Conference on Software Testing, Verification, and Validation Workshops, IEEE (2010).</a:t>
            </a:r>
          </a:p>
          <a:p>
            <a:pPr lvl="0"/>
            <a:r>
              <a:rPr lang="en-US" sz="1400" dirty="0" smtClean="0"/>
              <a:t>Mark Harman et al (2010). Optimizing for the Number of Tests Generated in Search Based Test Data Generation with an Application to the Oracle Cost Problem, ISCTW, IEEE (2010).</a:t>
            </a:r>
          </a:p>
          <a:p>
            <a:pPr lvl="0"/>
            <a:r>
              <a:rPr lang="en-US" sz="1400" dirty="0" smtClean="0"/>
              <a:t>Andrea </a:t>
            </a:r>
            <a:r>
              <a:rPr lang="en-US" sz="1400" dirty="0" err="1" smtClean="0"/>
              <a:t>Arcuri</a:t>
            </a:r>
            <a:r>
              <a:rPr lang="en-US" sz="1400" dirty="0" smtClean="0"/>
              <a:t> et al (2010).Black-Box System Testing of Real-Time Embedded Systems Using Random and Search-Based Testing, IFIP International Federation for Information Processing (2010).</a:t>
            </a:r>
          </a:p>
          <a:p>
            <a:pPr lvl="0"/>
            <a:r>
              <a:rPr lang="en-US" sz="1400" dirty="0" smtClean="0"/>
              <a:t>S. </a:t>
            </a:r>
            <a:r>
              <a:rPr lang="en-US" sz="1400" dirty="0" err="1" smtClean="0"/>
              <a:t>Asthana</a:t>
            </a:r>
            <a:r>
              <a:rPr lang="en-US" sz="1400" dirty="0" smtClean="0"/>
              <a:t> et al (2010). A Novel Approach to Generate Test Cases using Class and Sequence Diagrams, IC3, Springer (2010).</a:t>
            </a:r>
          </a:p>
          <a:p>
            <a:pPr lvl="0"/>
            <a:r>
              <a:rPr lang="en-US" sz="1400" dirty="0" smtClean="0"/>
              <a:t>S.K. Prasad et al (2009). Optimization of Software Testing using Genetic Algorithm, ICISTM, Springer (2009).</a:t>
            </a:r>
          </a:p>
          <a:p>
            <a:pPr lvl="0"/>
            <a:r>
              <a:rPr lang="en-US" sz="1400" dirty="0" smtClean="0"/>
              <a:t>S.K. Prasad et al (2009). An Ant Colony Optimization Approach to Test Sequence Generation for </a:t>
            </a:r>
            <a:r>
              <a:rPr lang="en-US" sz="1400" dirty="0" err="1" smtClean="0"/>
              <a:t>Statebased</a:t>
            </a:r>
            <a:r>
              <a:rPr lang="en-US" sz="1400" dirty="0" smtClean="0"/>
              <a:t> Software Testing, ICISTM, Springer (2009).</a:t>
            </a:r>
          </a:p>
          <a:p>
            <a:pPr lvl="0"/>
            <a:r>
              <a:rPr lang="en-US" sz="1400" dirty="0" smtClean="0"/>
              <a:t>M. </a:t>
            </a:r>
            <a:r>
              <a:rPr lang="en-US" sz="1400" dirty="0" err="1" smtClean="0"/>
              <a:t>Prasannan</a:t>
            </a:r>
            <a:r>
              <a:rPr lang="en-US" sz="1400" dirty="0" smtClean="0"/>
              <a:t> and K.R. </a:t>
            </a:r>
            <a:r>
              <a:rPr lang="en-US" sz="1400" dirty="0" err="1" smtClean="0"/>
              <a:t>Chandran</a:t>
            </a:r>
            <a:r>
              <a:rPr lang="en-US" sz="1400" dirty="0" smtClean="0"/>
              <a:t> (2009). Automatic Test Case Generation for UML Object diagrams using Genetic Algorithm, </a:t>
            </a:r>
            <a:r>
              <a:rPr lang="en-US" sz="1400" dirty="0" err="1" smtClean="0"/>
              <a:t>Int</a:t>
            </a:r>
            <a:r>
              <a:rPr lang="en-US" sz="1400" dirty="0" smtClean="0"/>
              <a:t> J. Advanced Soft Computing ICSRS (2009).</a:t>
            </a:r>
          </a:p>
          <a:p>
            <a:r>
              <a:rPr lang="en-US" sz="1400" dirty="0" smtClean="0"/>
              <a:t>James A. Whittaker (2000). What Is Software Testing? And Why Is It So Hard? IEEE SOFTWARE February 2000.</a:t>
            </a:r>
            <a:endParaRPr lang="en-US" sz="1400" dirty="0"/>
          </a:p>
        </p:txBody>
      </p:sp>
      <p:sp>
        <p:nvSpPr>
          <p:cNvPr id="3" name="Title 2"/>
          <p:cNvSpPr>
            <a:spLocks noGrp="1"/>
          </p:cNvSpPr>
          <p:nvPr>
            <p:ph type="title"/>
          </p:nvPr>
        </p:nvSpPr>
        <p:spPr/>
        <p:txBody>
          <a:bodyPr/>
          <a:lstStyle/>
          <a:p>
            <a:r>
              <a:rPr lang="en-US" dirty="0" smtClean="0"/>
              <a:t>References </a:t>
            </a:r>
            <a:endParaRPr lang="en-US" dirty="0"/>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r>
              <a:rPr lang="en-US" dirty="0" smtClean="0"/>
              <a:t>Introduction (Abstract)</a:t>
            </a:r>
          </a:p>
          <a:p>
            <a:pPr eaLnBrk="1" hangingPunct="1"/>
            <a:r>
              <a:rPr lang="en-US" dirty="0" smtClean="0"/>
              <a:t>Context of work and it’s relevance to Software Engineering</a:t>
            </a:r>
          </a:p>
          <a:p>
            <a:r>
              <a:rPr lang="en-US" dirty="0" smtClean="0"/>
              <a:t>Problem statement &amp; Research question</a:t>
            </a:r>
          </a:p>
          <a:p>
            <a:r>
              <a:rPr lang="en-US" dirty="0" smtClean="0"/>
              <a:t>Proposed Solution </a:t>
            </a:r>
          </a:p>
          <a:p>
            <a:pPr eaLnBrk="1" hangingPunct="1"/>
            <a:r>
              <a:rPr lang="en-US" dirty="0" smtClean="0"/>
              <a:t>References</a:t>
            </a:r>
          </a:p>
        </p:txBody>
      </p:sp>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Agenda</a:t>
            </a:r>
            <a:endParaRPr lang="en-US" dirty="0">
              <a:solidFill>
                <a:schemeClr val="tx2">
                  <a:satMod val="130000"/>
                </a:schemeClr>
              </a:solidFill>
            </a:endParaRPr>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normAutofit lnSpcReduction="10000"/>
          </a:bodyPr>
          <a:lstStyle/>
          <a:p>
            <a:pPr eaLnBrk="1" hangingPunct="1"/>
            <a:r>
              <a:rPr lang="en-US" dirty="0" smtClean="0"/>
              <a:t>Aims and objectives of research </a:t>
            </a:r>
          </a:p>
          <a:p>
            <a:pPr lvl="2" eaLnBrk="1" hangingPunct="1"/>
            <a:r>
              <a:rPr lang="en-US" dirty="0" smtClean="0"/>
              <a:t>Improvement in Quality of Test Sequences generated from OCL Class specifications</a:t>
            </a:r>
          </a:p>
          <a:p>
            <a:pPr lvl="3"/>
            <a:r>
              <a:rPr lang="en-US" dirty="0" smtClean="0"/>
              <a:t>Bridging the Gap between the Class Specifications and actual Testing of Class. </a:t>
            </a:r>
          </a:p>
          <a:p>
            <a:pPr lvl="3" eaLnBrk="1" hangingPunct="1"/>
            <a:r>
              <a:rPr lang="en-US" dirty="0" smtClean="0"/>
              <a:t>Reduction in Number of generated test sequences.</a:t>
            </a:r>
          </a:p>
          <a:p>
            <a:pPr lvl="3" eaLnBrk="1" hangingPunct="1"/>
            <a:r>
              <a:rPr lang="en-US" dirty="0" smtClean="0"/>
              <a:t>Optimizing Cost of test sequence generation and the test Coverage achieved by the generated test sequences by optimization. </a:t>
            </a:r>
          </a:p>
          <a:p>
            <a:pPr lvl="3" eaLnBrk="1" hangingPunct="1"/>
            <a:r>
              <a:rPr lang="en-US" dirty="0" smtClean="0"/>
              <a:t>Reduction of any infeasible test sequences generated during the test sequence generation process.</a:t>
            </a:r>
          </a:p>
          <a:p>
            <a:pPr lvl="3" eaLnBrk="1" hangingPunct="1"/>
            <a:r>
              <a:rPr lang="en-US" dirty="0" smtClean="0"/>
              <a:t>The optimization by using the GA by their crossover and mutation processes.</a:t>
            </a:r>
          </a:p>
          <a:p>
            <a:pPr lvl="3" eaLnBrk="1" hangingPunct="1"/>
            <a:r>
              <a:rPr lang="en-US" dirty="0" smtClean="0"/>
              <a:t>Automation of the specification based test sequence generation process (OCL Specs </a:t>
            </a:r>
            <a:r>
              <a:rPr lang="en-US" dirty="0" smtClean="0">
                <a:sym typeface="Wingdings" pitchFamily="2" charset="2"/>
              </a:rPr>
              <a:t> Test Sequences).</a:t>
            </a:r>
          </a:p>
        </p:txBody>
      </p:sp>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Introduction (Abstract)</a:t>
            </a:r>
            <a:endParaRPr lang="en-US" dirty="0">
              <a:solidFill>
                <a:schemeClr val="tx2">
                  <a:satMod val="130000"/>
                </a:schemeClr>
              </a:solidFill>
            </a:endParaRPr>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normAutofit/>
          </a:bodyPr>
          <a:lstStyle/>
          <a:p>
            <a:pPr eaLnBrk="1" hangingPunct="1"/>
            <a:r>
              <a:rPr lang="en-US" dirty="0" smtClean="0"/>
              <a:t>Aims and objectives of research </a:t>
            </a:r>
          </a:p>
          <a:p>
            <a:pPr lvl="2" eaLnBrk="1" hangingPunct="1"/>
            <a:r>
              <a:rPr lang="en-US" dirty="0" smtClean="0"/>
              <a:t>Improvement in Quality of Test Sequences generated from OCL Class Contract specifications</a:t>
            </a:r>
          </a:p>
          <a:p>
            <a:pPr lvl="3" eaLnBrk="1" hangingPunct="1"/>
            <a:r>
              <a:rPr lang="en-US" dirty="0" smtClean="0"/>
              <a:t>Optimizing Cost of test sequence generation and the test Coverage achieved by the generated test sequences. </a:t>
            </a:r>
          </a:p>
          <a:p>
            <a:pPr lvl="3" eaLnBrk="1" hangingPunct="1"/>
            <a:r>
              <a:rPr lang="en-US" dirty="0" smtClean="0"/>
              <a:t>Minimize the number of infeasible test sequences.</a:t>
            </a:r>
          </a:p>
          <a:p>
            <a:pPr lvl="3" eaLnBrk="1" hangingPunct="1"/>
            <a:r>
              <a:rPr lang="en-US" dirty="0" smtClean="0"/>
              <a:t>Test Sequence Optimization by GAs.</a:t>
            </a:r>
          </a:p>
          <a:p>
            <a:pPr lvl="3"/>
            <a:r>
              <a:rPr lang="en-US" dirty="0" smtClean="0"/>
              <a:t>Bridging the Gap between the Class Specifications and actual Testing of Class. </a:t>
            </a:r>
          </a:p>
          <a:p>
            <a:pPr lvl="3"/>
            <a:r>
              <a:rPr lang="en-US" dirty="0" smtClean="0"/>
              <a:t>Automation of sequence generation process (OCL Specs </a:t>
            </a:r>
            <a:r>
              <a:rPr lang="en-US" dirty="0" smtClean="0">
                <a:sym typeface="Wingdings" pitchFamily="2" charset="2"/>
              </a:rPr>
              <a:t> Test Sequences).</a:t>
            </a:r>
            <a:endParaRPr lang="en-US" dirty="0" smtClean="0"/>
          </a:p>
        </p:txBody>
      </p:sp>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Introduction (Abstract)</a:t>
            </a:r>
            <a:endParaRPr lang="en-US" dirty="0">
              <a:solidFill>
                <a:schemeClr val="tx2">
                  <a:satMod val="130000"/>
                </a:schemeClr>
              </a:solidFill>
            </a:endParaRPr>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a:t>
            </a:r>
            <a:endParaRPr lang="en-US" b="1" dirty="0"/>
          </a:p>
        </p:txBody>
      </p:sp>
      <p:sp>
        <p:nvSpPr>
          <p:cNvPr id="3" name="Content Placeholder 2"/>
          <p:cNvSpPr>
            <a:spLocks noGrp="1"/>
          </p:cNvSpPr>
          <p:nvPr>
            <p:ph sz="quarter" idx="1"/>
          </p:nvPr>
        </p:nvSpPr>
        <p:spPr/>
        <p:txBody>
          <a:bodyPr>
            <a:normAutofit fontScale="70000" lnSpcReduction="20000"/>
          </a:bodyPr>
          <a:lstStyle/>
          <a:p>
            <a:r>
              <a:rPr lang="en-US" dirty="0" smtClean="0"/>
              <a:t>IEEE Definition “Systematic approach to the analysis, design, assessment, implementation, test, maintenance and reengineering of software, that is, the application of engineering to software.“</a:t>
            </a:r>
          </a:p>
          <a:p>
            <a:r>
              <a:rPr lang="en-US" dirty="0" smtClean="0"/>
              <a:t>Software engineering research is about finding solutions to the problems  faced while engineering software</a:t>
            </a:r>
          </a:p>
          <a:p>
            <a:r>
              <a:rPr lang="en-US" dirty="0" smtClean="0"/>
              <a:t>“Not only are there no silver bullets now in view, the very nature of software makes it unlikely that there will be any--no inventions that will do for software productivity, reliability, and simplicity what electronics, transistors, and large-scale integration did for computer hardware.” F.P Brooks</a:t>
            </a:r>
          </a:p>
          <a:p>
            <a:r>
              <a:rPr lang="en-US" dirty="0" smtClean="0"/>
              <a:t>Trends in SE are towards building software that are </a:t>
            </a:r>
          </a:p>
          <a:p>
            <a:pPr lvl="1"/>
            <a:r>
              <a:rPr lang="en-US" b="1" dirty="0" smtClean="0"/>
              <a:t>Bigger, </a:t>
            </a:r>
            <a:r>
              <a:rPr lang="en-US" dirty="0" smtClean="0"/>
              <a:t>as in creating ever more complex and bigger software systems to deal with even more complex problems. </a:t>
            </a:r>
            <a:endParaRPr lang="en-US" b="1" dirty="0" smtClean="0"/>
          </a:p>
          <a:p>
            <a:pPr lvl="1"/>
            <a:r>
              <a:rPr lang="en-US" b="1" dirty="0" smtClean="0"/>
              <a:t>Better, </a:t>
            </a:r>
            <a:r>
              <a:rPr lang="en-US" dirty="0" smtClean="0"/>
              <a:t>as in creating software that has more quality and addresses problems found in a better way. </a:t>
            </a:r>
          </a:p>
          <a:p>
            <a:pPr lvl="1"/>
            <a:r>
              <a:rPr lang="en-US" b="1" dirty="0" smtClean="0"/>
              <a:t>Faster,</a:t>
            </a:r>
            <a:r>
              <a:rPr lang="en-US" dirty="0" smtClean="0"/>
              <a:t> as in reducing the time it takes to develop, operate, and maintain software.</a:t>
            </a:r>
            <a:endParaRPr lang="en-US" dirty="0"/>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5</a:t>
            </a:fld>
            <a:endParaRPr lang="en-US"/>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normAutofit lnSpcReduction="10000"/>
          </a:bodyPr>
          <a:lstStyle/>
          <a:p>
            <a:pPr marL="365760" indent="-283464" eaLnBrk="1" fontAlgn="auto" hangingPunct="1">
              <a:lnSpc>
                <a:spcPct val="80000"/>
              </a:lnSpc>
              <a:spcAft>
                <a:spcPts val="0"/>
              </a:spcAft>
              <a:buFont typeface="Wingdings 2"/>
              <a:buChar char=""/>
              <a:defRPr/>
            </a:pPr>
            <a:r>
              <a:rPr lang="en-US" sz="2600" dirty="0"/>
              <a:t>What is Testing</a:t>
            </a:r>
            <a:r>
              <a:rPr lang="en-US" sz="2600" dirty="0" smtClean="0"/>
              <a:t>?</a:t>
            </a:r>
            <a:endParaRPr lang="en-US" sz="2600" dirty="0"/>
          </a:p>
          <a:p>
            <a:pPr marL="640080" lvl="1" indent="-237744" eaLnBrk="1" fontAlgn="auto" hangingPunct="1">
              <a:lnSpc>
                <a:spcPct val="80000"/>
              </a:lnSpc>
              <a:spcAft>
                <a:spcPts val="0"/>
              </a:spcAft>
              <a:buFont typeface="Verdana"/>
              <a:buChar char="◦"/>
              <a:defRPr/>
            </a:pPr>
            <a:r>
              <a:rPr lang="en-US" sz="2200" dirty="0"/>
              <a:t>IEEE Definition: “Software testing consists of </a:t>
            </a:r>
            <a:r>
              <a:rPr lang="en-US" sz="2200" b="1" i="1" dirty="0"/>
              <a:t>dynamic</a:t>
            </a:r>
            <a:r>
              <a:rPr lang="en-US" sz="2200" dirty="0"/>
              <a:t> verification of the behavior of a program on a </a:t>
            </a:r>
            <a:r>
              <a:rPr lang="en-US" sz="2200" b="1" i="1" dirty="0"/>
              <a:t>finite</a:t>
            </a:r>
            <a:r>
              <a:rPr lang="en-US" sz="2200" dirty="0"/>
              <a:t> set of test cases, suitably </a:t>
            </a:r>
            <a:r>
              <a:rPr lang="en-US" sz="2200" b="1" i="1" dirty="0"/>
              <a:t>selected</a:t>
            </a:r>
            <a:r>
              <a:rPr lang="en-US" sz="2200" dirty="0"/>
              <a:t> from the usually infinite execution domain, against the </a:t>
            </a:r>
            <a:r>
              <a:rPr lang="en-US" sz="2200" b="1" i="1" dirty="0"/>
              <a:t>expected</a:t>
            </a:r>
            <a:r>
              <a:rPr lang="en-US" sz="2200" dirty="0"/>
              <a:t> behavior.”</a:t>
            </a:r>
          </a:p>
          <a:p>
            <a:pPr marL="886968" lvl="2" eaLnBrk="1" fontAlgn="auto" hangingPunct="1">
              <a:lnSpc>
                <a:spcPct val="80000"/>
              </a:lnSpc>
              <a:spcAft>
                <a:spcPts val="0"/>
              </a:spcAft>
              <a:buFont typeface="Wingdings 2"/>
              <a:buChar char=""/>
              <a:defRPr/>
            </a:pPr>
            <a:r>
              <a:rPr lang="en-US" sz="2100" b="1" dirty="0"/>
              <a:t>Dynamic</a:t>
            </a:r>
            <a:r>
              <a:rPr lang="en-US" sz="2100" dirty="0"/>
              <a:t>: </a:t>
            </a:r>
            <a:r>
              <a:rPr lang="en-US" sz="1900" b="1" i="1" dirty="0"/>
              <a:t>Execution</a:t>
            </a:r>
            <a:r>
              <a:rPr lang="en-US" sz="1900" dirty="0"/>
              <a:t> of the program with </a:t>
            </a:r>
            <a:r>
              <a:rPr lang="en-US" sz="1900" b="1" i="1" dirty="0"/>
              <a:t>specific input values</a:t>
            </a:r>
            <a:r>
              <a:rPr lang="en-US" sz="1900" dirty="0"/>
              <a:t> to find </a:t>
            </a:r>
            <a:r>
              <a:rPr lang="en-US" sz="1900" b="1" i="1" dirty="0"/>
              <a:t>failures</a:t>
            </a:r>
            <a:r>
              <a:rPr lang="en-US" sz="1900" dirty="0"/>
              <a:t> in its </a:t>
            </a:r>
            <a:r>
              <a:rPr lang="en-US" sz="1900" b="1" i="1" dirty="0"/>
              <a:t>behavior</a:t>
            </a:r>
            <a:r>
              <a:rPr lang="en-US" sz="1900" dirty="0"/>
              <a:t>, in real environment or very close to real environment.</a:t>
            </a:r>
          </a:p>
          <a:p>
            <a:pPr marL="886968" lvl="2" eaLnBrk="1" fontAlgn="auto" hangingPunct="1">
              <a:lnSpc>
                <a:spcPct val="80000"/>
              </a:lnSpc>
              <a:spcAft>
                <a:spcPts val="0"/>
              </a:spcAft>
              <a:buFont typeface="Wingdings 2"/>
              <a:buChar char=""/>
              <a:defRPr/>
            </a:pPr>
            <a:r>
              <a:rPr lang="en-US" sz="2100" b="1" dirty="0"/>
              <a:t>Finite</a:t>
            </a:r>
            <a:r>
              <a:rPr lang="en-US" sz="2100" dirty="0"/>
              <a:t>: </a:t>
            </a:r>
            <a:r>
              <a:rPr lang="en-US" sz="1900" b="1" i="1" dirty="0"/>
              <a:t>Exhausted testing is impossible</a:t>
            </a:r>
            <a:r>
              <a:rPr lang="en-US" sz="1900" dirty="0"/>
              <a:t>, due to </a:t>
            </a:r>
            <a:r>
              <a:rPr lang="en-US" sz="1900" b="1" i="1" dirty="0"/>
              <a:t>large number of valid inputs</a:t>
            </a:r>
            <a:r>
              <a:rPr lang="en-US" sz="1900" dirty="0"/>
              <a:t> and a </a:t>
            </a:r>
            <a:r>
              <a:rPr lang="en-US" sz="1900" b="1" i="1" dirty="0"/>
              <a:t>larger number of possible invalid input values</a:t>
            </a:r>
            <a:r>
              <a:rPr lang="en-US" sz="1900" dirty="0"/>
              <a:t>.</a:t>
            </a:r>
            <a:r>
              <a:rPr lang="en-US" sz="2100" dirty="0"/>
              <a:t> </a:t>
            </a:r>
          </a:p>
          <a:p>
            <a:pPr marL="886968" lvl="2" eaLnBrk="1" fontAlgn="auto" hangingPunct="1">
              <a:lnSpc>
                <a:spcPct val="80000"/>
              </a:lnSpc>
              <a:spcAft>
                <a:spcPts val="0"/>
              </a:spcAft>
              <a:buFont typeface="Wingdings 2"/>
              <a:buChar char=""/>
              <a:defRPr/>
            </a:pPr>
            <a:r>
              <a:rPr lang="en-US" sz="2100" b="1" dirty="0"/>
              <a:t>Selected</a:t>
            </a:r>
            <a:r>
              <a:rPr lang="en-US" sz="2100" dirty="0"/>
              <a:t>: </a:t>
            </a:r>
            <a:r>
              <a:rPr lang="en-US" sz="1900" dirty="0"/>
              <a:t>Key challenge of testing is to </a:t>
            </a:r>
            <a:r>
              <a:rPr lang="en-US" sz="1900" b="1" i="1" dirty="0"/>
              <a:t>select set of test cases</a:t>
            </a:r>
            <a:r>
              <a:rPr lang="en-US" sz="1900" dirty="0"/>
              <a:t> that are </a:t>
            </a:r>
            <a:r>
              <a:rPr lang="en-US" sz="1900" b="1" i="1" dirty="0"/>
              <a:t>most likely to expose failures</a:t>
            </a:r>
            <a:r>
              <a:rPr lang="en-US" sz="1900" dirty="0"/>
              <a:t> of the system.</a:t>
            </a:r>
          </a:p>
          <a:p>
            <a:pPr marL="886968" lvl="2" eaLnBrk="1" fontAlgn="auto" hangingPunct="1">
              <a:lnSpc>
                <a:spcPct val="80000"/>
              </a:lnSpc>
              <a:spcAft>
                <a:spcPts val="0"/>
              </a:spcAft>
              <a:buFont typeface="Wingdings 2"/>
              <a:buChar char=""/>
              <a:defRPr/>
            </a:pPr>
            <a:r>
              <a:rPr lang="en-US" sz="2100" b="1" dirty="0"/>
              <a:t>Expected</a:t>
            </a:r>
            <a:r>
              <a:rPr lang="en-US" sz="2100" dirty="0"/>
              <a:t>: </a:t>
            </a:r>
            <a:r>
              <a:rPr lang="en-US" sz="1900" b="1" i="1" dirty="0"/>
              <a:t>After each test execution</a:t>
            </a:r>
            <a:r>
              <a:rPr lang="en-US" sz="1900" dirty="0"/>
              <a:t> we decide if the </a:t>
            </a:r>
            <a:r>
              <a:rPr lang="en-US" sz="1900" b="1" i="1" dirty="0"/>
              <a:t>behavior of the system was a failure or not</a:t>
            </a:r>
            <a:r>
              <a:rPr lang="en-US" sz="1900" dirty="0"/>
              <a:t>, this is called </a:t>
            </a:r>
            <a:r>
              <a:rPr lang="en-US" sz="1900" i="1" dirty="0"/>
              <a:t>oracle</a:t>
            </a:r>
            <a:r>
              <a:rPr lang="en-US" sz="1900" dirty="0"/>
              <a:t> problem.</a:t>
            </a:r>
            <a:r>
              <a:rPr lang="en-US" sz="2100" dirty="0"/>
              <a:t> </a:t>
            </a:r>
          </a:p>
        </p:txBody>
      </p:sp>
      <p:sp>
        <p:nvSpPr>
          <p:cNvPr id="62466"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rPr>
              <a:t>Software Testing</a:t>
            </a:r>
            <a:endParaRPr lang="en-US" dirty="0">
              <a:solidFill>
                <a:schemeClr val="tx2">
                  <a:satMod val="130000"/>
                </a:schemeClr>
              </a:solidFill>
            </a:endParaRPr>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lnSpc>
                <a:spcPct val="80000"/>
              </a:lnSpc>
            </a:pPr>
            <a:r>
              <a:rPr lang="en-US" sz="2100" smtClean="0"/>
              <a:t>“Model-based testing is a testing technique where the </a:t>
            </a:r>
            <a:r>
              <a:rPr lang="en-US" sz="2100" b="1" i="1" smtClean="0"/>
              <a:t>runtime behavior of an implementation</a:t>
            </a:r>
            <a:r>
              <a:rPr lang="en-US" sz="2100" smtClean="0"/>
              <a:t> under test is </a:t>
            </a:r>
            <a:r>
              <a:rPr lang="en-US" sz="2100" b="1" i="1" smtClean="0"/>
              <a:t>checked against predictions made by a formal specification, or model</a:t>
            </a:r>
            <a:r>
              <a:rPr lang="en-US" sz="2100" smtClean="0"/>
              <a:t>.”-Colin Campbell, MSR</a:t>
            </a:r>
            <a:endParaRPr lang="en-US" sz="1800" smtClean="0"/>
          </a:p>
          <a:p>
            <a:pPr eaLnBrk="1" hangingPunct="1">
              <a:lnSpc>
                <a:spcPct val="80000"/>
              </a:lnSpc>
            </a:pPr>
            <a:r>
              <a:rPr lang="en-US" sz="2100" smtClean="0"/>
              <a:t>MBT in practice today is used for generation of </a:t>
            </a:r>
          </a:p>
          <a:p>
            <a:pPr lvl="1" eaLnBrk="1" hangingPunct="1">
              <a:lnSpc>
                <a:spcPct val="80000"/>
              </a:lnSpc>
            </a:pPr>
            <a:r>
              <a:rPr lang="en-US" sz="2000" b="1" i="1" smtClean="0"/>
              <a:t>input data</a:t>
            </a:r>
            <a:r>
              <a:rPr lang="en-US" sz="2000" smtClean="0"/>
              <a:t> from a </a:t>
            </a:r>
            <a:r>
              <a:rPr lang="en-US" sz="2000" b="1" smtClean="0"/>
              <a:t>domain model</a:t>
            </a:r>
            <a:r>
              <a:rPr lang="en-US" sz="2000" smtClean="0"/>
              <a:t>.</a:t>
            </a:r>
          </a:p>
          <a:p>
            <a:pPr lvl="1" eaLnBrk="1" hangingPunct="1">
              <a:lnSpc>
                <a:spcPct val="80000"/>
              </a:lnSpc>
            </a:pPr>
            <a:r>
              <a:rPr lang="en-US" sz="2000" b="1" i="1" smtClean="0"/>
              <a:t>test cases</a:t>
            </a:r>
            <a:r>
              <a:rPr lang="en-US" sz="2000" smtClean="0"/>
              <a:t> from an </a:t>
            </a:r>
            <a:r>
              <a:rPr lang="en-US" sz="2000" b="1" smtClean="0"/>
              <a:t>environmental model</a:t>
            </a:r>
            <a:r>
              <a:rPr lang="en-US" sz="2000" smtClean="0"/>
              <a:t>.</a:t>
            </a:r>
          </a:p>
          <a:p>
            <a:pPr lvl="1" eaLnBrk="1" hangingPunct="1">
              <a:lnSpc>
                <a:spcPct val="80000"/>
              </a:lnSpc>
            </a:pPr>
            <a:r>
              <a:rPr lang="en-US" sz="2000" b="1" i="1" smtClean="0"/>
              <a:t>test cases</a:t>
            </a:r>
            <a:r>
              <a:rPr lang="en-US" sz="2000" smtClean="0"/>
              <a:t> with </a:t>
            </a:r>
            <a:r>
              <a:rPr lang="en-US" sz="2000" i="1" smtClean="0"/>
              <a:t>oracles</a:t>
            </a:r>
            <a:r>
              <a:rPr lang="en-US" sz="2000" smtClean="0"/>
              <a:t> with </a:t>
            </a:r>
            <a:r>
              <a:rPr lang="en-US" sz="2000" b="1" smtClean="0"/>
              <a:t>behavioral model</a:t>
            </a:r>
            <a:r>
              <a:rPr lang="en-US" sz="2000" smtClean="0"/>
              <a:t>.</a:t>
            </a:r>
          </a:p>
          <a:p>
            <a:pPr lvl="1" eaLnBrk="1" hangingPunct="1">
              <a:lnSpc>
                <a:spcPct val="80000"/>
              </a:lnSpc>
            </a:pPr>
            <a:r>
              <a:rPr lang="en-US" sz="2000" b="1" i="1" smtClean="0"/>
              <a:t>test script</a:t>
            </a:r>
            <a:r>
              <a:rPr lang="en-US" sz="2000" smtClean="0"/>
              <a:t> from </a:t>
            </a:r>
            <a:r>
              <a:rPr lang="en-US" sz="2000" b="1" smtClean="0"/>
              <a:t>abstract test</a:t>
            </a:r>
            <a:r>
              <a:rPr lang="en-US" sz="2000" smtClean="0"/>
              <a:t>.</a:t>
            </a:r>
          </a:p>
          <a:p>
            <a:pPr eaLnBrk="1" hangingPunct="1">
              <a:lnSpc>
                <a:spcPct val="80000"/>
              </a:lnSpc>
            </a:pPr>
            <a:r>
              <a:rPr lang="en-US" sz="2100" smtClean="0"/>
              <a:t>Model Based Testing covers </a:t>
            </a:r>
          </a:p>
          <a:p>
            <a:pPr lvl="1" eaLnBrk="1" hangingPunct="1">
              <a:lnSpc>
                <a:spcPct val="80000"/>
              </a:lnSpc>
            </a:pPr>
            <a:r>
              <a:rPr lang="en-US" sz="2000" b="1" i="1" smtClean="0"/>
              <a:t>Scale of SUT</a:t>
            </a:r>
            <a:r>
              <a:rPr lang="en-US" sz="1800" smtClean="0"/>
              <a:t>: </a:t>
            </a:r>
            <a:r>
              <a:rPr lang="en-US" sz="1700" smtClean="0"/>
              <a:t>Functional ,Unit, Component, Integration, System </a:t>
            </a:r>
          </a:p>
          <a:p>
            <a:pPr lvl="1" eaLnBrk="1" hangingPunct="1">
              <a:lnSpc>
                <a:spcPct val="80000"/>
              </a:lnSpc>
            </a:pPr>
            <a:r>
              <a:rPr lang="en-US" sz="2000" b="1" i="1" smtClean="0"/>
              <a:t>Test Derived From</a:t>
            </a:r>
            <a:r>
              <a:rPr lang="en-US" sz="1800" smtClean="0"/>
              <a:t>: </a:t>
            </a:r>
            <a:r>
              <a:rPr lang="en-US" sz="1700" smtClean="0"/>
              <a:t>Requirement (Black Box)</a:t>
            </a:r>
          </a:p>
          <a:p>
            <a:pPr lvl="1" eaLnBrk="1" hangingPunct="1">
              <a:lnSpc>
                <a:spcPct val="80000"/>
              </a:lnSpc>
            </a:pPr>
            <a:r>
              <a:rPr lang="en-US" sz="2000" b="1" i="1" smtClean="0"/>
              <a:t>Characteristics</a:t>
            </a:r>
            <a:r>
              <a:rPr lang="en-US" sz="1800" smtClean="0"/>
              <a:t>: </a:t>
            </a:r>
            <a:r>
              <a:rPr lang="en-US" sz="1700" smtClean="0"/>
              <a:t>Robustness, (characteristics like performance, usability etc are under research.)</a:t>
            </a:r>
          </a:p>
        </p:txBody>
      </p:sp>
      <p:sp>
        <p:nvSpPr>
          <p:cNvPr id="6861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Model Based Testing (MBT)</a:t>
            </a:r>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a:bodyPr>
          <a:lstStyle/>
          <a:p>
            <a:pPr marL="571500" indent="-571500" eaLnBrk="1" hangingPunct="1">
              <a:lnSpc>
                <a:spcPct val="80000"/>
              </a:lnSpc>
            </a:pPr>
            <a:r>
              <a:rPr lang="en-US" sz="1800" b="1" dirty="0" smtClean="0"/>
              <a:t>Object Constraint Language (OCL)</a:t>
            </a:r>
            <a:r>
              <a:rPr lang="en-US" sz="1800" dirty="0" smtClean="0"/>
              <a:t> </a:t>
            </a:r>
          </a:p>
          <a:p>
            <a:pPr marL="839788" lvl="1" indent="-495300" eaLnBrk="1" hangingPunct="1">
              <a:lnSpc>
                <a:spcPct val="80000"/>
              </a:lnSpc>
            </a:pPr>
            <a:r>
              <a:rPr lang="en-US" sz="1900" dirty="0" smtClean="0"/>
              <a:t>OCL is a language used to describe expressions on the UML Models.</a:t>
            </a:r>
          </a:p>
          <a:p>
            <a:pPr marL="1131888" lvl="2" indent="-438150" eaLnBrk="1" hangingPunct="1">
              <a:lnSpc>
                <a:spcPct val="80000"/>
              </a:lnSpc>
            </a:pPr>
            <a:r>
              <a:rPr lang="en-US" sz="1500" dirty="0" smtClean="0"/>
              <a:t>These expressions specify </a:t>
            </a:r>
            <a:r>
              <a:rPr lang="en-US" sz="1500" b="1" i="1" dirty="0" smtClean="0"/>
              <a:t>invariant</a:t>
            </a:r>
            <a:r>
              <a:rPr lang="en-US" sz="1500" dirty="0" smtClean="0"/>
              <a:t> condition that must hold for the system being modeled .</a:t>
            </a:r>
          </a:p>
          <a:p>
            <a:pPr marL="1131888" lvl="2" indent="-438150" eaLnBrk="1" hangingPunct="1">
              <a:lnSpc>
                <a:spcPct val="80000"/>
              </a:lnSpc>
            </a:pPr>
            <a:r>
              <a:rPr lang="en-US" sz="1500" dirty="0" smtClean="0"/>
              <a:t>Or </a:t>
            </a:r>
            <a:r>
              <a:rPr lang="en-US" sz="1500" b="1" i="1" dirty="0" smtClean="0"/>
              <a:t>Queries</a:t>
            </a:r>
            <a:r>
              <a:rPr lang="en-US" sz="1500" dirty="0" smtClean="0"/>
              <a:t> on objects described in a model.</a:t>
            </a:r>
          </a:p>
          <a:p>
            <a:pPr marL="1131888" lvl="2" indent="-438150" eaLnBrk="1" hangingPunct="1">
              <a:lnSpc>
                <a:spcPct val="80000"/>
              </a:lnSpc>
            </a:pPr>
            <a:r>
              <a:rPr lang="en-US" sz="1500" b="1" i="1" dirty="0" smtClean="0"/>
              <a:t>Pre</a:t>
            </a:r>
            <a:r>
              <a:rPr lang="en-US" sz="1500" dirty="0" smtClean="0"/>
              <a:t> and </a:t>
            </a:r>
            <a:r>
              <a:rPr lang="en-US" sz="1500" b="1" i="1" dirty="0" smtClean="0"/>
              <a:t>Post conditions</a:t>
            </a:r>
            <a:r>
              <a:rPr lang="en-US" sz="1500" dirty="0" smtClean="0"/>
              <a:t> on </a:t>
            </a:r>
            <a:r>
              <a:rPr lang="en-US" sz="1500" b="1" i="1" dirty="0" smtClean="0"/>
              <a:t>operations.</a:t>
            </a:r>
            <a:r>
              <a:rPr lang="en-US" sz="1500" dirty="0" smtClean="0"/>
              <a:t> </a:t>
            </a:r>
          </a:p>
          <a:p>
            <a:pPr marL="1131888" lvl="2" indent="-438150" eaLnBrk="1" hangingPunct="1">
              <a:lnSpc>
                <a:spcPct val="80000"/>
              </a:lnSpc>
            </a:pPr>
            <a:r>
              <a:rPr lang="en-US" sz="1500" dirty="0" smtClean="0"/>
              <a:t>OCL expressions </a:t>
            </a:r>
            <a:r>
              <a:rPr lang="en-US" sz="1500" b="1" i="1" dirty="0" smtClean="0"/>
              <a:t>don’t have side effects</a:t>
            </a:r>
            <a:r>
              <a:rPr lang="en-US" sz="1500" dirty="0" smtClean="0"/>
              <a:t> on the system, while they are evaluated / executed. </a:t>
            </a:r>
          </a:p>
          <a:p>
            <a:pPr marL="839788" lvl="1" indent="-495300" eaLnBrk="1" hangingPunct="1">
              <a:lnSpc>
                <a:spcPct val="80000"/>
              </a:lnSpc>
            </a:pPr>
            <a:r>
              <a:rPr lang="en-US" sz="1900" b="1" dirty="0" smtClean="0"/>
              <a:t>OCL was developed because</a:t>
            </a:r>
          </a:p>
          <a:p>
            <a:pPr marL="1131888" lvl="2" indent="-438150" eaLnBrk="1" hangingPunct="1">
              <a:lnSpc>
                <a:spcPct val="80000"/>
              </a:lnSpc>
            </a:pPr>
            <a:r>
              <a:rPr lang="en-US" sz="1600" dirty="0" smtClean="0"/>
              <a:t>UML models are not enough for expressing all the aspects of a model </a:t>
            </a:r>
          </a:p>
          <a:p>
            <a:pPr marL="1131888" lvl="2" indent="-438150" eaLnBrk="1" hangingPunct="1">
              <a:lnSpc>
                <a:spcPct val="80000"/>
              </a:lnSpc>
            </a:pPr>
            <a:r>
              <a:rPr lang="en-US" sz="1600" dirty="0" smtClean="0"/>
              <a:t>Expression of constraints generally is done using natural language which is ambiguous.</a:t>
            </a:r>
          </a:p>
          <a:p>
            <a:pPr marL="1131888" lvl="2" indent="-438150" eaLnBrk="1" hangingPunct="1">
              <a:lnSpc>
                <a:spcPct val="80000"/>
              </a:lnSpc>
            </a:pPr>
            <a:r>
              <a:rPr lang="en-US" sz="1600" dirty="0" smtClean="0"/>
              <a:t>Formal languages need strong mathematical background to learn and use and are hard to be understood by average business / system modeler. </a:t>
            </a:r>
          </a:p>
          <a:p>
            <a:pPr marL="1131888" lvl="2" indent="-438150" eaLnBrk="1" hangingPunct="1">
              <a:lnSpc>
                <a:spcPct val="80000"/>
              </a:lnSpc>
            </a:pPr>
            <a:r>
              <a:rPr lang="en-US" sz="1800" dirty="0" smtClean="0"/>
              <a:t>OCL was for defining constraints on UML models and later became a part of OMG’s Meta Object Facility (MOF).</a:t>
            </a:r>
          </a:p>
        </p:txBody>
      </p:sp>
      <p:sp>
        <p:nvSpPr>
          <p:cNvPr id="69634"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Object Constraint Language (OCL) </a:t>
            </a:r>
            <a:endParaRPr lang="en-US" dirty="0">
              <a:solidFill>
                <a:schemeClr val="tx2">
                  <a:satMod val="130000"/>
                </a:schemeClr>
              </a:solidFill>
            </a:endParaRPr>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fontScale="70000" lnSpcReduction="20000"/>
          </a:bodyPr>
          <a:lstStyle/>
          <a:p>
            <a:pPr>
              <a:lnSpc>
                <a:spcPct val="90000"/>
              </a:lnSpc>
            </a:pPr>
            <a:r>
              <a:rPr lang="en-US" sz="2600" dirty="0" smtClean="0"/>
              <a:t>Test Sequences</a:t>
            </a:r>
          </a:p>
          <a:p>
            <a:pPr lvl="1">
              <a:lnSpc>
                <a:spcPct val="90000"/>
              </a:lnSpc>
            </a:pPr>
            <a:r>
              <a:rPr lang="en-US" sz="2200" dirty="0" smtClean="0"/>
              <a:t>Sequence of System Under Test (Class Under Test) interactions (method invocations) with testing environment, synonymous to Test Case.</a:t>
            </a:r>
          </a:p>
          <a:p>
            <a:pPr lvl="1">
              <a:lnSpc>
                <a:spcPct val="90000"/>
              </a:lnSpc>
            </a:pPr>
            <a:r>
              <a:rPr lang="en-US" sz="2200" dirty="0" smtClean="0"/>
              <a:t>Including the set of input parameters and expected results.</a:t>
            </a:r>
          </a:p>
          <a:p>
            <a:pPr lvl="1">
              <a:lnSpc>
                <a:spcPct val="90000"/>
              </a:lnSpc>
            </a:pPr>
            <a:r>
              <a:rPr lang="en-US" sz="2400" dirty="0" smtClean="0"/>
              <a:t>Generated test sequences give the sequence of method invocations to test methods of a class.</a:t>
            </a:r>
          </a:p>
          <a:p>
            <a:pPr>
              <a:lnSpc>
                <a:spcPct val="90000"/>
              </a:lnSpc>
            </a:pPr>
            <a:r>
              <a:rPr lang="en-US" sz="2600" dirty="0" smtClean="0"/>
              <a:t>Class Contracts </a:t>
            </a:r>
          </a:p>
          <a:p>
            <a:pPr lvl="2">
              <a:lnSpc>
                <a:spcPct val="90000"/>
              </a:lnSpc>
            </a:pPr>
            <a:r>
              <a:rPr lang="en-US" sz="2000" dirty="0" smtClean="0"/>
              <a:t>Are bindings on a class.</a:t>
            </a:r>
          </a:p>
          <a:p>
            <a:pPr lvl="3">
              <a:lnSpc>
                <a:spcPct val="90000"/>
              </a:lnSpc>
            </a:pPr>
            <a:r>
              <a:rPr lang="en-US" sz="1800" b="1" dirty="0" smtClean="0"/>
              <a:t>Invariants</a:t>
            </a:r>
            <a:r>
              <a:rPr lang="en-US" sz="1800" dirty="0" smtClean="0"/>
              <a:t> are general bindings on class member variables. </a:t>
            </a:r>
          </a:p>
          <a:p>
            <a:pPr lvl="3">
              <a:lnSpc>
                <a:spcPct val="90000"/>
              </a:lnSpc>
            </a:pPr>
            <a:r>
              <a:rPr lang="en-US" sz="1800" b="1" dirty="0" smtClean="0"/>
              <a:t>Pre</a:t>
            </a:r>
            <a:r>
              <a:rPr lang="en-US" sz="1800" dirty="0" smtClean="0"/>
              <a:t> and </a:t>
            </a:r>
            <a:r>
              <a:rPr lang="en-US" sz="1800" b="1" dirty="0" smtClean="0"/>
              <a:t>Post</a:t>
            </a:r>
            <a:r>
              <a:rPr lang="en-US" sz="1800" dirty="0" smtClean="0"/>
              <a:t> Conditions are conditions that must be true before and after execution of a method.</a:t>
            </a:r>
          </a:p>
          <a:p>
            <a:pPr lvl="2">
              <a:lnSpc>
                <a:spcPct val="90000"/>
              </a:lnSpc>
            </a:pPr>
            <a:r>
              <a:rPr lang="en-US" sz="2000" dirty="0" smtClean="0"/>
              <a:t>Can be used for generation of test sequences for unit testing of a class.</a:t>
            </a:r>
          </a:p>
          <a:p>
            <a:pPr lvl="2">
              <a:lnSpc>
                <a:spcPct val="90000"/>
              </a:lnSpc>
            </a:pPr>
            <a:r>
              <a:rPr lang="en-US" sz="2000" dirty="0" smtClean="0"/>
              <a:t>Can be expressed in the form of semifinal OCL constructs.</a:t>
            </a:r>
            <a:endParaRPr lang="en-US" sz="2200" dirty="0" smtClean="0"/>
          </a:p>
          <a:p>
            <a:pPr>
              <a:lnSpc>
                <a:spcPct val="90000"/>
              </a:lnSpc>
            </a:pPr>
            <a:r>
              <a:rPr lang="en-US" sz="2600" dirty="0" smtClean="0"/>
              <a:t>OCL Class Contracts</a:t>
            </a:r>
          </a:p>
          <a:p>
            <a:pPr lvl="2">
              <a:lnSpc>
                <a:spcPct val="90000"/>
              </a:lnSpc>
            </a:pPr>
            <a:r>
              <a:rPr lang="en-US" sz="2000" dirty="0" smtClean="0"/>
              <a:t>Unambiguous compared to natural language specs</a:t>
            </a:r>
          </a:p>
          <a:p>
            <a:pPr lvl="2">
              <a:lnSpc>
                <a:spcPct val="90000"/>
              </a:lnSpc>
            </a:pPr>
            <a:r>
              <a:rPr lang="en-US" sz="2000" dirty="0" smtClean="0"/>
              <a:t>More friendly to the developers and testers, being close to programming language syntax. </a:t>
            </a:r>
          </a:p>
          <a:p>
            <a:pPr>
              <a:lnSpc>
                <a:spcPct val="90000"/>
              </a:lnSpc>
            </a:pPr>
            <a:r>
              <a:rPr lang="en-US" sz="2600" dirty="0" smtClean="0"/>
              <a:t>Structural and Behavioral aspects</a:t>
            </a:r>
          </a:p>
          <a:p>
            <a:pPr lvl="1">
              <a:lnSpc>
                <a:spcPct val="90000"/>
              </a:lnSpc>
            </a:pPr>
            <a:r>
              <a:rPr lang="en-US" sz="2200" dirty="0" smtClean="0"/>
              <a:t>Class Diagram / Model covers the Structural or static aspect</a:t>
            </a:r>
          </a:p>
          <a:p>
            <a:pPr lvl="1" eaLnBrk="1" hangingPunct="1">
              <a:lnSpc>
                <a:spcPct val="90000"/>
              </a:lnSpc>
            </a:pPr>
            <a:r>
              <a:rPr lang="en-US" sz="2200" dirty="0" smtClean="0"/>
              <a:t>Class Contracts cover Behavioral aspect </a:t>
            </a:r>
          </a:p>
        </p:txBody>
      </p:sp>
      <p:sp>
        <p:nvSpPr>
          <p:cNvPr id="80898"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Test Sequences from OCL Class </a:t>
            </a:r>
            <a:r>
              <a:rPr lang="en-US" dirty="0" smtClean="0">
                <a:solidFill>
                  <a:schemeClr val="tx2">
                    <a:satMod val="130000"/>
                  </a:schemeClr>
                </a:solidFill>
              </a:rPr>
              <a:t>Contract Specifications</a:t>
            </a:r>
            <a:endParaRPr lang="en-US" dirty="0">
              <a:solidFill>
                <a:schemeClr val="tx2">
                  <a:satMod val="130000"/>
                </a:schemeClr>
              </a:solidFill>
            </a:endParaRPr>
          </a:p>
        </p:txBody>
      </p:sp>
      <p:sp>
        <p:nvSpPr>
          <p:cNvPr id="5" name="Slide Number Placeholder 4"/>
          <p:cNvSpPr>
            <a:spLocks noGrp="1"/>
          </p:cNvSpPr>
          <p:nvPr>
            <p:ph type="sldNum" sz="quarter" idx="12"/>
          </p:nvPr>
        </p:nvSpPr>
        <p:spPr/>
        <p:txBody>
          <a:bodyPr/>
          <a:lstStyle/>
          <a:p>
            <a:pPr>
              <a:defRPr/>
            </a:pPr>
            <a:fld id="{BFC7798E-AF04-4873-BA8A-17ADF442EFFB}" type="slidenum">
              <a:rPr lang="en-US" smtClean="0"/>
              <a:pPr>
                <a:defRPr/>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4|0.5|14|24.4|3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1983</TotalTime>
  <Words>1812</Words>
  <Application>Microsoft Office PowerPoint</Application>
  <PresentationFormat>On-screen Show (4:3)</PresentationFormat>
  <Paragraphs>156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Class Testing from OCL Class Contracts using Evolutionary Algorithms </vt:lpstr>
      <vt:lpstr>Agenda</vt:lpstr>
      <vt:lpstr>Introduction (Abstract)</vt:lpstr>
      <vt:lpstr>Introduction (Abstract)</vt:lpstr>
      <vt:lpstr>Software Engineering</vt:lpstr>
      <vt:lpstr>Software Testing</vt:lpstr>
      <vt:lpstr>Model Based Testing (MBT)</vt:lpstr>
      <vt:lpstr>Object Constraint Language (OCL) </vt:lpstr>
      <vt:lpstr>Test Sequences from OCL Class Contract Specifications</vt:lpstr>
      <vt:lpstr>Need of Test Sequence Optimization</vt:lpstr>
      <vt:lpstr>Evolutionary Algorithms</vt:lpstr>
      <vt:lpstr>Problem Statement</vt:lpstr>
      <vt:lpstr>Research Questions</vt:lpstr>
      <vt:lpstr>Proposed Solution</vt:lpstr>
      <vt:lpstr>Methodology </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Testing using Operation Contracts and Evolutionary Algorithms</dc:title>
  <dc:creator>Hammad</dc:creator>
  <cp:lastModifiedBy>Hammad</cp:lastModifiedBy>
  <cp:revision>213</cp:revision>
  <dcterms:created xsi:type="dcterms:W3CDTF">2011-01-21T03:22:10Z</dcterms:created>
  <dcterms:modified xsi:type="dcterms:W3CDTF">2011-05-06T01:50:37Z</dcterms:modified>
</cp:coreProperties>
</file>