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4" r:id="rId1"/>
  </p:sldMasterIdLst>
  <p:notesMasterIdLst>
    <p:notesMasterId r:id="rId29"/>
  </p:notesMasterIdLst>
  <p:sldIdLst>
    <p:sldId id="256" r:id="rId2"/>
    <p:sldId id="280" r:id="rId3"/>
    <p:sldId id="318" r:id="rId4"/>
    <p:sldId id="323" r:id="rId5"/>
    <p:sldId id="319" r:id="rId6"/>
    <p:sldId id="338" r:id="rId7"/>
    <p:sldId id="355" r:id="rId8"/>
    <p:sldId id="345" r:id="rId9"/>
    <p:sldId id="305" r:id="rId10"/>
    <p:sldId id="336" r:id="rId11"/>
    <p:sldId id="312" r:id="rId12"/>
    <p:sldId id="356" r:id="rId13"/>
    <p:sldId id="333" r:id="rId14"/>
    <p:sldId id="334" r:id="rId15"/>
    <p:sldId id="335" r:id="rId16"/>
    <p:sldId id="310" r:id="rId17"/>
    <p:sldId id="347" r:id="rId18"/>
    <p:sldId id="348" r:id="rId19"/>
    <p:sldId id="349" r:id="rId20"/>
    <p:sldId id="350" r:id="rId21"/>
    <p:sldId id="351" r:id="rId22"/>
    <p:sldId id="353" r:id="rId23"/>
    <p:sldId id="357" r:id="rId24"/>
    <p:sldId id="315" r:id="rId25"/>
    <p:sldId id="316" r:id="rId26"/>
    <p:sldId id="279" r:id="rId27"/>
    <p:sldId id="35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4BF75F-55B8-4C70-9E20-56925D745CF4}" type="datetimeFigureOut">
              <a:rPr lang="en-US"/>
              <a:pPr>
                <a:defRPr/>
              </a:pPr>
              <a:t>7/18/2012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DABB0B-7C9C-4A32-B3E3-5EFDFEEF2B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5E14F02-6B14-4629-A9B9-998CB9B0A17C}" type="datetime1">
              <a:rPr lang="en-US" smtClean="0"/>
              <a:pPr>
                <a:defRPr/>
              </a:pPr>
              <a:t>7/18/2012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082252E-5802-4349-90B1-5A3C2EA653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F57C9CC-87C5-4826-98EE-75461F60784E}" type="datetime1">
              <a:rPr lang="en-US" smtClean="0"/>
              <a:pPr>
                <a:defRPr/>
              </a:pPr>
              <a:t>7/18/2012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250C88-DF17-472C-A974-8646CF3718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4D4D952-E25D-4A23-9571-794774B0E626}" type="datetime1">
              <a:rPr lang="en-US" smtClean="0"/>
              <a:pPr>
                <a:defRPr/>
              </a:pPr>
              <a:t>7/18/2012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4BBBCDD-9F06-455E-B65A-21D3545948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7F405BC-8561-4E71-9EB2-95F9F3BD6A95}" type="datetime1">
              <a:rPr lang="en-US" smtClean="0"/>
              <a:pPr>
                <a:defRPr/>
              </a:pPr>
              <a:t>7/18/2012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B96A1-6094-4EDD-B545-A778965F855F}" type="datetime1">
              <a:rPr lang="en-US" smtClean="0"/>
              <a:pPr>
                <a:defRPr/>
              </a:pPr>
              <a:t>7/18/2012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7A76AFD-95B7-41B8-804C-F5F3AE8E8F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99CD076-DA21-4386-A3FB-72C3C538C831}" type="datetime1">
              <a:rPr lang="en-US" smtClean="0"/>
              <a:pPr>
                <a:defRPr/>
              </a:pPr>
              <a:t>7/18/2012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14D3F09-0D51-4E30-8611-62A4230DF2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67143C-30FD-44DA-AAE5-A7CB68E51B7D}" type="datetime1">
              <a:rPr lang="en-US" smtClean="0"/>
              <a:pPr>
                <a:defRPr/>
              </a:pPr>
              <a:t>7/18/2012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B406E6-E3C1-4EDB-B7F0-07D0E28305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A8E8E25-BAE6-4D71-AD58-3A1AFCDE8E69}" type="datetime1">
              <a:rPr lang="en-US" smtClean="0"/>
              <a:pPr>
                <a:defRPr/>
              </a:pPr>
              <a:t>7/18/2012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93573DA-8072-4E02-B171-E068B40270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4BF057D-79C5-46BD-A169-C622F80D0210}" type="datetime1">
              <a:rPr lang="en-US" smtClean="0"/>
              <a:pPr>
                <a:defRPr/>
              </a:pPr>
              <a:t>7/18/2012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F61E20-751D-45E4-BB2F-3219B51BF7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3397FAF9-2652-41CE-AC04-167DB93D173A}" type="datetime1">
              <a:rPr lang="en-US" smtClean="0"/>
              <a:pPr>
                <a:defRPr/>
              </a:pPr>
              <a:t>7/18/2012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C2818E-8299-4546-A934-54919BFCD9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BE14B82-2469-4534-874E-7901175AD7AC}" type="datetime1">
              <a:rPr lang="en-US" smtClean="0"/>
              <a:pPr>
                <a:defRPr/>
              </a:pPr>
              <a:t>7/18/2012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18EC104-D57E-4F8F-8D53-001589E48B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D43D78A-3B88-4218-958C-FC0FAD02C3CD}" type="datetime1">
              <a:rPr lang="en-US" smtClean="0"/>
              <a:pPr>
                <a:defRPr/>
              </a:pPr>
              <a:t>7/18/2012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7A6D7B4-352B-48EE-A0D8-241EF245F6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jgap.sourceforge.net/" TargetMode="External"/><Relationship Id="rId2" Type="http://schemas.openxmlformats.org/officeDocument/2006/relationships/hyperlink" Target="http://www.omg.org/spec/OC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Class Testing from OCL Class Contract Specifications Using Evolutionary Multi Objective Genetic Algorithms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646194"/>
          </a:xfrm>
        </p:spPr>
        <p:txBody>
          <a:bodyPr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Supervised by Mr. Atif Aftab Ahmed Jilani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(Assistant Professor, FAST NU)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Co Supervised by Mr. Syed Saqulain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(Assistant Professor, IIU)</a:t>
            </a:r>
          </a:p>
          <a:p>
            <a:pPr>
              <a:defRPr/>
            </a:pPr>
            <a:r>
              <a:rPr lang="en-US" dirty="0" smtClean="0"/>
              <a:t>By Rehan Farooq</a:t>
            </a:r>
          </a:p>
          <a:p>
            <a:pPr>
              <a:defRPr/>
            </a:pPr>
            <a:r>
              <a:rPr lang="en-US" dirty="0" smtClean="0"/>
              <a:t>119-FAS/MSSE/F06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 based problems</a:t>
            </a:r>
          </a:p>
          <a:p>
            <a:pPr lvl="1"/>
            <a:r>
              <a:rPr lang="en-US" dirty="0" smtClean="0"/>
              <a:t>A large number of possible test sequences may require</a:t>
            </a:r>
          </a:p>
          <a:p>
            <a:pPr lvl="2"/>
            <a:r>
              <a:rPr lang="en-US" dirty="0" smtClean="0"/>
              <a:t>Exponential time and </a:t>
            </a:r>
          </a:p>
          <a:p>
            <a:pPr lvl="2"/>
            <a:r>
              <a:rPr lang="en-US" dirty="0" smtClean="0"/>
              <a:t>Resources for the testing process itself. </a:t>
            </a:r>
          </a:p>
          <a:p>
            <a:pPr lvl="1"/>
            <a:r>
              <a:rPr lang="en-US" dirty="0" smtClean="0"/>
              <a:t>Many of the generated test sequences can be either</a:t>
            </a:r>
          </a:p>
          <a:p>
            <a:pPr lvl="2"/>
            <a:r>
              <a:rPr lang="en-US" dirty="0" smtClean="0"/>
              <a:t>Infeasible/repetitive/reoccurring possibly several times or</a:t>
            </a:r>
          </a:p>
          <a:p>
            <a:pPr lvl="2"/>
            <a:r>
              <a:rPr lang="en-US" dirty="0" smtClean="0"/>
              <a:t>Might not be required at all. </a:t>
            </a:r>
          </a:p>
          <a:p>
            <a:pPr lvl="1"/>
            <a:r>
              <a:rPr lang="en-US" dirty="0" smtClean="0"/>
              <a:t>It is not practical and, in general, impossible to asses all the possible test sequences of program flows due to effort and time required for execution.</a:t>
            </a:r>
          </a:p>
          <a:p>
            <a:pPr lvl="1"/>
            <a:r>
              <a:rPr lang="en-US" dirty="0" smtClean="0"/>
              <a:t>There is always a tradeoff between </a:t>
            </a:r>
          </a:p>
          <a:p>
            <a:pPr lvl="2"/>
            <a:r>
              <a:rPr lang="en-US" dirty="0" smtClean="0"/>
              <a:t>Number of generated test sequences (Cost) and </a:t>
            </a:r>
          </a:p>
          <a:p>
            <a:pPr lvl="2"/>
            <a:r>
              <a:rPr lang="en-US" dirty="0" smtClean="0"/>
              <a:t>The achieved Test Coverage.</a:t>
            </a:r>
          </a:p>
          <a:p>
            <a:pPr lvl="1"/>
            <a:r>
              <a:rPr lang="en-US" dirty="0" smtClean="0"/>
              <a:t>It is quite difficult for a machine to evaluate all test sequences within a reasonable amount of time.</a:t>
            </a:r>
          </a:p>
          <a:p>
            <a:pPr lvl="1"/>
            <a:r>
              <a:rPr lang="en-US" dirty="0" smtClean="0"/>
              <a:t>Exhaustive testing by all the possible test sequences is impossible.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Litterateur Evaluation and Identified Problems (Cont.)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grpSp>
        <p:nvGrpSpPr>
          <p:cNvPr id="19457" name="Group 1"/>
          <p:cNvGrpSpPr>
            <a:grpSpLocks noGrp="1" noChangeAspect="1"/>
          </p:cNvGrpSpPr>
          <p:nvPr>
            <p:ph idx="1"/>
          </p:nvPr>
        </p:nvGrpSpPr>
        <p:grpSpPr bwMode="auto">
          <a:xfrm>
            <a:off x="457200" y="1481138"/>
            <a:ext cx="8229600" cy="4525962"/>
            <a:chOff x="1440" y="1440"/>
            <a:chExt cx="9360" cy="5616"/>
          </a:xfrm>
        </p:grpSpPr>
        <p:sp>
          <p:nvSpPr>
            <p:cNvPr id="19458" name="AutoShape 2"/>
            <p:cNvSpPr>
              <a:spLocks noChangeAspect="1" noChangeArrowheads="1"/>
            </p:cNvSpPr>
            <p:nvPr/>
          </p:nvSpPr>
          <p:spPr bwMode="auto">
            <a:xfrm>
              <a:off x="1440" y="1440"/>
              <a:ext cx="9360" cy="561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9" name="AutoShape 3"/>
            <p:cNvSpPr>
              <a:spLocks noChangeArrowheads="1"/>
            </p:cNvSpPr>
            <p:nvPr/>
          </p:nvSpPr>
          <p:spPr bwMode="auto">
            <a:xfrm>
              <a:off x="4501" y="2115"/>
              <a:ext cx="1950" cy="10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Standard OCL Parser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460" name="AutoShape 4"/>
            <p:cNvCxnSpPr>
              <a:cxnSpLocks noChangeShapeType="1"/>
              <a:endCxn id="19459" idx="1"/>
            </p:cNvCxnSpPr>
            <p:nvPr/>
          </p:nvCxnSpPr>
          <p:spPr bwMode="auto">
            <a:xfrm>
              <a:off x="3060" y="2639"/>
              <a:ext cx="144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1665" y="2260"/>
              <a:ext cx="1395" cy="7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OCL Class Contracts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>
              <a:off x="8462" y="2115"/>
              <a:ext cx="1950" cy="10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OCL Semantic Analysis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463" name="AutoShape 7"/>
            <p:cNvCxnSpPr>
              <a:cxnSpLocks noChangeShapeType="1"/>
              <a:stCxn id="19459" idx="3"/>
              <a:endCxn id="19462" idx="1"/>
            </p:cNvCxnSpPr>
            <p:nvPr/>
          </p:nvCxnSpPr>
          <p:spPr bwMode="auto">
            <a:xfrm>
              <a:off x="6451" y="2640"/>
              <a:ext cx="201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6855" y="1830"/>
              <a:ext cx="1335" cy="7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OCL Parse Tree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465" name="AutoShape 9"/>
            <p:cNvCxnSpPr>
              <a:cxnSpLocks noChangeShapeType="1"/>
              <a:endCxn id="19462" idx="2"/>
            </p:cNvCxnSpPr>
            <p:nvPr/>
          </p:nvCxnSpPr>
          <p:spPr bwMode="auto">
            <a:xfrm flipV="1">
              <a:off x="3195" y="3167"/>
              <a:ext cx="6242" cy="613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19466" name="AutoShape 10"/>
            <p:cNvCxnSpPr>
              <a:cxnSpLocks noChangeShapeType="1"/>
            </p:cNvCxnSpPr>
            <p:nvPr/>
          </p:nvCxnSpPr>
          <p:spPr bwMode="auto">
            <a:xfrm>
              <a:off x="3195" y="3780"/>
              <a:ext cx="1306" cy="1155"/>
            </a:xfrm>
            <a:prstGeom prst="bentConnector3">
              <a:avLst>
                <a:gd name="adj1" fmla="val -53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1590" y="4080"/>
              <a:ext cx="1497" cy="7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Abstract Finite State Machine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8" name="AutoShape 12"/>
            <p:cNvSpPr>
              <a:spLocks noChangeArrowheads="1"/>
            </p:cNvSpPr>
            <p:nvPr/>
          </p:nvSpPr>
          <p:spPr bwMode="auto">
            <a:xfrm>
              <a:off x="4501" y="4410"/>
              <a:ext cx="1950" cy="10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Exhaustive Search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9" name="AutoShape 13"/>
            <p:cNvSpPr>
              <a:spLocks noChangeArrowheads="1"/>
            </p:cNvSpPr>
            <p:nvPr/>
          </p:nvSpPr>
          <p:spPr bwMode="auto">
            <a:xfrm>
              <a:off x="8462" y="4334"/>
              <a:ext cx="1950" cy="112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Multi Objective Genetic Algorithm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470" name="AutoShape 14"/>
            <p:cNvCxnSpPr>
              <a:cxnSpLocks noChangeShapeType="1"/>
            </p:cNvCxnSpPr>
            <p:nvPr/>
          </p:nvCxnSpPr>
          <p:spPr bwMode="auto">
            <a:xfrm>
              <a:off x="6451" y="4935"/>
              <a:ext cx="201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6690" y="4080"/>
              <a:ext cx="1335" cy="7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Selected Raw Test Sequences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472" name="AutoShape 16"/>
            <p:cNvCxnSpPr>
              <a:cxnSpLocks noChangeShapeType="1"/>
              <a:stCxn id="19469" idx="2"/>
            </p:cNvCxnSpPr>
            <p:nvPr/>
          </p:nvCxnSpPr>
          <p:spPr bwMode="auto">
            <a:xfrm>
              <a:off x="9437" y="5460"/>
              <a:ext cx="1" cy="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8522" y="6063"/>
              <a:ext cx="1815" cy="7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Optimized Test Sequences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AFSM Buildup from standard OCL </a:t>
            </a:r>
          </a:p>
          <a:p>
            <a:pPr lvl="1"/>
            <a:r>
              <a:rPr lang="en-US" dirty="0" smtClean="0"/>
              <a:t>OCL Parsing and Parse Tree Generation</a:t>
            </a:r>
          </a:p>
          <a:p>
            <a:pPr lvl="2"/>
            <a:r>
              <a:rPr lang="en-US" dirty="0" smtClean="0"/>
              <a:t>Parsing using industry standard OCL Parser</a:t>
            </a:r>
          </a:p>
          <a:p>
            <a:pPr lvl="2"/>
            <a:r>
              <a:rPr lang="en-US" dirty="0" smtClean="0"/>
              <a:t>Construction of Parse Tree of Syntax </a:t>
            </a:r>
          </a:p>
          <a:p>
            <a:pPr lvl="1"/>
            <a:r>
              <a:rPr lang="en-US" dirty="0" smtClean="0"/>
              <a:t>Semantic Analysis &amp; AFSM Buildup </a:t>
            </a:r>
          </a:p>
          <a:p>
            <a:pPr lvl="2"/>
            <a:r>
              <a:rPr lang="en-US" dirty="0" smtClean="0"/>
              <a:t>The OCL parse Tree is scanned for semantics</a:t>
            </a:r>
          </a:p>
          <a:p>
            <a:pPr lvl="2"/>
            <a:r>
              <a:rPr lang="en-US" dirty="0" smtClean="0"/>
              <a:t>Defined rules are interpreted and following the approach used in [1] we get corresponding AFSM</a:t>
            </a:r>
          </a:p>
          <a:p>
            <a:pPr lvl="2"/>
            <a:r>
              <a:rPr lang="en-US" dirty="0" smtClean="0"/>
              <a:t>This process automates the buildup of Abstract State Machine(AFSM) from standard OCL class contract.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MOGA based test sequence optimization </a:t>
            </a:r>
          </a:p>
          <a:p>
            <a:pPr lvl="1"/>
            <a:r>
              <a:rPr lang="en-US" dirty="0" smtClean="0"/>
              <a:t>Encoding of Genes and Chromosomes </a:t>
            </a:r>
          </a:p>
          <a:p>
            <a:pPr lvl="2"/>
            <a:r>
              <a:rPr lang="en-US" dirty="0" smtClean="0"/>
              <a:t>We directly encode the transitions into the chromosomes </a:t>
            </a:r>
          </a:p>
          <a:p>
            <a:pPr lvl="3"/>
            <a:r>
              <a:rPr lang="en-US" dirty="0" smtClean="0"/>
              <a:t>Each Gene represents a method call/transition (having from and to states)</a:t>
            </a:r>
          </a:p>
          <a:p>
            <a:pPr lvl="3"/>
            <a:r>
              <a:rPr lang="en-US" dirty="0" smtClean="0"/>
              <a:t>Each Chromosome is in turn a sequence of method calls/transitions.</a:t>
            </a:r>
          </a:p>
          <a:p>
            <a:pPr lvl="3"/>
            <a:r>
              <a:rPr lang="en-US" smtClean="0"/>
              <a:t>So </a:t>
            </a:r>
            <a:r>
              <a:rPr lang="en-US" dirty="0" smtClean="0"/>
              <a:t>a chromosome of length n will have n method calls and each method call has a from and to </a:t>
            </a:r>
            <a:r>
              <a:rPr lang="en-US" smtClean="0"/>
              <a:t>state reference to AFSM.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Approach (Cont.)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00400" y="5181600"/>
          <a:ext cx="3296363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399"/>
                <a:gridCol w="533400"/>
                <a:gridCol w="609600"/>
                <a:gridCol w="533400"/>
                <a:gridCol w="1086564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fitness functions </a:t>
            </a:r>
          </a:p>
          <a:p>
            <a:pPr lvl="1"/>
            <a:r>
              <a:rPr lang="en-US" dirty="0" smtClean="0"/>
              <a:t>Calculate Fitness By </a:t>
            </a:r>
            <a:r>
              <a:rPr lang="en-US" dirty="0" smtClean="0"/>
              <a:t>Coverage (1)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sz="1800" dirty="0" smtClean="0"/>
              <a:t>If a transition is covered once chromosome is given additional positive weight-age, it rewards a chromosome for covering a transition.</a:t>
            </a:r>
          </a:p>
          <a:p>
            <a:pPr lvl="2"/>
            <a:r>
              <a:rPr lang="en-US" sz="1800" dirty="0" smtClean="0"/>
              <a:t>If a transition is not covered at all by a chromosome it is given additional negative weight-age, it reward a chromosome negatively for not covering a transition.</a:t>
            </a:r>
          </a:p>
          <a:p>
            <a:pPr lvl="2"/>
            <a:r>
              <a:rPr lang="en-US" sz="1800" dirty="0" smtClean="0"/>
              <a:t>If a transition is covered more than once by a chromosome it is given additional negative weight-age, it rewards negatively due to repetition.</a:t>
            </a:r>
          </a:p>
          <a:p>
            <a:pPr lvl="2"/>
            <a:endParaRPr lang="en-US" sz="1800" dirty="0" smtClean="0"/>
          </a:p>
          <a:p>
            <a:pPr lvl="3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Approach (Cont.)</a:t>
            </a: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438400"/>
            <a:ext cx="5334000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fitness </a:t>
            </a:r>
            <a:r>
              <a:rPr lang="en-US" dirty="0" smtClean="0"/>
              <a:t>functions </a:t>
            </a:r>
            <a:endParaRPr lang="en-US" dirty="0" smtClean="0"/>
          </a:p>
          <a:p>
            <a:pPr lvl="1"/>
            <a:r>
              <a:rPr lang="en-US" dirty="0" smtClean="0"/>
              <a:t>Calculate Fitness by </a:t>
            </a:r>
            <a:r>
              <a:rPr lang="en-US" dirty="0" smtClean="0"/>
              <a:t>Validity (2) (chromosome has to have method calls in valid sequence)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sz="2200" dirty="0" smtClean="0"/>
              <a:t>Initial state weight,</a:t>
            </a:r>
            <a:r>
              <a:rPr lang="en-US" sz="2200" b="1" dirty="0" smtClean="0"/>
              <a:t> </a:t>
            </a:r>
            <a:r>
              <a:rPr lang="en-US" sz="1800" dirty="0" smtClean="0"/>
              <a:t>if the first gene of the chromosome has an initial state of AFSM as from state then this weight is added else skipped.</a:t>
            </a:r>
          </a:p>
          <a:p>
            <a:pPr lvl="2"/>
            <a:r>
              <a:rPr lang="en-US" sz="2200" dirty="0" smtClean="0"/>
              <a:t>Sequence weight for call sequence,</a:t>
            </a:r>
            <a:r>
              <a:rPr lang="en-US" sz="2200" b="1" dirty="0" smtClean="0"/>
              <a:t> </a:t>
            </a:r>
            <a:r>
              <a:rPr lang="en-US" sz="1800" dirty="0" smtClean="0"/>
              <a:t>we calculate the quality of chromosome by the sequence of method calls and reward each chromosome by following formula</a:t>
            </a:r>
          </a:p>
          <a:p>
            <a:pPr lvl="3"/>
            <a:r>
              <a:rPr lang="en-US" sz="2000" dirty="0" smtClean="0"/>
              <a:t>If any of the method calls (genes) is in a valid sequence then a positive weight is added to the second fitness value.</a:t>
            </a:r>
            <a:endParaRPr lang="en-US" sz="1600" dirty="0" smtClean="0"/>
          </a:p>
          <a:p>
            <a:pPr lvl="3"/>
            <a:r>
              <a:rPr lang="en-US" sz="2000" dirty="0" smtClean="0"/>
              <a:t>If any of the method calls (genes) is not in a valid sequence then a negative weight is added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Approach (Cont.)</a:t>
            </a:r>
            <a:endParaRPr 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362200"/>
            <a:ext cx="68580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Aims and objectives of Case Study </a:t>
            </a:r>
          </a:p>
          <a:p>
            <a:pPr lvl="2" eaLnBrk="1" hangingPunct="1"/>
            <a:r>
              <a:rPr lang="en-US" dirty="0" smtClean="0"/>
              <a:t>To Investigate into a case of test sequence generation using our new approach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How our approach improves the test sequence generation process by</a:t>
            </a:r>
          </a:p>
          <a:p>
            <a:pPr lvl="4"/>
            <a:r>
              <a:rPr lang="en-US" dirty="0" smtClean="0">
                <a:sym typeface="Wingdings" pitchFamily="2" charset="2"/>
              </a:rPr>
              <a:t>Adopting the approach to meet industry Standards and</a:t>
            </a:r>
          </a:p>
          <a:p>
            <a:pPr lvl="4"/>
            <a:r>
              <a:rPr lang="en-US" dirty="0" smtClean="0">
                <a:sym typeface="Wingdings" pitchFamily="2" charset="2"/>
              </a:rPr>
              <a:t>Automating the test sequence generation process 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What are the improvements of our approach in terms of quality of test sequences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What are pitfalls and Observations of MOGA for test sequence optimization</a:t>
            </a:r>
          </a:p>
          <a:p>
            <a:pPr lvl="4"/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Experiment and case study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Non-standard OCL </a:t>
            </a:r>
            <a:r>
              <a:rPr lang="en-US" dirty="0" smtClean="0"/>
              <a:t>Syntax [1]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Automation and case study (Cont.)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of the identified OCL Syntax deviations</a:t>
            </a:r>
          </a:p>
          <a:p>
            <a:pPr lvl="1"/>
            <a:r>
              <a:rPr lang="en-US" dirty="0" smtClean="0"/>
              <a:t>Each statement in each pre and post condition must be joined by a logical operator e.g. ‘and’.</a:t>
            </a:r>
          </a:p>
          <a:p>
            <a:pPr lvl="1"/>
            <a:r>
              <a:rPr lang="en-US" dirty="0" smtClean="0"/>
              <a:t>Standard OCL syntax does not allow the use of curly braces ’{}’ around the context declarations.</a:t>
            </a:r>
          </a:p>
          <a:p>
            <a:pPr lvl="1"/>
            <a:r>
              <a:rPr lang="en-US" dirty="0" smtClean="0"/>
              <a:t>All the OCL contexts (equivalent to Class) must be declared inside a package and endpackage statement.</a:t>
            </a:r>
          </a:p>
          <a:p>
            <a:pPr lvl="1"/>
            <a:r>
              <a:rPr lang="en-US" dirty="0" smtClean="0"/>
              <a:t>Each constraint in the Invariant declaration must be separated by ‘and’ instead of ‘,’.</a:t>
            </a:r>
          </a:p>
          <a:p>
            <a:pPr lvl="1"/>
            <a:r>
              <a:rPr lang="en-US" dirty="0" smtClean="0"/>
              <a:t>Writing just ‘::’ operator while declaring a method signatures is not enough, it should be fully qualified with the context name being referred by the method. </a:t>
            </a:r>
          </a:p>
          <a:p>
            <a:pPr lvl="1"/>
            <a:r>
              <a:rPr lang="en-US" dirty="0" smtClean="0"/>
              <a:t>Each if must have an accompanying else in order to be a valid OCL statement.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Automation and case study (Cont.)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Specifications in standard OCL format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Automation and case study (Cont.)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58657"/>
            <a:ext cx="8001000" cy="436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Introduction and Background</a:t>
            </a:r>
          </a:p>
          <a:p>
            <a:r>
              <a:rPr lang="en-US" dirty="0" smtClean="0"/>
              <a:t>Current State of the Art (Literature Review)</a:t>
            </a:r>
          </a:p>
          <a:p>
            <a:r>
              <a:rPr lang="en-US" dirty="0" smtClean="0"/>
              <a:t>Litterateur Evaluation and Identified Problems</a:t>
            </a:r>
          </a:p>
          <a:p>
            <a:pPr eaLnBrk="1" hangingPunct="1"/>
            <a:r>
              <a:rPr lang="en-US" dirty="0" smtClean="0"/>
              <a:t>Our Approach</a:t>
            </a:r>
          </a:p>
          <a:p>
            <a:pPr lvl="1"/>
            <a:r>
              <a:rPr lang="en-US" dirty="0" smtClean="0"/>
              <a:t>AFSM Buildup from standard OCL </a:t>
            </a:r>
          </a:p>
          <a:p>
            <a:pPr lvl="1"/>
            <a:r>
              <a:rPr lang="en-US" dirty="0" smtClean="0"/>
              <a:t>MOGA based test sequence optimization </a:t>
            </a:r>
          </a:p>
          <a:p>
            <a:pPr lvl="2"/>
            <a:r>
              <a:rPr lang="en-US" dirty="0" smtClean="0"/>
              <a:t>Designing of Coding scheme </a:t>
            </a:r>
          </a:p>
          <a:p>
            <a:pPr lvl="2"/>
            <a:r>
              <a:rPr lang="en-US" dirty="0" smtClean="0"/>
              <a:t>Designing of Multi-Objective Fitness Functions </a:t>
            </a:r>
          </a:p>
          <a:p>
            <a:pPr lvl="2"/>
            <a:r>
              <a:rPr lang="en-US" dirty="0" smtClean="0"/>
              <a:t>Selection of Initial Population</a:t>
            </a:r>
          </a:p>
          <a:p>
            <a:pPr lvl="2"/>
            <a:r>
              <a:rPr lang="en-US" dirty="0" smtClean="0"/>
              <a:t>Setup and Execution</a:t>
            </a:r>
          </a:p>
          <a:p>
            <a:pPr eaLnBrk="1" hangingPunct="1"/>
            <a:r>
              <a:rPr lang="en-US" dirty="0" smtClean="0"/>
              <a:t>Experiment and Case Study</a:t>
            </a:r>
          </a:p>
          <a:p>
            <a:pPr eaLnBrk="1" hangingPunct="1"/>
            <a:r>
              <a:rPr lang="en-US" dirty="0" smtClean="0"/>
              <a:t>Conclusion and Future Work</a:t>
            </a:r>
          </a:p>
          <a:p>
            <a:pPr eaLnBrk="1" hangingPunct="1"/>
            <a:r>
              <a:rPr lang="en-US" dirty="0" smtClean="0"/>
              <a:t>References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Agenda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Our approach automates the process of Test Sequence generation.</a:t>
            </a:r>
          </a:p>
          <a:p>
            <a:pPr lvl="1"/>
            <a:r>
              <a:rPr lang="en-US" dirty="0" smtClean="0"/>
              <a:t>Reading OCL specifications we automatically Construct</a:t>
            </a:r>
          </a:p>
          <a:p>
            <a:pPr lvl="2"/>
            <a:r>
              <a:rPr lang="en-US" dirty="0" smtClean="0"/>
              <a:t>OCL Parse Tree and </a:t>
            </a:r>
          </a:p>
          <a:p>
            <a:pPr lvl="2"/>
            <a:r>
              <a:rPr lang="en-US" dirty="0" smtClean="0"/>
              <a:t>Abstract Finite State Machine </a:t>
            </a:r>
          </a:p>
          <a:p>
            <a:pPr lvl="2"/>
            <a:r>
              <a:rPr lang="en-US" dirty="0" smtClean="0"/>
              <a:t>Exhaustive Search Raw Test sequences and </a:t>
            </a:r>
          </a:p>
          <a:p>
            <a:pPr lvl="2"/>
            <a:r>
              <a:rPr lang="en-US" dirty="0" smtClean="0"/>
              <a:t>Optimized Test sequences </a:t>
            </a:r>
          </a:p>
          <a:p>
            <a:pPr lvl="1"/>
            <a:r>
              <a:rPr lang="en-US" dirty="0" smtClean="0"/>
              <a:t>This way the process of generating test sequences from standard OCL is automated all the way to the optimized test sequences.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Our Approach (Cont.)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of Test Sequences</a:t>
            </a:r>
          </a:p>
          <a:p>
            <a:pPr lvl="1"/>
            <a:r>
              <a:rPr lang="en-US" dirty="0" smtClean="0"/>
              <a:t>It is a novel approach that uses multi-objective GA for test sequence optimization, using a population of exhaustive search test sequences.</a:t>
            </a:r>
          </a:p>
          <a:p>
            <a:pPr lvl="1"/>
            <a:r>
              <a:rPr lang="en-US" dirty="0" smtClean="0"/>
              <a:t>State of the art approaches random stochastic initial populations.</a:t>
            </a:r>
          </a:p>
          <a:p>
            <a:pPr lvl="1"/>
            <a:r>
              <a:rPr lang="en-US" dirty="0" smtClean="0"/>
              <a:t>Due to random nature of GAs, such a population for test sequence generation might be disaster.</a:t>
            </a:r>
          </a:p>
          <a:p>
            <a:pPr lvl="1"/>
            <a:r>
              <a:rPr lang="en-US" dirty="0" smtClean="0"/>
              <a:t>Starting with valid set of values and applying MOGA using our fitness functions yield more useful test sequences. 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Our Approach (Cont.)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 observed in the experimental case </a:t>
            </a:r>
            <a:r>
              <a:rPr lang="en-US" dirty="0" smtClean="0"/>
              <a:t>study for </a:t>
            </a:r>
            <a:r>
              <a:rPr lang="en-US" dirty="0" err="1" smtClean="0"/>
              <a:t>CoinBox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Exhaustive state space search generated 872 test sequences </a:t>
            </a:r>
          </a:p>
          <a:p>
            <a:pPr lvl="2"/>
            <a:r>
              <a:rPr lang="en-US" dirty="0" smtClean="0"/>
              <a:t>Of maximum length 26 </a:t>
            </a:r>
          </a:p>
          <a:p>
            <a:pPr lvl="2"/>
            <a:r>
              <a:rPr lang="en-US" dirty="0" smtClean="0"/>
              <a:t>With redundant test sequence loops</a:t>
            </a:r>
          </a:p>
          <a:p>
            <a:pPr lvl="2"/>
            <a:r>
              <a:rPr lang="en-US" dirty="0" smtClean="0"/>
              <a:t>Unnecessary effort needs to be spent on executing all these test sequences</a:t>
            </a:r>
          </a:p>
          <a:p>
            <a:pPr lvl="1"/>
            <a:r>
              <a:rPr lang="en-US" dirty="0" smtClean="0"/>
              <a:t>Application of MOGA with population size 10 and sequence length 15 gave</a:t>
            </a:r>
          </a:p>
          <a:p>
            <a:pPr lvl="2"/>
            <a:r>
              <a:rPr lang="en-US" dirty="0" smtClean="0"/>
              <a:t>10 Test sequences</a:t>
            </a:r>
          </a:p>
          <a:p>
            <a:pPr lvl="2"/>
            <a:r>
              <a:rPr lang="en-US" dirty="0" smtClean="0"/>
              <a:t>Of length 15 each</a:t>
            </a:r>
          </a:p>
          <a:p>
            <a:pPr lvl="2"/>
            <a:r>
              <a:rPr lang="en-US" dirty="0" smtClean="0"/>
              <a:t>Which were optimized for all sate coverage and valid sequence paths</a:t>
            </a:r>
          </a:p>
          <a:p>
            <a:pPr lvl="1"/>
            <a:r>
              <a:rPr lang="en-US" dirty="0" smtClean="0"/>
              <a:t>Since we used a random population out of the search based sequences, it minimizes the chances of bad genes and evolution in negative direction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the State of Art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Mutation Analysis for 3 Classes</a:t>
            </a:r>
          </a:p>
          <a:p>
            <a:pPr lvl="1"/>
            <a:r>
              <a:rPr lang="en-US" dirty="0" smtClean="0"/>
              <a:t>1000 Generations of Chromosomes  </a:t>
            </a:r>
          </a:p>
          <a:p>
            <a:pPr lvl="2"/>
            <a:r>
              <a:rPr lang="en-US" dirty="0" smtClean="0"/>
              <a:t>With JGAP default Mutation and Crossover rates.</a:t>
            </a:r>
          </a:p>
          <a:p>
            <a:pPr lvl="2"/>
            <a:r>
              <a:rPr lang="en-US" dirty="0" smtClean="0"/>
              <a:t>Test Sequences contained to length 20</a:t>
            </a:r>
          </a:p>
          <a:p>
            <a:pPr lvl="2"/>
            <a:r>
              <a:rPr lang="en-US" dirty="0" smtClean="0"/>
              <a:t>Over all quality of the test sequences assessed after complete evolution.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Comparison to the State of Art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3810000"/>
          <a:ext cx="7086602" cy="153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552823"/>
                <a:gridCol w="1358571"/>
                <a:gridCol w="1432008"/>
              </a:tblGrid>
              <a:tr h="37084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400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Class Under Test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200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Total </a:t>
                      </a:r>
                      <a:r>
                        <a:rPr kumimoji="0" lang="en-US" sz="12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No of Faults </a:t>
                      </a:r>
                      <a:r>
                        <a:rPr kumimoji="0" lang="en-US" sz="1200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Seeded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2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No Faults </a:t>
                      </a:r>
                      <a:r>
                        <a:rPr kumimoji="0" lang="en-US" sz="1200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identified by Previous Approach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200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Faults Identified by New Approach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2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Results</a:t>
                      </a:r>
                      <a:endParaRPr kumimoji="0" lang="en-US" sz="1200" kern="12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CoinBox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97</a:t>
                      </a:r>
                      <a:endParaRPr kumimoji="0" lang="en-US" sz="1100" kern="1200" dirty="0">
                        <a:solidFill>
                          <a:schemeClr val="dk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8 more faults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Stack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49</a:t>
                      </a:r>
                      <a:endParaRPr kumimoji="0" lang="en-US" sz="1100" kern="1200" dirty="0">
                        <a:solidFill>
                          <a:schemeClr val="dk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Equal number of faults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Circle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62</a:t>
                      </a:r>
                      <a:endParaRPr kumimoji="0" lang="en-US" sz="1100" kern="1200" dirty="0">
                        <a:solidFill>
                          <a:schemeClr val="dk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73</a:t>
                      </a:r>
                      <a:endParaRPr kumimoji="0" lang="en-US" sz="1100" kern="1200" dirty="0">
                        <a:solidFill>
                          <a:schemeClr val="dk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10 more </a:t>
                      </a:r>
                      <a:r>
                        <a:rPr lang="en-US" sz="1100" dirty="0" err="1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fauts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new approach gives us following benefits over the previous one</a:t>
            </a:r>
          </a:p>
          <a:p>
            <a:pPr lvl="1"/>
            <a:r>
              <a:rPr lang="en-US" dirty="0" smtClean="0"/>
              <a:t>Automation of test sequence generation process.</a:t>
            </a:r>
          </a:p>
          <a:p>
            <a:pPr lvl="1"/>
            <a:r>
              <a:rPr lang="en-US" dirty="0" smtClean="0"/>
              <a:t>Conformance to Industry OMG standards OCL Syntax.</a:t>
            </a:r>
          </a:p>
          <a:p>
            <a:pPr lvl="1"/>
            <a:r>
              <a:rPr lang="en-US" dirty="0" smtClean="0"/>
              <a:t>Optimization of Test Sequences:</a:t>
            </a:r>
          </a:p>
          <a:p>
            <a:pPr lvl="2"/>
            <a:r>
              <a:rPr lang="en-US" dirty="0" smtClean="0"/>
              <a:t>Minimum number and </a:t>
            </a:r>
          </a:p>
          <a:p>
            <a:pPr lvl="2"/>
            <a:r>
              <a:rPr lang="en-US" dirty="0" smtClean="0"/>
              <a:t>Higher quality test sequences</a:t>
            </a:r>
          </a:p>
          <a:p>
            <a:pPr lvl="2"/>
            <a:r>
              <a:rPr lang="en-US" dirty="0" smtClean="0"/>
              <a:t>Saving the time and resources spent on a part of testing process</a:t>
            </a:r>
          </a:p>
          <a:p>
            <a:pPr lvl="2"/>
            <a:r>
              <a:rPr lang="en-US" dirty="0" smtClean="0"/>
              <a:t>On the experimental data our approach seems either exceed or give at least equal defect revealing efficiency.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By Nature, as of all optimization techniques</a:t>
            </a:r>
            <a:r>
              <a:rPr lang="en-US" dirty="0" smtClean="0"/>
              <a:t>, </a:t>
            </a:r>
            <a:r>
              <a:rPr lang="en-US" dirty="0" smtClean="0"/>
              <a:t>we get optimized </a:t>
            </a:r>
            <a:r>
              <a:rPr lang="en-US" dirty="0" smtClean="0"/>
              <a:t>solutions, there is always room on the top.</a:t>
            </a:r>
            <a:endParaRPr lang="en-US" dirty="0" smtClean="0"/>
          </a:p>
          <a:p>
            <a:pPr lvl="1"/>
            <a:r>
              <a:rPr lang="en-US" dirty="0" smtClean="0"/>
              <a:t>Evolution as a mimicry of the natural process of evolution might not find suitable chromosomes (e.g. due to mutation) and might give some useless test sequences.</a:t>
            </a:r>
          </a:p>
          <a:p>
            <a:pPr lvl="1"/>
            <a:r>
              <a:rPr lang="en-US" dirty="0" smtClean="0"/>
              <a:t> After generation of AFSM we </a:t>
            </a:r>
            <a:r>
              <a:rPr lang="en-US" dirty="0" smtClean="0"/>
              <a:t>can investigation into the efficiency of these approaches my be done:</a:t>
            </a:r>
            <a:endParaRPr lang="en-US" dirty="0" smtClean="0"/>
          </a:p>
          <a:p>
            <a:pPr lvl="2"/>
            <a:r>
              <a:rPr lang="en-US" dirty="0" smtClean="0"/>
              <a:t>Generate a random population or</a:t>
            </a:r>
          </a:p>
          <a:p>
            <a:pPr lvl="2"/>
            <a:r>
              <a:rPr lang="en-US" dirty="0" smtClean="0"/>
              <a:t>Get of population from raw sequences </a:t>
            </a:r>
          </a:p>
          <a:p>
            <a:pPr lvl="2">
              <a:buNone/>
            </a:pPr>
            <a:r>
              <a:rPr lang="en-US" dirty="0" smtClean="0"/>
              <a:t>Second option seems to give far better results.</a:t>
            </a:r>
          </a:p>
          <a:p>
            <a:pPr lvl="2">
              <a:buNone/>
            </a:pPr>
            <a:r>
              <a:rPr lang="en-US" dirty="0" smtClean="0"/>
              <a:t>While specifying MOGA Fitness Functions for Test sequence Optimization we must take into account the sequence of Genes while calculating fitness values.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Autofit/>
          </a:bodyPr>
          <a:lstStyle/>
          <a:p>
            <a:pPr marL="452628" lvl="0" indent="-342900">
              <a:buFont typeface="+mj-lt"/>
              <a:buAutoNum type="arabicPeriod"/>
            </a:pPr>
            <a:r>
              <a:rPr lang="en-US" sz="1400" dirty="0" smtClean="0"/>
              <a:t>An Approach for Class Testing from Class Contracts, </a:t>
            </a:r>
            <a:r>
              <a:rPr lang="en-US" sz="1400" dirty="0" err="1" smtClean="0"/>
              <a:t>Atul</a:t>
            </a:r>
            <a:r>
              <a:rPr lang="en-US" sz="1400" dirty="0" smtClean="0"/>
              <a:t> Gupta, Springer 2010.</a:t>
            </a:r>
          </a:p>
          <a:p>
            <a:pPr marL="452628" lvl="0" indent="-342900">
              <a:buFont typeface="+mj-lt"/>
              <a:buAutoNum type="arabicPeriod"/>
            </a:pPr>
            <a:r>
              <a:rPr lang="en-US" sz="1400" dirty="0" smtClean="0"/>
              <a:t>Generating Feasible Test Paths from an Executable Model Using a Multi-Objective Approach, </a:t>
            </a:r>
            <a:r>
              <a:rPr lang="en-US" sz="1400" dirty="0" err="1" smtClean="0"/>
              <a:t>Thaise</a:t>
            </a:r>
            <a:r>
              <a:rPr lang="en-US" sz="1400" dirty="0" smtClean="0"/>
              <a:t> Yano et al, ICSTW, IEEE (2010).</a:t>
            </a:r>
          </a:p>
          <a:p>
            <a:pPr marL="452628" lvl="0" indent="-342900">
              <a:buFont typeface="+mj-lt"/>
              <a:buAutoNum type="arabicPeriod"/>
            </a:pPr>
            <a:r>
              <a:rPr lang="en-US" sz="1400" dirty="0" smtClean="0"/>
              <a:t>Empirical study on the efficiency of search based test generation for EFSM models. </a:t>
            </a:r>
            <a:r>
              <a:rPr lang="en-US" sz="1400" dirty="0" err="1" smtClean="0"/>
              <a:t>Ruilian</a:t>
            </a:r>
            <a:r>
              <a:rPr lang="en-US" sz="1400" dirty="0" smtClean="0"/>
              <a:t> Zhao et al, 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International Conference on Software Testing, Verification, and Validation Workshops, IEEE (2010).</a:t>
            </a:r>
          </a:p>
          <a:p>
            <a:pPr marL="452628" lvl="0" indent="-342900">
              <a:buFont typeface="+mj-lt"/>
              <a:buAutoNum type="arabicPeriod"/>
            </a:pPr>
            <a:r>
              <a:rPr lang="en-US" sz="1400" dirty="0" smtClean="0"/>
              <a:t>Optimizing for the Number of Tests Generated in Search Based Test Data Generation with an Application to the Oracle Cost Problem, Mark Harman et al, ISCTW, IEEE (2010).</a:t>
            </a:r>
          </a:p>
          <a:p>
            <a:pPr marL="452628" lvl="0" indent="-342900">
              <a:buFont typeface="+mj-lt"/>
              <a:buAutoNum type="arabicPeriod"/>
            </a:pPr>
            <a:r>
              <a:rPr lang="en-US" sz="1400" dirty="0" smtClean="0"/>
              <a:t>Black-Box System Testing of Real-Time Embedded Systems Using Random and Search-Based Testing, Andrea </a:t>
            </a:r>
            <a:r>
              <a:rPr lang="en-US" sz="1400" dirty="0" err="1" smtClean="0"/>
              <a:t>Arcuri</a:t>
            </a:r>
            <a:r>
              <a:rPr lang="en-US" sz="1400" dirty="0" smtClean="0"/>
              <a:t> et al, IFIP International Federation for Information Processing (2010).</a:t>
            </a:r>
          </a:p>
          <a:p>
            <a:pPr marL="452628" lvl="0" indent="-342900">
              <a:buFont typeface="+mj-lt"/>
              <a:buAutoNum type="arabicPeriod"/>
            </a:pPr>
            <a:r>
              <a:rPr lang="en-US" sz="1400" dirty="0" smtClean="0"/>
              <a:t>A Novel Approach to Generate Test Cases using Class and Sequence Diagrams, S. </a:t>
            </a:r>
            <a:r>
              <a:rPr lang="en-US" sz="1400" dirty="0" err="1" smtClean="0"/>
              <a:t>Asthana</a:t>
            </a:r>
            <a:r>
              <a:rPr lang="en-US" sz="1400" dirty="0" smtClean="0"/>
              <a:t> et al, IC3, Springer (2010).</a:t>
            </a:r>
          </a:p>
          <a:p>
            <a:pPr marL="452628" lvl="0" indent="-342900">
              <a:buFont typeface="+mj-lt"/>
              <a:buAutoNum type="arabicPeriod"/>
            </a:pPr>
            <a:r>
              <a:rPr lang="en-US" sz="1400" dirty="0" smtClean="0"/>
              <a:t>A Systematic Review of the Application and Empirical Investigation of Search-Based Test Case Generation, </a:t>
            </a:r>
            <a:r>
              <a:rPr lang="en-US" sz="1400" dirty="0" err="1" smtClean="0"/>
              <a:t>Shaukat</a:t>
            </a:r>
            <a:r>
              <a:rPr lang="en-US" sz="1400" dirty="0" smtClean="0"/>
              <a:t> Ali et al, IEEE Transactions on Software Engineering (2010).</a:t>
            </a:r>
          </a:p>
          <a:p>
            <a:pPr marL="452628" lvl="0" indent="-342900">
              <a:buFont typeface="+mj-lt"/>
              <a:buAutoNum type="arabicPeriod"/>
            </a:pPr>
            <a:r>
              <a:rPr lang="en-US" sz="1400" dirty="0" smtClean="0"/>
              <a:t>Optimization of Software Testing using Genetic Algorithm, S.K. Prasad et al, ICISTM, Springer (2009).</a:t>
            </a:r>
          </a:p>
          <a:p>
            <a:pPr marL="452628" lvl="0" indent="-342900">
              <a:buFont typeface="+mj-lt"/>
              <a:buAutoNum type="arabicPeriod"/>
            </a:pPr>
            <a:r>
              <a:rPr lang="en-US" sz="1400" dirty="0" smtClean="0"/>
              <a:t>An Ant Colony Optimization Approach to Test Sequence Generation for </a:t>
            </a:r>
            <a:r>
              <a:rPr lang="en-US" sz="1400" dirty="0" err="1" smtClean="0"/>
              <a:t>Statebased</a:t>
            </a:r>
            <a:r>
              <a:rPr lang="en-US" sz="1400" dirty="0" smtClean="0"/>
              <a:t> Software Testing, S.K. Prasad et al, ICISTM, Springer (2009).</a:t>
            </a:r>
          </a:p>
          <a:p>
            <a:pPr marL="452628" lvl="0" indent="-342900">
              <a:buFont typeface="+mj-lt"/>
              <a:buAutoNum type="arabicPeriod"/>
            </a:pPr>
            <a:r>
              <a:rPr lang="en-US" sz="1400" dirty="0" smtClean="0"/>
              <a:t>Automatic Test Case Generation for UML Object diagrams using Genetic Algorithm, M. </a:t>
            </a:r>
            <a:r>
              <a:rPr lang="en-US" sz="1400" dirty="0" err="1" smtClean="0"/>
              <a:t>Prasannan</a:t>
            </a:r>
            <a:r>
              <a:rPr lang="en-US" sz="1400" dirty="0" smtClean="0"/>
              <a:t> and K.R. </a:t>
            </a:r>
            <a:r>
              <a:rPr lang="en-US" sz="1400" dirty="0" err="1" smtClean="0"/>
              <a:t>Chandran</a:t>
            </a:r>
            <a:r>
              <a:rPr lang="en-US" sz="1400" dirty="0" smtClean="0"/>
              <a:t>, </a:t>
            </a:r>
            <a:r>
              <a:rPr lang="en-US" sz="1400" dirty="0" err="1" smtClean="0"/>
              <a:t>Int</a:t>
            </a:r>
            <a:r>
              <a:rPr lang="en-US" sz="1400" dirty="0" smtClean="0"/>
              <a:t> J. Advanced Soft Computing ICSRS (2009).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Autofit/>
          </a:bodyPr>
          <a:lstStyle/>
          <a:p>
            <a:pPr marL="452628" lvl="0" indent="-342900">
              <a:buFont typeface="+mj-lt"/>
              <a:buAutoNum type="arabicPeriod" startAt="11"/>
            </a:pPr>
            <a:r>
              <a:rPr lang="en-US" sz="1400" dirty="0" smtClean="0"/>
              <a:t>A case study in model-based testing of specifications and implementations, T. Miller and P. </a:t>
            </a:r>
            <a:r>
              <a:rPr lang="en-US" sz="1400" dirty="0" err="1" smtClean="0"/>
              <a:t>Strooper</a:t>
            </a:r>
            <a:r>
              <a:rPr lang="en-US" sz="1400" dirty="0" smtClean="0"/>
              <a:t>, Wiley Internet Science (2007).</a:t>
            </a:r>
          </a:p>
          <a:p>
            <a:pPr marL="452628" lvl="0" indent="-342900">
              <a:buFont typeface="+mj-lt"/>
              <a:buAutoNum type="arabicPeriod" startAt="11"/>
            </a:pPr>
            <a:r>
              <a:rPr lang="en-US" sz="1400" dirty="0" smtClean="0"/>
              <a:t>Automatic Test Case Generation for UML Activity Diagrams, Chen </a:t>
            </a:r>
            <a:r>
              <a:rPr lang="en-US" sz="1400" dirty="0" err="1" smtClean="0"/>
              <a:t>Mingsong</a:t>
            </a:r>
            <a:r>
              <a:rPr lang="en-US" sz="1400" dirty="0" smtClean="0"/>
              <a:t> et al, ACM (2006).</a:t>
            </a:r>
          </a:p>
          <a:p>
            <a:pPr marL="452628" lvl="0" indent="-342900">
              <a:buFont typeface="+mj-lt"/>
              <a:buAutoNum type="arabicPeriod" startAt="11"/>
            </a:pPr>
            <a:r>
              <a:rPr lang="en-US" sz="1400" dirty="0" smtClean="0">
                <a:latin typeface="CMR17"/>
              </a:rPr>
              <a:t>On Finding Multiple Pareto-Optimal Solutions Using Classical and Evolutionary Generating Methods, </a:t>
            </a:r>
            <a:r>
              <a:rPr lang="en-US" sz="1400" dirty="0" smtClean="0"/>
              <a:t>P. K. </a:t>
            </a:r>
            <a:r>
              <a:rPr lang="en-US" sz="1400" dirty="0" err="1" smtClean="0"/>
              <a:t>Shukla</a:t>
            </a:r>
            <a:r>
              <a:rPr lang="en-US" sz="1400" dirty="0" smtClean="0"/>
              <a:t> et al</a:t>
            </a:r>
            <a:r>
              <a:rPr lang="en-US" sz="1400" smtClean="0"/>
              <a:t>, Science Direct (2006)</a:t>
            </a:r>
            <a:endParaRPr lang="en-US" sz="1400" dirty="0" smtClean="0"/>
          </a:p>
          <a:p>
            <a:pPr marL="452628" lvl="0" indent="-342900">
              <a:buFont typeface="+mj-lt"/>
              <a:buAutoNum type="arabicPeriod" startAt="11"/>
            </a:pPr>
            <a:r>
              <a:rPr lang="en-US" sz="1400" dirty="0" smtClean="0"/>
              <a:t>Automated Unique Input Output sequence generation for conformance testing of FSMs, K. </a:t>
            </a:r>
            <a:r>
              <a:rPr lang="en-US" sz="1400" dirty="0" err="1" smtClean="0"/>
              <a:t>Derderian</a:t>
            </a:r>
            <a:r>
              <a:rPr lang="en-US" sz="1400" dirty="0" smtClean="0"/>
              <a:t> et al, The Computer Journal, ACM (2006).</a:t>
            </a:r>
          </a:p>
          <a:p>
            <a:pPr marL="452628" lvl="0" indent="-342900">
              <a:buFont typeface="+mj-lt"/>
              <a:buAutoNum type="arabicPeriod" startAt="11"/>
            </a:pPr>
            <a:r>
              <a:rPr lang="en-US" sz="1400" dirty="0" smtClean="0"/>
              <a:t>Testing from Formal Specifications, a Generic Approach, Marie-Claude </a:t>
            </a:r>
            <a:r>
              <a:rPr lang="en-US" sz="1400" dirty="0" err="1" smtClean="0"/>
              <a:t>Gaudel</a:t>
            </a:r>
            <a:r>
              <a:rPr lang="en-US" sz="1400" dirty="0" smtClean="0"/>
              <a:t>, Springer (2001).</a:t>
            </a:r>
          </a:p>
          <a:p>
            <a:pPr marL="452628" lvl="0" indent="-342900">
              <a:buFont typeface="+mj-lt"/>
              <a:buAutoNum type="arabicPeriod" startAt="11"/>
            </a:pPr>
            <a:r>
              <a:rPr lang="en-US" sz="1400" dirty="0" smtClean="0"/>
              <a:t>What Is Software Testing? And Why Is It So Hard? James A. Whittaker, IEEE SOFTWARE (February 2000).</a:t>
            </a:r>
          </a:p>
          <a:p>
            <a:pPr marL="452628" lvl="0" indent="-342900">
              <a:buFont typeface="+mj-lt"/>
              <a:buAutoNum type="arabicPeriod" startAt="11"/>
            </a:pPr>
            <a:r>
              <a:rPr lang="en-US" sz="1400" dirty="0" smtClean="0"/>
              <a:t>Model-Based Testing in Practice, S. R. </a:t>
            </a:r>
            <a:r>
              <a:rPr lang="en-US" sz="1400" dirty="0" err="1" smtClean="0"/>
              <a:t>Dalal</a:t>
            </a:r>
            <a:r>
              <a:rPr lang="en-US" sz="1400" dirty="0" smtClean="0"/>
              <a:t> et al, Proceedings of ACM ICSE (1999).</a:t>
            </a:r>
          </a:p>
          <a:p>
            <a:pPr marL="452628" lvl="0" indent="-342900">
              <a:buFont typeface="+mj-lt"/>
              <a:buAutoNum type="arabicPeriod" startAt="11"/>
            </a:pPr>
            <a:r>
              <a:rPr lang="en-US" sz="1400" cap="all" dirty="0" smtClean="0"/>
              <a:t>No Silver Bullet Essence and Accidents of Software Engineering, F. P. Brooks, IEEE (1987)</a:t>
            </a:r>
            <a:endParaRPr lang="en-US" sz="1400" b="1" cap="all" dirty="0" smtClean="0"/>
          </a:p>
          <a:p>
            <a:pPr marL="452628" lvl="0" indent="-342900">
              <a:buFont typeface="+mj-lt"/>
              <a:buAutoNum type="arabicPeriod" startAt="11"/>
            </a:pPr>
            <a:r>
              <a:rPr lang="en-US" sz="1400" dirty="0" smtClean="0"/>
              <a:t>Object Management Group (OMG)’s Formally Released versions of Object Constraint Language (OCL) available at </a:t>
            </a:r>
            <a:r>
              <a:rPr lang="en-US" sz="1400" u="sng" dirty="0" smtClean="0">
                <a:hlinkClick r:id="rId2"/>
              </a:rPr>
              <a:t>http://www.omg.org/spec/OCL/</a:t>
            </a:r>
            <a:endParaRPr lang="en-US" sz="1400" dirty="0" smtClean="0"/>
          </a:p>
          <a:p>
            <a:pPr marL="452628" lvl="0" indent="-342900">
              <a:buFont typeface="+mj-lt"/>
              <a:buAutoNum type="arabicPeriod" startAt="11"/>
            </a:pPr>
            <a:r>
              <a:rPr lang="en-US" sz="1400" dirty="0" smtClean="0"/>
              <a:t>The Dresden OCL parser version 3.1. available at http://www.dresden-ocl.org/</a:t>
            </a:r>
          </a:p>
          <a:p>
            <a:pPr marL="452628" lvl="0" indent="-342900">
              <a:buFont typeface="+mj-lt"/>
              <a:buAutoNum type="arabicPeriod" startAt="11"/>
            </a:pPr>
            <a:r>
              <a:rPr lang="en-US" sz="1400" dirty="0" smtClean="0"/>
              <a:t>Java Genetic Algorithm Package (JGAP) available at </a:t>
            </a:r>
            <a:r>
              <a:rPr lang="en-US" sz="1400" u="sng" dirty="0" smtClean="0">
                <a:hlinkClick r:id="rId3"/>
              </a:rPr>
              <a:t>http://jgap.sourceforge.net</a:t>
            </a:r>
            <a:r>
              <a:rPr lang="en-US" sz="1400" dirty="0" smtClean="0"/>
              <a:t> </a:t>
            </a:r>
          </a:p>
          <a:p>
            <a:pPr marL="452628" lvl="0" indent="-342900">
              <a:buFont typeface="+mj-lt"/>
              <a:buAutoNum type="arabicPeriod" startAt="11"/>
            </a:pPr>
            <a:r>
              <a:rPr lang="en-US" sz="1400" dirty="0" err="1" smtClean="0"/>
              <a:t>Metaheuristic</a:t>
            </a:r>
            <a:r>
              <a:rPr lang="en-US" sz="1400" dirty="0" smtClean="0"/>
              <a:t> Algorithms in Java (</a:t>
            </a:r>
            <a:r>
              <a:rPr lang="en-US" sz="1400" dirty="0" err="1" smtClean="0"/>
              <a:t>jMetal</a:t>
            </a:r>
            <a:r>
              <a:rPr lang="en-US" sz="1400" dirty="0" smtClean="0"/>
              <a:t>) an API for GA and MOGA based optimization, available at </a:t>
            </a:r>
            <a:r>
              <a:rPr lang="en-US" sz="1400" u="sng" dirty="0" smtClean="0"/>
              <a:t>http://jmetal.sourceforge.net/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Test Sequences (Synonymous to Test Cases)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Sequence of System Under Test (Class Under Test) interactions (method invocations) with testing environment, synonymous to Test Case.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Including the set of input parameters and expected results.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Generated test sequences give the sequence of method invocations to test methods of a class.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This sequence is in which methods are invoked while testing the class interfaces is important.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Introduction and Background (Cont.)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Test Sequences from OCL Class Contracts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Literature shows that [1]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Test Sequences for a unit testing of a class can be generated from its Class contract specifications [1].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Structural and Behavioral aspects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Class Model covers the Structural or static aspect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Class Contracts cover Behavioral aspect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Class Specifications give Test Sequences, which are then executed against that particular Class.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In particular, sequence of method invocation is critical in testing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Unit testing of class requires specific method call sequence to put the object in specific state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 valid method’s call from an invalid state might give wrong results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Introduction and Background (Cont.)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Why Optimize State-based Test Sequence? </a:t>
            </a:r>
          </a:p>
          <a:p>
            <a:pPr lvl="1"/>
            <a:r>
              <a:rPr lang="en-US" dirty="0" smtClean="0"/>
              <a:t>A large number of possible test sequences may require</a:t>
            </a:r>
          </a:p>
          <a:p>
            <a:pPr lvl="2"/>
            <a:r>
              <a:rPr lang="en-US" dirty="0" smtClean="0"/>
              <a:t>Exponential time and </a:t>
            </a:r>
          </a:p>
          <a:p>
            <a:pPr lvl="2"/>
            <a:r>
              <a:rPr lang="en-US" dirty="0" smtClean="0"/>
              <a:t>Effort for the testing process itself. </a:t>
            </a:r>
          </a:p>
          <a:p>
            <a:pPr lvl="1"/>
            <a:r>
              <a:rPr lang="en-US" dirty="0" smtClean="0"/>
              <a:t>Many of the generated test sequences can be either</a:t>
            </a:r>
          </a:p>
          <a:p>
            <a:pPr lvl="2"/>
            <a:r>
              <a:rPr lang="en-US" dirty="0" smtClean="0"/>
              <a:t>Infeasible/repetitive/reoccurring possibly several times or</a:t>
            </a:r>
          </a:p>
          <a:p>
            <a:pPr lvl="2"/>
            <a:r>
              <a:rPr lang="en-US" dirty="0" smtClean="0"/>
              <a:t>Might not be required at all. </a:t>
            </a:r>
          </a:p>
          <a:p>
            <a:pPr lvl="1"/>
            <a:r>
              <a:rPr lang="en-US" dirty="0" smtClean="0"/>
              <a:t>It is not practical and, in general, impossible to asses all the possible test sequences of program flows due to effort and time required for execution.</a:t>
            </a:r>
          </a:p>
          <a:p>
            <a:pPr lvl="1"/>
            <a:r>
              <a:rPr lang="en-US" dirty="0" smtClean="0"/>
              <a:t>There is always a tradeoff between </a:t>
            </a:r>
          </a:p>
          <a:p>
            <a:pPr lvl="2"/>
            <a:r>
              <a:rPr lang="en-US" dirty="0" smtClean="0"/>
              <a:t>Number of generated test sequences (Cost) and </a:t>
            </a:r>
          </a:p>
          <a:p>
            <a:pPr lvl="2"/>
            <a:r>
              <a:rPr lang="en-US" dirty="0" smtClean="0"/>
              <a:t>The achieved Test Coverage.</a:t>
            </a:r>
          </a:p>
          <a:p>
            <a:pPr lvl="1"/>
            <a:r>
              <a:rPr lang="en-US" dirty="0" smtClean="0"/>
              <a:t>It is quite difficult for a machine to evaluate all test sequences within a reasonable amount of time.</a:t>
            </a:r>
          </a:p>
          <a:p>
            <a:pPr lvl="1"/>
            <a:r>
              <a:rPr lang="en-US" dirty="0" smtClean="0"/>
              <a:t>Exhaustive testing of all the test sequences is impossible.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Introduction and Background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500" indent="-571500"/>
            <a:r>
              <a:rPr lang="en-US" sz="3500" dirty="0" smtClean="0"/>
              <a:t>Evolutionary </a:t>
            </a:r>
            <a:r>
              <a:rPr lang="en-US" sz="3500" dirty="0" smtClean="0"/>
              <a:t>Multi-Objective Genetic </a:t>
            </a:r>
            <a:r>
              <a:rPr lang="en-US" sz="3500" dirty="0" smtClean="0"/>
              <a:t>Algorithms</a:t>
            </a:r>
          </a:p>
          <a:p>
            <a:pPr lvl="1"/>
            <a:r>
              <a:rPr lang="en-US" dirty="0" smtClean="0"/>
              <a:t>Evolutionary Algorithms (EA) are inspired by the natural selection phenomena “Survival of the Fittest”.</a:t>
            </a:r>
          </a:p>
          <a:p>
            <a:pPr lvl="1"/>
            <a:r>
              <a:rPr lang="en-US" dirty="0" smtClean="0"/>
              <a:t>GAs </a:t>
            </a:r>
            <a:r>
              <a:rPr lang="en-US" dirty="0" smtClean="0"/>
              <a:t>comprise of</a:t>
            </a:r>
          </a:p>
          <a:p>
            <a:pPr lvl="2"/>
            <a:r>
              <a:rPr lang="en-US" b="1" dirty="0" smtClean="0"/>
              <a:t>Initialization</a:t>
            </a:r>
            <a:r>
              <a:rPr lang="en-US" dirty="0" smtClean="0"/>
              <a:t> (initial population of possible solutions)</a:t>
            </a:r>
          </a:p>
          <a:p>
            <a:pPr lvl="2"/>
            <a:r>
              <a:rPr lang="en-US" b="1" dirty="0" smtClean="0"/>
              <a:t>Selection</a:t>
            </a:r>
            <a:r>
              <a:rPr lang="en-US" dirty="0" smtClean="0"/>
              <a:t> (genomes chosen from population for future breeding)</a:t>
            </a:r>
            <a:endParaRPr lang="en-US" b="1" dirty="0" smtClean="0"/>
          </a:p>
          <a:p>
            <a:pPr lvl="2"/>
            <a:r>
              <a:rPr lang="en-US" b="1" dirty="0" smtClean="0"/>
              <a:t>Reproduction</a:t>
            </a:r>
            <a:r>
              <a:rPr lang="en-US" dirty="0" smtClean="0"/>
              <a:t> </a:t>
            </a:r>
          </a:p>
          <a:p>
            <a:pPr lvl="3"/>
            <a:r>
              <a:rPr lang="en-US" b="1" i="1" dirty="0" smtClean="0"/>
              <a:t>Crossover</a:t>
            </a:r>
            <a:r>
              <a:rPr lang="en-US" dirty="0" smtClean="0"/>
              <a:t> (interchange of part of parent solutions to get offspring)</a:t>
            </a:r>
          </a:p>
          <a:p>
            <a:pPr lvl="3"/>
            <a:r>
              <a:rPr lang="en-US" b="1" i="1" dirty="0" smtClean="0"/>
              <a:t>Mutation </a:t>
            </a:r>
            <a:r>
              <a:rPr lang="en-US" dirty="0" smtClean="0"/>
              <a:t>(change parts of offspring to avoid local optimum)</a:t>
            </a:r>
          </a:p>
          <a:p>
            <a:pPr lvl="2"/>
            <a:r>
              <a:rPr lang="en-US" b="1" dirty="0" smtClean="0"/>
              <a:t>Termination</a:t>
            </a:r>
            <a:r>
              <a:rPr lang="en-US" dirty="0" smtClean="0"/>
              <a:t> (Selection and Reproduction is repeated till a termination condition)</a:t>
            </a:r>
          </a:p>
          <a:p>
            <a:pPr lvl="1"/>
            <a:r>
              <a:rPr lang="en-US" dirty="0" smtClean="0"/>
              <a:t>Multi Objective Genetic Algorithms</a:t>
            </a:r>
          </a:p>
          <a:p>
            <a:pPr lvl="2"/>
            <a:r>
              <a:rPr lang="en-US" dirty="0" smtClean="0"/>
              <a:t>A kind of Genetic Algorithms where we try to optimize for more than one (possibly contradicting) objectives.</a:t>
            </a:r>
          </a:p>
          <a:p>
            <a:pPr lvl="2"/>
            <a:r>
              <a:rPr lang="en-US" dirty="0" smtClean="0"/>
              <a:t>Output is a Pareto optimal set of solutions where each solution is optimized for keeping in view more than one fitness functions.</a:t>
            </a:r>
          </a:p>
          <a:p>
            <a:pPr lvl="2"/>
            <a:r>
              <a:rPr lang="en-US" dirty="0" smtClean="0"/>
              <a:t>Test sequence cost and coverage are conflicting constraints which can be optimized using MOGAs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Introduction and Background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481138"/>
          <a:ext cx="8915401" cy="4687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/>
                <a:gridCol w="1240971"/>
                <a:gridCol w="1273629"/>
                <a:gridCol w="1208314"/>
                <a:gridCol w="1338943"/>
                <a:gridCol w="1273629"/>
                <a:gridCol w="1273629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Authors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Automation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Specification Based </a:t>
                      </a:r>
                      <a:endParaRPr lang="en-US" sz="14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Coverage</a:t>
                      </a:r>
                      <a:endParaRPr lang="en-US" sz="14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State Based </a:t>
                      </a:r>
                      <a:endParaRPr lang="en-US" sz="14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Optimization </a:t>
                      </a:r>
                      <a:endParaRPr lang="en-US" sz="140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Multi Objective 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Atul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Gupta [1], Springer (2010)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Automation is hard due to non-standard OCL syntax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Yes, from OCL specifications  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-Transition Tree Coverage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Yes, suffer from State-based problems 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Marie-Claude </a:t>
                      </a:r>
                      <a:r>
                        <a:rPr lang="en-US" sz="1100" kern="12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Gaudel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[14], Springer (2001)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Semi Automation 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Yes, LOTOS based proof of concept on Possum. 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-All paths coverage 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Yes, test sequences are generated from directed graph 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Thaise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Yano et al [2], ICSTW, IEEE (2010)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Partial automation does not discuss in which form the model will be taken.  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-Target Transition Coverage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EFSM is used as an intermediate form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Yes, an Optimization Algorithm, which is strictly not GA based. 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 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Mark Harman et al [4], ISCTW, IEEE (2010)</a:t>
                      </a:r>
                      <a:endParaRPr lang="en-US" sz="11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 an EFSM based representation is used 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Three Test data optimization algorithms are proposed 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  <a:endParaRPr lang="en-US" sz="110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2513" marR="32513" marT="5359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S. </a:t>
                      </a:r>
                      <a:r>
                        <a:rPr lang="en-US" sz="110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Asthana</a:t>
                      </a: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et al [6], Springer (2010)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Automation without using an intermediate model.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 , and claim to have avoided state space explosion because their model is executable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</a:p>
                  </a:txBody>
                  <a:tcPr marL="32513" marR="32513" marT="5359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S.K. Prasad et al [8], ICISTM, Springer (2009)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Claim automatic  approach for generating test data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 optimization through single objective GA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100" kern="1200" dirty="0">
                          <a:solidFill>
                            <a:schemeClr val="dk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</a:p>
                  </a:txBody>
                  <a:tcPr marL="32513" marR="32513" marT="5359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State of the Art </a:t>
            </a:r>
            <a:br>
              <a:rPr lang="en-US" dirty="0" smtClean="0"/>
            </a:br>
            <a:r>
              <a:rPr lang="en-US" dirty="0" smtClean="0"/>
              <a:t>(Literature Review)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481138"/>
          <a:ext cx="8915402" cy="353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9"/>
                <a:gridCol w="1273629"/>
                <a:gridCol w="1273629"/>
                <a:gridCol w="1208314"/>
                <a:gridCol w="1338943"/>
                <a:gridCol w="1273629"/>
                <a:gridCol w="1273629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Approach </a:t>
                      </a:r>
                    </a:p>
                  </a:txBody>
                  <a:tcPr marL="57828" marR="57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Automation</a:t>
                      </a:r>
                    </a:p>
                  </a:txBody>
                  <a:tcPr marL="57828" marR="57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Specification Based </a:t>
                      </a:r>
                    </a:p>
                  </a:txBody>
                  <a:tcPr marL="57828" marR="57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Coverage</a:t>
                      </a:r>
                    </a:p>
                  </a:txBody>
                  <a:tcPr marL="57828" marR="57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State Based </a:t>
                      </a:r>
                    </a:p>
                  </a:txBody>
                  <a:tcPr marL="57828" marR="57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Optimization </a:t>
                      </a:r>
                    </a:p>
                  </a:txBody>
                  <a:tcPr marL="57828" marR="57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Multi Objective</a:t>
                      </a:r>
                      <a:endParaRPr lang="en-US" sz="14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7828" marR="57828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S.K. Prasad et al [8], ICISTM, Springer (2009)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Claim automatic  approach for generating test data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 optimization through single objective GA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</a:p>
                  </a:txBody>
                  <a:tcPr marL="32513" marR="32513" marT="5359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S.K. Prasad et al [9], ICISTM, Springer (2009)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Automation of test sequence generation process is claimed.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-All state coverage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Yes, FSM is generated.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 ,Ant Colony  based Optimization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</a:p>
                  </a:txBody>
                  <a:tcPr marL="32513" marR="32513" marT="5359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M. Prasannan and K.R. Chandran [10], ICSRS (2009)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Automation of test case generation is claimed.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General Tree and Tree Structure are built and depth-first  search gives test sequences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Cross Over  of GA is used, but optimization is not mentioned. 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 </a:t>
                      </a:r>
                    </a:p>
                  </a:txBody>
                  <a:tcPr marL="32513" marR="32513" marT="5359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Chen Mingsong et al [12], ACM (2006)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 from UML Activity Diagram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-Activity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-Simple Path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-All Transition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Yes, UML Activity Diagram as Directed Graph.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</a:t>
                      </a:r>
                    </a:p>
                  </a:txBody>
                  <a:tcPr marL="32513" marR="32513" marT="5359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K. Derderian et al [13], ACM (2006).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Yes, Approach is specifically for FSMs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Yes, GA based optimization</a:t>
                      </a:r>
                    </a:p>
                  </a:txBody>
                  <a:tcPr marL="32513" marR="32513" marT="5359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X</a:t>
                      </a:r>
                    </a:p>
                  </a:txBody>
                  <a:tcPr marL="32513" marR="32513" marT="5359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State of the Art </a:t>
            </a:r>
            <a:br>
              <a:rPr lang="en-US" dirty="0" smtClean="0"/>
            </a:br>
            <a:r>
              <a:rPr lang="en-US" dirty="0" smtClean="0"/>
              <a:t>(Literature Review) (Cont.)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Lack of Automation &amp; Deviation from Industry Standards</a:t>
            </a:r>
          </a:p>
          <a:p>
            <a:pPr lvl="1"/>
            <a:r>
              <a:rPr lang="en-US" dirty="0" smtClean="0"/>
              <a:t>Approaches found in the literature</a:t>
            </a:r>
          </a:p>
          <a:p>
            <a:pPr lvl="2"/>
            <a:r>
              <a:rPr lang="en-US" dirty="0" smtClean="0"/>
              <a:t>Either don’t provide any automation at all (assuming the input in a predefined state/format)</a:t>
            </a:r>
          </a:p>
          <a:p>
            <a:pPr lvl="2"/>
            <a:r>
              <a:rPr lang="en-US" dirty="0" smtClean="0"/>
              <a:t>Or Fail to comply with the sate of the art industry standards like e.g. deviation for the standard syntax</a:t>
            </a:r>
          </a:p>
          <a:p>
            <a:pPr lvl="2"/>
            <a:r>
              <a:rPr lang="en-US" dirty="0" smtClean="0"/>
              <a:t>It makes it hard for test engineers to used these techniques</a:t>
            </a:r>
          </a:p>
          <a:p>
            <a:pPr lvl="2"/>
            <a:r>
              <a:rPr lang="en-US" dirty="0" smtClean="0"/>
              <a:t>Software requirements and hence specification are quite often volatile, automation can be a great help to regenerate the test sequences from changing specifications.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7798E-AF04-4873-BA8A-17ADF442EFF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Litterateur Evaluation and Identified Problems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6929</TotalTime>
  <Words>2903</Words>
  <Application>Microsoft Office PowerPoint</Application>
  <PresentationFormat>On-screen Show (4:3)</PresentationFormat>
  <Paragraphs>371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Class Testing from OCL Class Contract Specifications Using Evolutionary Multi Objective Genetic Algorithms</vt:lpstr>
      <vt:lpstr>Agenda</vt:lpstr>
      <vt:lpstr>Introduction and Background (Cont.)</vt:lpstr>
      <vt:lpstr>Introduction and Background (Cont.)</vt:lpstr>
      <vt:lpstr>Introduction and Background (Cont.)</vt:lpstr>
      <vt:lpstr>Introduction and Background (Cont.)</vt:lpstr>
      <vt:lpstr>Current State of the Art  (Literature Review)</vt:lpstr>
      <vt:lpstr>Current State of the Art  (Literature Review) (Cont.)</vt:lpstr>
      <vt:lpstr>Litterateur Evaluation and Identified Problems</vt:lpstr>
      <vt:lpstr>Litterateur Evaluation and Identified Problems (Cont.)</vt:lpstr>
      <vt:lpstr>Our Approach</vt:lpstr>
      <vt:lpstr>Our Approach</vt:lpstr>
      <vt:lpstr>Our Approach (Cont.)</vt:lpstr>
      <vt:lpstr>Our Approach (Cont.)</vt:lpstr>
      <vt:lpstr>Our Approach (Cont.)</vt:lpstr>
      <vt:lpstr>Experiment and case study</vt:lpstr>
      <vt:lpstr>Automation and case study (Cont.)</vt:lpstr>
      <vt:lpstr>Automation and case study (Cont.)</vt:lpstr>
      <vt:lpstr>Automation and case study (Cont.)</vt:lpstr>
      <vt:lpstr>Role of Our Approach (Cont.)</vt:lpstr>
      <vt:lpstr>Role of Our Approach (Cont.)</vt:lpstr>
      <vt:lpstr>Comparison to the State of Art</vt:lpstr>
      <vt:lpstr>Comparison to the State of Art</vt:lpstr>
      <vt:lpstr>Conclusion</vt:lpstr>
      <vt:lpstr>Conclusion (Cont.)</vt:lpstr>
      <vt:lpstr>References </vt:lpstr>
      <vt:lpstr>References (Cont)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Testing using Operation Contracts and Evolutionary Algorithms</dc:title>
  <dc:creator>Hammad</dc:creator>
  <cp:lastModifiedBy>abbas</cp:lastModifiedBy>
  <cp:revision>822</cp:revision>
  <dcterms:created xsi:type="dcterms:W3CDTF">2011-01-21T03:22:10Z</dcterms:created>
  <dcterms:modified xsi:type="dcterms:W3CDTF">2012-07-18T05:08:34Z</dcterms:modified>
</cp:coreProperties>
</file>