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10"/>
  </p:notesMasterIdLst>
  <p:sldIdLst>
    <p:sldId id="256" r:id="rId2"/>
    <p:sldId id="266" r:id="rId3"/>
    <p:sldId id="260" r:id="rId4"/>
    <p:sldId id="261" r:id="rId5"/>
    <p:sldId id="267" r:id="rId6"/>
    <p:sldId id="268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1305" autoAdjust="0"/>
  </p:normalViewPr>
  <p:slideViewPr>
    <p:cSldViewPr snapToGrid="0">
      <p:cViewPr varScale="1">
        <p:scale>
          <a:sx n="93" d="100"/>
          <a:sy n="93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281DC-3243-4857-86BA-089C4C7CAAB5}" type="datetimeFigureOut">
              <a:rPr lang="es-CL" smtClean="0"/>
              <a:t>18-05-2020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DFA15-27CC-42D0-B33E-95310A262A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948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DFA15-27CC-42D0-B33E-95310A262A3B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0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latin typeface="CMR12"/>
              </a:rPr>
              <a:t>No se cuenta con las suficientes herramientas y tiempo para su correcta gestión de las redes de distribución de agua potable (RDA). Por lo tanto, no es posible utilizar los recursos asociados de forma eficiente.</a:t>
            </a:r>
          </a:p>
          <a:p>
            <a:endParaRPr lang="es-MX" dirty="0">
              <a:latin typeface="CMR12"/>
            </a:endParaRPr>
          </a:p>
          <a:p>
            <a:r>
              <a:rPr lang="es-MX" dirty="0"/>
              <a:t>El escoger las especificaciones de una RDA es una tarea difícil debido a que hay que evaluar el rendimiento general del sistema en función de un conjunto de variables que se mueven en un rango muy elevado de posibilidades. </a:t>
            </a:r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DFA15-27CC-42D0-B33E-95310A262A3B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5626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acuerdo al autor, los m</a:t>
            </a:r>
            <a:r>
              <a:rPr lang="es-CL" dirty="0" err="1"/>
              <a:t>icro</a:t>
            </a:r>
            <a:r>
              <a:rPr lang="es-CL" dirty="0"/>
              <a:t>-algoritmos </a:t>
            </a:r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tiene un mejor rendimiento y es mas eficiente que el algoritmo NSGA-II.</a:t>
            </a:r>
          </a:p>
          <a:p>
            <a:endParaRPr lang="es-MX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Tanto </a:t>
            </a:r>
            <a:r>
              <a:rPr lang="es-MX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Magmoredes</a:t>
            </a:r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como </a:t>
            </a:r>
            <a:r>
              <a:rPr lang="es-MX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WaterGEMS</a:t>
            </a:r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buscan resolver temas concretos en los sistemas de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distribución de agua potable y puesto que el código de estos programas no esta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disponible públicamente o son un sistema que se comercializa.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DFA15-27CC-42D0-B33E-95310A262A3B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5350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Describir el contexto de aplicación del caso: Consiste en establecer sobre que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elemento se aplicara el caso de estudio a desarrollar.</a:t>
            </a:r>
          </a:p>
          <a:p>
            <a:endParaRPr lang="es-MX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Definición de objetivos experimentales: Consiste en indicar cual es el objetivo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la investigación a realizar, si es describir, evaluar o explicar algún suceso.</a:t>
            </a:r>
          </a:p>
          <a:p>
            <a:endParaRPr lang="es-MX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Definición de un protocolo para conducir el caso de estudio: Consiste en escoger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 pautas para llevar a cabo el caso de estudio, que instrumentos serán utilizados para recolectar datos y como se realizaran el análisis de estos.</a:t>
            </a:r>
          </a:p>
          <a:p>
            <a:endParaRPr lang="es-MX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Definición de características a evaluar: Consiste en establecer que es lo que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estamos interesados en evaluar del elemento sobre el que se aplica el caso de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estudio.</a:t>
            </a:r>
          </a:p>
          <a:p>
            <a:endParaRPr lang="es-C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Definición de sujetos de prueba: Consiste en indicar cual será la fuente de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datos a ser utilizada para el caso de estudio, estas pueden ser personas, datos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 recolectados, etc.</a:t>
            </a:r>
          </a:p>
          <a:p>
            <a:endParaRPr lang="es-C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Aplicación de caso de estudio en un conjunto de sesiones no controladas: Consiste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llevar a cabo el caso de estudio sobre los sujeto de prueba definidos.</a:t>
            </a:r>
          </a:p>
          <a:p>
            <a:endParaRPr lang="es-MX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Aplicación de herramientas de obtención de evidencia empírica: Consiste en la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utilización de métodos o técnicas con el n de obtener evidencia empírica a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partir de los datos recolectados.</a:t>
            </a:r>
          </a:p>
          <a:p>
            <a:endParaRPr lang="es-MX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Análisis y evaluación de datos empíricos: Consiste en analizar la evidencia y</a:t>
            </a:r>
          </a:p>
          <a:p>
            <a:r>
              <a:rPr lang="es-MX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evaluar la validez de los resultados obtenidos.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DFA15-27CC-42D0-B33E-95310A262A3B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666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18-05-2020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24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18-05-2020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362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18-05-2020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7233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18-05-2020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171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18-05-2020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4848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18-05-2020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7529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18-05-2020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872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18-05-2020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7350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18-05-2020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405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18-05-2020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009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18-05-2020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038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18-05-2020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482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18-05-2020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6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18-05-2020</a:t>
            </a:fld>
            <a:endParaRPr lang="es-C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215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18-05-2020</a:t>
            </a:fld>
            <a:endParaRPr lang="es-C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113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18-05-2020</a:t>
            </a:fld>
            <a:endParaRPr lang="es-C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337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BB36-9ACF-4FA9-9913-E538D3B09652}" type="datetimeFigureOut">
              <a:rPr lang="es-CL" smtClean="0"/>
              <a:t>18-05-2020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798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DCBB36-9ACF-4FA9-9913-E538D3B09652}" type="datetimeFigureOut">
              <a:rPr lang="es-CL" smtClean="0"/>
              <a:t>18-05-2020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5FD8-32AF-4EA8-9289-91CC9F0E55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3582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BB675-2446-4E12-AD17-181C9A873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597" y="723530"/>
            <a:ext cx="8270464" cy="3632713"/>
          </a:xfrm>
        </p:spPr>
        <p:txBody>
          <a:bodyPr>
            <a:noAutofit/>
          </a:bodyPr>
          <a:lstStyle/>
          <a:p>
            <a:r>
              <a:rPr lang="es-MX" sz="4400" b="1" dirty="0"/>
              <a:t>Software para la optimización de redes de distribución de agua potable</a:t>
            </a:r>
            <a:br>
              <a:rPr lang="es-MX" sz="4400" b="1" dirty="0"/>
            </a:br>
            <a:br>
              <a:rPr lang="es-MX" sz="4400" b="1" dirty="0"/>
            </a:br>
            <a:r>
              <a:rPr lang="es-MX" sz="4400" b="1" dirty="0" err="1"/>
              <a:t>jHawanetFramework</a:t>
            </a:r>
            <a:endParaRPr lang="es-CL" sz="44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9552647-7DCE-4C25-8A0D-93EC23138794}"/>
              </a:ext>
            </a:extLst>
          </p:cNvPr>
          <p:cNvSpPr txBox="1"/>
          <p:nvPr/>
        </p:nvSpPr>
        <p:spPr>
          <a:xfrm>
            <a:off x="684212" y="5069151"/>
            <a:ext cx="4335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Estudiante: Gabriel Sanhueza</a:t>
            </a:r>
          </a:p>
          <a:p>
            <a:r>
              <a:rPr lang="es-MX" dirty="0"/>
              <a:t>Profesor guía: </a:t>
            </a:r>
            <a:r>
              <a:rPr lang="es-CL" dirty="0"/>
              <a:t>Jimmy Gutiérrez Bahamondes</a:t>
            </a:r>
          </a:p>
          <a:p>
            <a:r>
              <a:rPr lang="es-CL" dirty="0"/>
              <a:t>Profesor </a:t>
            </a:r>
            <a:r>
              <a:rPr lang="es-CL" dirty="0" err="1"/>
              <a:t>co-guía</a:t>
            </a:r>
            <a:r>
              <a:rPr lang="es-CL" dirty="0"/>
              <a:t>: Daniel Mora </a:t>
            </a:r>
            <a:r>
              <a:rPr lang="es-CL" dirty="0" err="1"/>
              <a:t>Melia</a:t>
            </a:r>
            <a:r>
              <a:rPr lang="es-CL" dirty="0"/>
              <a:t> </a:t>
            </a:r>
            <a:br>
              <a:rPr lang="es-CL" dirty="0"/>
            </a:b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E5FDA9-DC4F-4E2A-B74B-03DA3C316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7" y="94585"/>
            <a:ext cx="1541867" cy="154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9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BF72A-F0C7-4397-8F61-6989BD98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Contexto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B54F75-B2D6-41D4-AFD0-C843AFFEEDB5}"/>
              </a:ext>
            </a:extLst>
          </p:cNvPr>
          <p:cNvSpPr/>
          <p:nvPr/>
        </p:nvSpPr>
        <p:spPr>
          <a:xfrm>
            <a:off x="838200" y="1806356"/>
            <a:ext cx="1034008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La escasez de agua potable es sin duda una problemática a nivel mundial y la optimización de los sistemas que permiten su distribución es cada día mas relevante.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La optimización de estos sistemas, a la vez, involucra la participación de múltiples criterios que deben ser tomados en cuenta a la hora de decidir.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Deben ser capaces de adaptarse a los cambios y asegurar niveles mínimos de servicios durante las 24 horas del día.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Dependiendo de su topología, las RDA integran sistemas de bombeo que requieren gran cantidad de energía en horarios determinados.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Las RDA involucran dos tipos de problemas: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Problema de diseño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Problema de operación</a:t>
            </a:r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7179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12A0-80B1-46FD-B41A-9D3A7625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0A738AD-14AD-4860-8D18-AAE11DCED3DA}"/>
              </a:ext>
            </a:extLst>
          </p:cNvPr>
          <p:cNvSpPr/>
          <p:nvPr/>
        </p:nvSpPr>
        <p:spPr>
          <a:xfrm>
            <a:off x="838200" y="1690688"/>
            <a:ext cx="83837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+mj-lt"/>
              </a:rPr>
              <a:t>No se cuenta con las suficientes herramientas y tiempo para la correcta gestión.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latin typeface="CMR1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escoger las especificaciones es una tarea difícil debido a que hay que evaluar el rendimiento general del sistema.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3752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3F776-2D5B-437B-8824-91CABDE0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Propuesta de Solución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B599621-5BEF-4992-BC03-169F4DB6C555}"/>
              </a:ext>
            </a:extLst>
          </p:cNvPr>
          <p:cNvSpPr txBox="1"/>
          <p:nvPr/>
        </p:nvSpPr>
        <p:spPr>
          <a:xfrm>
            <a:off x="667820" y="1690688"/>
            <a:ext cx="113632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Desarrollo de </a:t>
            </a:r>
            <a:r>
              <a:rPr lang="es-MX" dirty="0"/>
              <a:t>una aplicación que permita buscar soluciones a dos de los problemas existentes en las redes de agua potable. </a:t>
            </a:r>
          </a:p>
          <a:p>
            <a:endParaRPr lang="es-MX" dirty="0"/>
          </a:p>
          <a:p>
            <a:r>
              <a:rPr lang="es-MX" dirty="0"/>
              <a:t>Hacer uso de una arquitectura que permita fácilmente extender el programa para abarcar nuevos problemas.</a:t>
            </a:r>
          </a:p>
          <a:p>
            <a:endParaRPr lang="es-MX" dirty="0"/>
          </a:p>
          <a:p>
            <a:r>
              <a:rPr lang="es-MX" dirty="0"/>
              <a:t>Los problemas que se abordaran en el contexto de optimización de redes de agua </a:t>
            </a:r>
            <a:r>
              <a:rPr lang="es-CL" dirty="0"/>
              <a:t>potable serán:</a:t>
            </a:r>
            <a:endParaRPr lang="es-MX" dirty="0"/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Problema de diseño: Optimización de los costo de inversión variando el diámetro de las tuberas.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Problema de operación:  Busca la optimización de los objetivos de costos energéticos y el número de encendidos y apagados de las bombas.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7432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EF16D-513E-4D98-8920-2080AA08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DE166-8251-4412-A2C5-F6E1D4754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571" y="1853248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Objetivo general</a:t>
            </a:r>
          </a:p>
          <a:p>
            <a:pPr lvl="1"/>
            <a:r>
              <a:rPr lang="es-MX" dirty="0"/>
              <a:t>Diseñar y desarrollar una aplicación de apoyo a la toma de decisiones, integrando algoritmos de optimización aplicados al problema de diseño y operación en redes de distribución de agua potable.</a:t>
            </a:r>
          </a:p>
          <a:p>
            <a:pPr lvl="1"/>
            <a:endParaRPr lang="es-MX" dirty="0"/>
          </a:p>
          <a:p>
            <a:r>
              <a:rPr lang="es-MX" dirty="0"/>
              <a:t>Objetivos específicos</a:t>
            </a:r>
          </a:p>
          <a:p>
            <a:pPr lvl="1"/>
            <a:r>
              <a:rPr lang="es-MX" dirty="0"/>
              <a:t>Generar soluciones frente al problema monoobjetivo de diseño de redes de distribución de agua potable a través de la implementación de algoritmos genéticos.</a:t>
            </a:r>
          </a:p>
          <a:p>
            <a:pPr lvl="1"/>
            <a:r>
              <a:rPr lang="es-MX" dirty="0"/>
              <a:t>Generar soluciones frente al problema multiobjetivo de operación de redes de distribución de agua potable a través de la implementación de NSGA-II</a:t>
            </a:r>
          </a:p>
          <a:p>
            <a:pPr lvl="1"/>
            <a:r>
              <a:rPr lang="es-MX" dirty="0"/>
              <a:t>Diseñar he implementar la interfaz gráfica del sistema de optimización de redes de agua potable desarrollado durante este proyecto.</a:t>
            </a:r>
          </a:p>
          <a:p>
            <a:pPr lvl="1"/>
            <a:r>
              <a:rPr lang="es-MX" dirty="0"/>
              <a:t>Evaluar el desempeño de los algoritmos, contrastando los resultados obtenidos en redes de benchmarking con óptimos conocidos.</a:t>
            </a:r>
          </a:p>
          <a:p>
            <a:pPr lvl="1"/>
            <a:endParaRPr lang="es-MX" dirty="0"/>
          </a:p>
          <a:p>
            <a:endParaRPr lang="es-MX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9212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494C1-4CC1-437A-B378-7E71771B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 Relacionado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BBB14-AB01-43A9-9047-87796F7E9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07958"/>
            <a:ext cx="9147593" cy="4740441"/>
          </a:xfrm>
        </p:spPr>
        <p:txBody>
          <a:bodyPr>
            <a:normAutofit fontScale="85000" lnSpcReduction="20000"/>
          </a:bodyPr>
          <a:lstStyle/>
          <a:p>
            <a:r>
              <a:rPr lang="es-CL" dirty="0" err="1"/>
              <a:t>Magmoredes</a:t>
            </a:r>
            <a:r>
              <a:rPr lang="es-CL" dirty="0"/>
              <a:t>: </a:t>
            </a:r>
          </a:p>
          <a:p>
            <a:pPr lvl="1"/>
            <a:r>
              <a:rPr lang="es-CL" dirty="0" err="1"/>
              <a:t>Micro-algoritmos</a:t>
            </a:r>
            <a:r>
              <a:rPr lang="es-CL" dirty="0"/>
              <a:t> genéticos multiobjetivo</a:t>
            </a:r>
          </a:p>
          <a:p>
            <a:pPr lvl="1"/>
            <a:r>
              <a:rPr lang="es-MX" dirty="0"/>
              <a:t>Optimización de los costo y la confiabilidad final de la red</a:t>
            </a:r>
            <a:endParaRPr lang="es-CL" dirty="0"/>
          </a:p>
          <a:p>
            <a:endParaRPr lang="es-CL" dirty="0"/>
          </a:p>
          <a:p>
            <a:r>
              <a:rPr lang="es-CL" dirty="0" err="1"/>
              <a:t>WaterGEMS</a:t>
            </a:r>
            <a:r>
              <a:rPr lang="es-CL" dirty="0"/>
              <a:t>:</a:t>
            </a:r>
          </a:p>
          <a:p>
            <a:pPr lvl="1"/>
            <a:r>
              <a:rPr lang="es-MX" dirty="0"/>
              <a:t>Construcción de modelos </a:t>
            </a:r>
            <a:r>
              <a:rPr lang="es-CL" dirty="0"/>
              <a:t>geoespaciales, optimización de diseño, ciclos de bombeo, calibración automática del modelo; </a:t>
            </a:r>
            <a:r>
              <a:rPr lang="es-MX" dirty="0"/>
              <a:t>y la gestión de activos.</a:t>
            </a:r>
          </a:p>
          <a:p>
            <a:pPr lvl="1"/>
            <a:r>
              <a:rPr lang="es-MX" dirty="0"/>
              <a:t>No permite la adición de nuevos algoritmos</a:t>
            </a:r>
          </a:p>
          <a:p>
            <a:pPr lvl="1"/>
            <a:r>
              <a:rPr lang="es-CL" dirty="0"/>
              <a:t>Incorpora algunos algoritmos predefinidos para resolver ciertos problema</a:t>
            </a:r>
          </a:p>
          <a:p>
            <a:pPr lvl="1"/>
            <a:r>
              <a:rPr lang="es-CL" dirty="0"/>
              <a:t>Permite conexiones a datos externos</a:t>
            </a:r>
          </a:p>
          <a:p>
            <a:endParaRPr lang="es-CL" dirty="0"/>
          </a:p>
          <a:p>
            <a:r>
              <a:rPr lang="es-CL" dirty="0"/>
              <a:t>EPANET: </a:t>
            </a:r>
          </a:p>
          <a:p>
            <a:pPr lvl="1"/>
            <a:r>
              <a:rPr lang="es-CL" dirty="0"/>
              <a:t>Librería de simulación hidráulica (</a:t>
            </a:r>
            <a:r>
              <a:rPr lang="es-CL" dirty="0" err="1"/>
              <a:t>dll</a:t>
            </a:r>
            <a:r>
              <a:rPr lang="es-CL" dirty="0"/>
              <a:t>)</a:t>
            </a:r>
          </a:p>
          <a:p>
            <a:pPr lvl="1"/>
            <a:r>
              <a:rPr lang="es-CL" dirty="0"/>
              <a:t>Permite mayor flexibilidad</a:t>
            </a:r>
          </a:p>
          <a:p>
            <a:pPr lvl="1"/>
            <a:r>
              <a:rPr lang="es-CL" dirty="0"/>
              <a:t>Desarrollo toma mayor tiempo</a:t>
            </a:r>
          </a:p>
          <a:p>
            <a:pPr lvl="1"/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7469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6A0C8-9E81-40A2-8AEB-A34E4C52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de Desarrollo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942053-DF85-4EDB-ACC2-22208187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Iterativa e Incremental</a:t>
            </a:r>
          </a:p>
          <a:p>
            <a:pPr lvl="1"/>
            <a:r>
              <a:rPr lang="es-MX" dirty="0"/>
              <a:t>Análisis</a:t>
            </a:r>
          </a:p>
          <a:p>
            <a:pPr lvl="1"/>
            <a:r>
              <a:rPr lang="es-MX" dirty="0"/>
              <a:t>Diseño</a:t>
            </a:r>
          </a:p>
          <a:p>
            <a:pPr lvl="1"/>
            <a:r>
              <a:rPr lang="es-MX" dirty="0"/>
              <a:t>Implementación</a:t>
            </a:r>
          </a:p>
          <a:p>
            <a:pPr lvl="1"/>
            <a:r>
              <a:rPr lang="es-MX" dirty="0"/>
              <a:t>Pruebas</a:t>
            </a:r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E707E7-4AD6-4256-A7C9-C343835ED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614" y="2004938"/>
            <a:ext cx="6699472" cy="372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3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6048D-74A8-414A-9E19-05F7608A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de Evaluación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28D680-5985-44EB-BF9A-CA47CA55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Caso de estudio</a:t>
            </a:r>
            <a:endParaRPr lang="es-CL" dirty="0"/>
          </a:p>
        </p:txBody>
      </p:sp>
      <p:pic>
        <p:nvPicPr>
          <p:cNvPr id="5" name="Imagen 4" descr="Captura de pantalla de un celular con texto e imagen&#10;&#10;Descripción generada automáticamente">
            <a:extLst>
              <a:ext uri="{FF2B5EF4-FFF2-40B4-BE49-F238E27FC236}">
                <a16:creationId xmlns:a16="http://schemas.microsoft.com/office/drawing/2014/main" id="{CB6C14EB-61EB-4056-928C-73936DA73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834" y="2731153"/>
            <a:ext cx="6782154" cy="367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04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2271</TotalTime>
  <Words>869</Words>
  <Application>Microsoft Office PowerPoint</Application>
  <PresentationFormat>Panorámica</PresentationFormat>
  <Paragraphs>101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CMR12</vt:lpstr>
      <vt:lpstr>Wingdings 3</vt:lpstr>
      <vt:lpstr>Ion</vt:lpstr>
      <vt:lpstr>Software para la optimización de redes de distribución de agua potable  jHawanetFramework</vt:lpstr>
      <vt:lpstr>Contexto</vt:lpstr>
      <vt:lpstr>Problema</vt:lpstr>
      <vt:lpstr>Propuesta de Solución</vt:lpstr>
      <vt:lpstr>Objetivos</vt:lpstr>
      <vt:lpstr>Trabajo Relacionado</vt:lpstr>
      <vt:lpstr>Metodología de Desarrollo</vt:lpstr>
      <vt:lpstr>Metodología de 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para la optimización de redes de distribución de agua potable</dc:title>
  <dc:creator>gabriel gonzalo sanhueza fuentes</dc:creator>
  <cp:lastModifiedBy>gabriel gonzalo sanhueza fuentes</cp:lastModifiedBy>
  <cp:revision>43</cp:revision>
  <dcterms:created xsi:type="dcterms:W3CDTF">2019-08-12T02:09:42Z</dcterms:created>
  <dcterms:modified xsi:type="dcterms:W3CDTF">2020-05-19T16:59:51Z</dcterms:modified>
</cp:coreProperties>
</file>