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notesMasterIdLst>
    <p:notesMasterId r:id="rId41"/>
  </p:notesMasterIdLst>
  <p:sldIdLst>
    <p:sldId id="256" r:id="rId2"/>
    <p:sldId id="277" r:id="rId3"/>
    <p:sldId id="266" r:id="rId4"/>
    <p:sldId id="260" r:id="rId5"/>
    <p:sldId id="261" r:id="rId6"/>
    <p:sldId id="267" r:id="rId7"/>
    <p:sldId id="268" r:id="rId8"/>
    <p:sldId id="278" r:id="rId9"/>
    <p:sldId id="270" r:id="rId10"/>
    <p:sldId id="269" r:id="rId11"/>
    <p:sldId id="271" r:id="rId12"/>
    <p:sldId id="287" r:id="rId13"/>
    <p:sldId id="288" r:id="rId14"/>
    <p:sldId id="294" r:id="rId15"/>
    <p:sldId id="293" r:id="rId16"/>
    <p:sldId id="292" r:id="rId17"/>
    <p:sldId id="295" r:id="rId18"/>
    <p:sldId id="296" r:id="rId19"/>
    <p:sldId id="291" r:id="rId20"/>
    <p:sldId id="299" r:id="rId21"/>
    <p:sldId id="300" r:id="rId22"/>
    <p:sldId id="302" r:id="rId23"/>
    <p:sldId id="301" r:id="rId24"/>
    <p:sldId id="303" r:id="rId25"/>
    <p:sldId id="290" r:id="rId26"/>
    <p:sldId id="297" r:id="rId27"/>
    <p:sldId id="298" r:id="rId28"/>
    <p:sldId id="279" r:id="rId29"/>
    <p:sldId id="272" r:id="rId30"/>
    <p:sldId id="273" r:id="rId31"/>
    <p:sldId id="274" r:id="rId32"/>
    <p:sldId id="275" r:id="rId33"/>
    <p:sldId id="280" r:id="rId34"/>
    <p:sldId id="281" r:id="rId35"/>
    <p:sldId id="282" r:id="rId36"/>
    <p:sldId id="283" r:id="rId37"/>
    <p:sldId id="284" r:id="rId38"/>
    <p:sldId id="285" r:id="rId39"/>
    <p:sldId id="28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50" autoAdjust="0"/>
    <p:restoredTop sz="81305" autoAdjust="0"/>
  </p:normalViewPr>
  <p:slideViewPr>
    <p:cSldViewPr snapToGrid="0">
      <p:cViewPr varScale="1">
        <p:scale>
          <a:sx n="93" d="100"/>
          <a:sy n="93" d="100"/>
        </p:scale>
        <p:origin x="10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B281DC-3243-4857-86BA-089C4C7CAAB5}" type="datetimeFigureOut">
              <a:rPr lang="es-CL" smtClean="0"/>
              <a:t>21-07-2020</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DFA15-27CC-42D0-B33E-95310A262A3B}" type="slidenum">
              <a:rPr lang="es-CL" smtClean="0"/>
              <a:t>‹Nº›</a:t>
            </a:fld>
            <a:endParaRPr lang="es-CL"/>
          </a:p>
        </p:txBody>
      </p:sp>
    </p:spTree>
    <p:extLst>
      <p:ext uri="{BB962C8B-B14F-4D97-AF65-F5344CB8AC3E}">
        <p14:creationId xmlns:p14="http://schemas.microsoft.com/office/powerpoint/2010/main" val="429487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Como bien se sabe la escasez de agua potable es sin duda una problemática a nivel mundial. Es por esto que optimizar los sistemas que permiten la distribución de agua es importante.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dirty="0"/>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Sin embargo, esto no es simple puesto que los sistemas de distribución de agua deben funcionar las 24 horas del día y deben asegurar los niveles se servicio mínimos.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dirty="0"/>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Además, la optimización de estos sistemas involucra la participación de múltiples criterios lo que dificulta la toma de decisiones respecto a éstos.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dirty="0"/>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a:t>
            </a:r>
          </a:p>
          <a:p>
            <a:pPr marL="285750" indent="-285750">
              <a:buFont typeface="Arial" panose="020B0604020202020204" pitchFamily="34" charset="0"/>
              <a:buChar char="•"/>
            </a:pPr>
            <a:r>
              <a:rPr lang="es-CL" dirty="0"/>
              <a:t>La escasez de agua potable es sin duda una problemática a nivel mundial y la optimización de los sistemas que permiten su distribución es cada día mas relevante.</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r>
              <a:rPr lang="es-CL" dirty="0"/>
              <a:t>La optimización de estos sistemas, a la vez, involucra la participación de múltiples criterios que deben ser tomados en cuenta a la hora de decidir.</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r>
              <a:rPr lang="es-MX" dirty="0"/>
              <a:t>Deben ser capaces de adaptarse a los cambios y asegurar niveles mínimos de servicios durante las 24 horas del día. </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Dependiendo de su topología, las RDA integran sistemas de bombeo que requieren gran cantidad de energía en horarios determinados.</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Las RDA involucran dos tipos de problemas: </a:t>
            </a:r>
          </a:p>
          <a:p>
            <a:pPr marL="742950" lvl="1" indent="-285750">
              <a:buFont typeface="Arial" panose="020B0604020202020204" pitchFamily="34" charset="0"/>
              <a:buChar char="•"/>
            </a:pPr>
            <a:r>
              <a:rPr lang="es-MX" dirty="0"/>
              <a:t>Problema de diseño </a:t>
            </a:r>
          </a:p>
          <a:p>
            <a:pPr marL="742950" lvl="1" indent="-285750">
              <a:buFont typeface="Arial" panose="020B0604020202020204" pitchFamily="34" charset="0"/>
              <a:buChar char="•"/>
            </a:pPr>
            <a:r>
              <a:rPr lang="es-MX" dirty="0"/>
              <a:t>Problema de operación</a:t>
            </a:r>
            <a:endParaRPr lang="es-C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3</a:t>
            </a:fld>
            <a:endParaRPr lang="es-CL"/>
          </a:p>
        </p:txBody>
      </p:sp>
    </p:spTree>
    <p:extLst>
      <p:ext uri="{BB962C8B-B14F-4D97-AF65-F5344CB8AC3E}">
        <p14:creationId xmlns:p14="http://schemas.microsoft.com/office/powerpoint/2010/main" val="25502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Escoger  y documentar la arquitectura física y lógica; realizar los diagramas de los componentes y clases, así como definir la interacción de estos; el diseño de interfaces y la especificación de características extras de la aplicación</a:t>
            </a:r>
          </a:p>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16</a:t>
            </a:fld>
            <a:endParaRPr lang="es-CL"/>
          </a:p>
        </p:txBody>
      </p:sp>
    </p:spTree>
    <p:extLst>
      <p:ext uri="{BB962C8B-B14F-4D97-AF65-F5344CB8AC3E}">
        <p14:creationId xmlns:p14="http://schemas.microsoft.com/office/powerpoint/2010/main" val="3925149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17</a:t>
            </a:fld>
            <a:endParaRPr lang="es-CL"/>
          </a:p>
        </p:txBody>
      </p:sp>
    </p:spTree>
    <p:extLst>
      <p:ext uri="{BB962C8B-B14F-4D97-AF65-F5344CB8AC3E}">
        <p14:creationId xmlns:p14="http://schemas.microsoft.com/office/powerpoint/2010/main" val="447880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18</a:t>
            </a:fld>
            <a:endParaRPr lang="es-CL"/>
          </a:p>
        </p:txBody>
      </p:sp>
    </p:spTree>
    <p:extLst>
      <p:ext uri="{BB962C8B-B14F-4D97-AF65-F5344CB8AC3E}">
        <p14:creationId xmlns:p14="http://schemas.microsoft.com/office/powerpoint/2010/main" val="2434608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19</a:t>
            </a:fld>
            <a:endParaRPr lang="es-CL"/>
          </a:p>
        </p:txBody>
      </p:sp>
    </p:spTree>
    <p:extLst>
      <p:ext uri="{BB962C8B-B14F-4D97-AF65-F5344CB8AC3E}">
        <p14:creationId xmlns:p14="http://schemas.microsoft.com/office/powerpoint/2010/main" val="996361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20</a:t>
            </a:fld>
            <a:endParaRPr lang="es-CL"/>
          </a:p>
        </p:txBody>
      </p:sp>
    </p:spTree>
    <p:extLst>
      <p:ext uri="{BB962C8B-B14F-4D97-AF65-F5344CB8AC3E}">
        <p14:creationId xmlns:p14="http://schemas.microsoft.com/office/powerpoint/2010/main" val="2086721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21</a:t>
            </a:fld>
            <a:endParaRPr lang="es-CL"/>
          </a:p>
        </p:txBody>
      </p:sp>
    </p:spTree>
    <p:extLst>
      <p:ext uri="{BB962C8B-B14F-4D97-AF65-F5344CB8AC3E}">
        <p14:creationId xmlns:p14="http://schemas.microsoft.com/office/powerpoint/2010/main" val="3923711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22</a:t>
            </a:fld>
            <a:endParaRPr lang="es-CL"/>
          </a:p>
        </p:txBody>
      </p:sp>
    </p:spTree>
    <p:extLst>
      <p:ext uri="{BB962C8B-B14F-4D97-AF65-F5344CB8AC3E}">
        <p14:creationId xmlns:p14="http://schemas.microsoft.com/office/powerpoint/2010/main" val="1435587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23</a:t>
            </a:fld>
            <a:endParaRPr lang="es-CL"/>
          </a:p>
        </p:txBody>
      </p:sp>
    </p:spTree>
    <p:extLst>
      <p:ext uri="{BB962C8B-B14F-4D97-AF65-F5344CB8AC3E}">
        <p14:creationId xmlns:p14="http://schemas.microsoft.com/office/powerpoint/2010/main" val="1268271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24</a:t>
            </a:fld>
            <a:endParaRPr lang="es-CL"/>
          </a:p>
        </p:txBody>
      </p:sp>
    </p:spTree>
    <p:extLst>
      <p:ext uri="{BB962C8B-B14F-4D97-AF65-F5344CB8AC3E}">
        <p14:creationId xmlns:p14="http://schemas.microsoft.com/office/powerpoint/2010/main" val="1062469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25</a:t>
            </a:fld>
            <a:endParaRPr lang="es-CL"/>
          </a:p>
        </p:txBody>
      </p:sp>
    </p:spTree>
    <p:extLst>
      <p:ext uri="{BB962C8B-B14F-4D97-AF65-F5344CB8AC3E}">
        <p14:creationId xmlns:p14="http://schemas.microsoft.com/office/powerpoint/2010/main" val="18652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latin typeface="CMR12"/>
              </a:rPr>
              <a:t>No se cuenta con las suficientes herramientas y tiempo para su correcta gestión de las redes de distribución de agua potable (RDA). Por lo tanto, no es posible utilizar los recursos asociados de forma eficiente de los sistemas de </a:t>
            </a:r>
            <a:r>
              <a:rPr lang="es-MX" dirty="0" err="1">
                <a:latin typeface="CMR12"/>
              </a:rPr>
              <a:t>rda.</a:t>
            </a:r>
            <a:endParaRPr lang="es-MX" dirty="0">
              <a:latin typeface="CMR12"/>
            </a:endParaRPr>
          </a:p>
          <a:p>
            <a:endParaRPr lang="es-MX" dirty="0">
              <a:latin typeface="CMR12"/>
            </a:endParaRPr>
          </a:p>
          <a:p>
            <a:r>
              <a:rPr lang="es-MX" dirty="0"/>
              <a:t>El escoger las especificaciones de una RDA es una tarea difícil debido a que hay que evaluar el rendimiento general del sistema en función de un conjunto de variables que se mueven en un rango muy elevado de posibilidades. </a:t>
            </a:r>
            <a:endParaRPr lang="es-CL" dirty="0"/>
          </a:p>
          <a:p>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4</a:t>
            </a:fld>
            <a:endParaRPr lang="es-CL"/>
          </a:p>
        </p:txBody>
      </p:sp>
    </p:spTree>
    <p:extLst>
      <p:ext uri="{BB962C8B-B14F-4D97-AF65-F5344CB8AC3E}">
        <p14:creationId xmlns:p14="http://schemas.microsoft.com/office/powerpoint/2010/main" val="4075626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26</a:t>
            </a:fld>
            <a:endParaRPr lang="es-CL"/>
          </a:p>
        </p:txBody>
      </p:sp>
    </p:spTree>
    <p:extLst>
      <p:ext uri="{BB962C8B-B14F-4D97-AF65-F5344CB8AC3E}">
        <p14:creationId xmlns:p14="http://schemas.microsoft.com/office/powerpoint/2010/main" val="3604663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27</a:t>
            </a:fld>
            <a:endParaRPr lang="es-CL"/>
          </a:p>
        </p:txBody>
      </p:sp>
    </p:spTree>
    <p:extLst>
      <p:ext uri="{BB962C8B-B14F-4D97-AF65-F5344CB8AC3E}">
        <p14:creationId xmlns:p14="http://schemas.microsoft.com/office/powerpoint/2010/main" val="4074702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Funcionalidad: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kern="1200" dirty="0">
                <a:solidFill>
                  <a:schemeClr val="tx1"/>
                </a:solidFill>
                <a:effectLst/>
                <a:latin typeface="+mn-lt"/>
                <a:ea typeface="+mn-ea"/>
                <a:cs typeface="+mn-cs"/>
              </a:rPr>
              <a:t>Con esta característica se busca evaluar lo que la aplicación puede hacer, es decir, si el sistema cumple con las operaciones solicitadas por el cliente.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dirty="0"/>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Usabilidad: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kern="1200" dirty="0">
                <a:solidFill>
                  <a:schemeClr val="tx1"/>
                </a:solidFill>
                <a:effectLst/>
                <a:latin typeface="+mn-lt"/>
                <a:ea typeface="+mn-ea"/>
                <a:cs typeface="+mn-cs"/>
              </a:rPr>
              <a:t>Esta característica busca medir la usabilidad del software, es decir, que tan fácil es de usar la aplicación.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kern="1200" dirty="0">
                <a:solidFill>
                  <a:schemeClr val="tx1"/>
                </a:solidFill>
                <a:effectLst/>
                <a:latin typeface="+mn-lt"/>
                <a:ea typeface="+mn-ea"/>
                <a:cs typeface="+mn-cs"/>
              </a:rPr>
              <a:t>Utilidad:</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kern="1200" dirty="0">
                <a:solidFill>
                  <a:schemeClr val="tx1"/>
                </a:solidFill>
                <a:effectLst/>
                <a:latin typeface="+mn-lt"/>
                <a:ea typeface="+mn-ea"/>
                <a:cs typeface="+mn-cs"/>
              </a:rPr>
              <a:t>Con este criterio se busca medir el valor de la aplicación. Con valor, nos referimos a si las funcionalidades implementadas por el sistema son de utilidad para quien haga uso de solución.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b="1" kern="1200" dirty="0">
                <a:solidFill>
                  <a:schemeClr val="tx1"/>
                </a:solidFill>
                <a:effectLst/>
                <a:latin typeface="+mn-lt"/>
                <a:ea typeface="+mn-ea"/>
                <a:cs typeface="+mn-cs"/>
              </a:rPr>
              <a:t>Utilidad del manual de usuario: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kern="1200" dirty="0">
                <a:solidFill>
                  <a:schemeClr val="tx1"/>
                </a:solidFill>
                <a:effectLst/>
                <a:latin typeface="+mn-lt"/>
                <a:ea typeface="+mn-ea"/>
                <a:cs typeface="+mn-cs"/>
              </a:rPr>
              <a:t>Con este criterio se busca evaluar el manual de usuario realizado y si este fue de ayuda para aprender y poder conocer la aplicación.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CL" sz="1200" b="0" kern="1200" dirty="0">
              <a:solidFill>
                <a:schemeClr val="tx1"/>
              </a:solidFill>
              <a:effectLst/>
              <a:latin typeface="+mn-lt"/>
              <a:ea typeface="+mn-ea"/>
              <a:cs typeface="+mn-cs"/>
            </a:endParaRPr>
          </a:p>
          <a:p>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29</a:t>
            </a:fld>
            <a:endParaRPr lang="es-CL"/>
          </a:p>
        </p:txBody>
      </p:sp>
    </p:spTree>
    <p:extLst>
      <p:ext uri="{BB962C8B-B14F-4D97-AF65-F5344CB8AC3E}">
        <p14:creationId xmlns:p14="http://schemas.microsoft.com/office/powerpoint/2010/main" val="4029558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Protocolo: Guía para realizar la recolección de datos.</a:t>
            </a:r>
          </a:p>
          <a:p>
            <a:endParaRPr lang="es-CL" dirty="0"/>
          </a:p>
          <a:p>
            <a:r>
              <a:rPr lang="es-CL" dirty="0"/>
              <a:t>Evaluación asíncrona debido a las problemáticas a nivel país y la dificultad de coordinar una reunión.</a:t>
            </a:r>
          </a:p>
          <a:p>
            <a:endParaRPr lang="es-CL" u="sng" dirty="0"/>
          </a:p>
          <a:p>
            <a:r>
              <a:rPr lang="es-MX" sz="1200" b="0" kern="1200" dirty="0">
                <a:solidFill>
                  <a:schemeClr val="tx1"/>
                </a:solidFill>
                <a:effectLst/>
                <a:latin typeface="+mn-lt"/>
                <a:ea typeface="+mn-ea"/>
                <a:cs typeface="+mn-cs"/>
              </a:rPr>
              <a:t>Enviar la aplicación junto con su manual a los participantes del estudio.</a:t>
            </a:r>
          </a:p>
          <a:p>
            <a:r>
              <a:rPr lang="es-MX" sz="1200" b="0" kern="1200" dirty="0">
                <a:solidFill>
                  <a:schemeClr val="tx1"/>
                </a:solidFill>
                <a:effectLst/>
                <a:latin typeface="+mn-lt"/>
                <a:ea typeface="+mn-ea"/>
                <a:cs typeface="+mn-cs"/>
              </a:rPr>
              <a:t>Dar un tiempo para que el participante del estudio se interiorice con la aplicación.</a:t>
            </a:r>
          </a:p>
          <a:p>
            <a:r>
              <a:rPr lang="es-MX" sz="1200" b="0" kern="1200" dirty="0">
                <a:solidFill>
                  <a:schemeClr val="tx1"/>
                </a:solidFill>
                <a:effectLst/>
                <a:latin typeface="+mn-lt"/>
                <a:ea typeface="+mn-ea"/>
                <a:cs typeface="+mn-cs"/>
              </a:rPr>
              <a:t>Enviar la encuesta a los participantes.</a:t>
            </a:r>
          </a:p>
          <a:p>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30</a:t>
            </a:fld>
            <a:endParaRPr lang="es-CL"/>
          </a:p>
        </p:txBody>
      </p:sp>
    </p:spTree>
    <p:extLst>
      <p:ext uri="{BB962C8B-B14F-4D97-AF65-F5344CB8AC3E}">
        <p14:creationId xmlns:p14="http://schemas.microsoft.com/office/powerpoint/2010/main" val="108190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31</a:t>
            </a:fld>
            <a:endParaRPr lang="es-CL"/>
          </a:p>
        </p:txBody>
      </p:sp>
    </p:spTree>
    <p:extLst>
      <p:ext uri="{BB962C8B-B14F-4D97-AF65-F5344CB8AC3E}">
        <p14:creationId xmlns:p14="http://schemas.microsoft.com/office/powerpoint/2010/main" val="1145480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36</a:t>
            </a:fld>
            <a:endParaRPr lang="es-CL"/>
          </a:p>
        </p:txBody>
      </p:sp>
    </p:spTree>
    <p:extLst>
      <p:ext uri="{BB962C8B-B14F-4D97-AF65-F5344CB8AC3E}">
        <p14:creationId xmlns:p14="http://schemas.microsoft.com/office/powerpoint/2010/main" val="1651702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38</a:t>
            </a:fld>
            <a:endParaRPr lang="es-CL"/>
          </a:p>
        </p:txBody>
      </p:sp>
    </p:spTree>
    <p:extLst>
      <p:ext uri="{BB962C8B-B14F-4D97-AF65-F5344CB8AC3E}">
        <p14:creationId xmlns:p14="http://schemas.microsoft.com/office/powerpoint/2010/main" val="2235315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39</a:t>
            </a:fld>
            <a:endParaRPr lang="es-CL"/>
          </a:p>
        </p:txBody>
      </p:sp>
    </p:spTree>
    <p:extLst>
      <p:ext uri="{BB962C8B-B14F-4D97-AF65-F5344CB8AC3E}">
        <p14:creationId xmlns:p14="http://schemas.microsoft.com/office/powerpoint/2010/main" val="568633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kern="1200" dirty="0">
                <a:solidFill>
                  <a:schemeClr val="tx1"/>
                </a:solidFill>
                <a:effectLst/>
                <a:latin typeface="+mn-lt"/>
                <a:ea typeface="+mn-ea"/>
                <a:cs typeface="+mn-cs"/>
              </a:rPr>
              <a:t>La solución que se propone para abordar el problema en mi trabajo consiste en el desarrollo de una aplicación de escritorio escalable que permita buscar soluciones a dos de los problemas existentes en las redes de agua potable. </a:t>
            </a:r>
          </a:p>
          <a:p>
            <a:endParaRPr lang="es-CL" dirty="0"/>
          </a:p>
          <a:p>
            <a:r>
              <a:rPr lang="es-CL" dirty="0"/>
              <a:t>Problema de diseño: Optimizar la configuración y disposición de los elementos que conforman la red previa a su construcción.</a:t>
            </a:r>
          </a:p>
          <a:p>
            <a:r>
              <a:rPr lang="es-CL" dirty="0"/>
              <a:t>Problema de operación: Optimizar las configuración de una red ya construida.</a:t>
            </a:r>
          </a:p>
        </p:txBody>
      </p:sp>
      <p:sp>
        <p:nvSpPr>
          <p:cNvPr id="4" name="Marcador de número de diapositiva 3"/>
          <p:cNvSpPr>
            <a:spLocks noGrp="1"/>
          </p:cNvSpPr>
          <p:nvPr>
            <p:ph type="sldNum" sz="quarter" idx="5"/>
          </p:nvPr>
        </p:nvSpPr>
        <p:spPr/>
        <p:txBody>
          <a:bodyPr/>
          <a:lstStyle/>
          <a:p>
            <a:fld id="{517DFA15-27CC-42D0-B33E-95310A262A3B}" type="slidenum">
              <a:rPr lang="es-CL" smtClean="0"/>
              <a:t>5</a:t>
            </a:fld>
            <a:endParaRPr lang="es-CL"/>
          </a:p>
        </p:txBody>
      </p:sp>
    </p:spTree>
    <p:extLst>
      <p:ext uri="{BB962C8B-B14F-4D97-AF65-F5344CB8AC3E}">
        <p14:creationId xmlns:p14="http://schemas.microsoft.com/office/powerpoint/2010/main" val="637444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u="none" strike="noStrike" kern="1200" baseline="0" dirty="0">
                <a:solidFill>
                  <a:schemeClr val="tx1"/>
                </a:solidFill>
                <a:latin typeface="+mn-lt"/>
                <a:ea typeface="+mn-ea"/>
                <a:cs typeface="+mn-cs"/>
              </a:rPr>
              <a:t>De acuerdo al autor, los m</a:t>
            </a:r>
            <a:r>
              <a:rPr lang="es-CL" dirty="0" err="1"/>
              <a:t>icro</a:t>
            </a:r>
            <a:r>
              <a:rPr lang="es-CL" dirty="0"/>
              <a:t>-algoritmos </a:t>
            </a:r>
            <a:r>
              <a:rPr lang="es-MX" sz="1200" b="0" i="0" u="none" strike="noStrike" kern="1200" baseline="0" dirty="0">
                <a:solidFill>
                  <a:schemeClr val="tx1"/>
                </a:solidFill>
                <a:latin typeface="+mn-lt"/>
                <a:ea typeface="+mn-ea"/>
                <a:cs typeface="+mn-cs"/>
              </a:rPr>
              <a:t>tiene un mejor rendimiento y es mas eficiente que el algoritmo NSGA-II.</a:t>
            </a:r>
          </a:p>
          <a:p>
            <a:endParaRPr lang="es-MX" sz="1200" b="0" i="0" u="none" strike="noStrike" kern="1200" baseline="0" dirty="0">
              <a:solidFill>
                <a:schemeClr val="tx1"/>
              </a:solidFill>
              <a:latin typeface="+mn-lt"/>
              <a:ea typeface="+mn-ea"/>
              <a:cs typeface="+mn-cs"/>
            </a:endParaRPr>
          </a:p>
          <a:p>
            <a:r>
              <a:rPr lang="es-CL" sz="1200" b="0" i="0" u="none" strike="noStrike" kern="1200" baseline="0" dirty="0">
                <a:solidFill>
                  <a:schemeClr val="tx1"/>
                </a:solidFill>
                <a:latin typeface="+mn-lt"/>
                <a:ea typeface="+mn-ea"/>
                <a:cs typeface="+mn-cs"/>
              </a:rPr>
              <a:t>Tanto </a:t>
            </a:r>
            <a:r>
              <a:rPr lang="es-MX" sz="1200" b="0" i="0" u="none" strike="noStrike" kern="1200" baseline="0" dirty="0" err="1">
                <a:solidFill>
                  <a:schemeClr val="tx1"/>
                </a:solidFill>
                <a:latin typeface="+mn-lt"/>
                <a:ea typeface="+mn-ea"/>
                <a:cs typeface="+mn-cs"/>
              </a:rPr>
              <a:t>Magmoredes</a:t>
            </a:r>
            <a:r>
              <a:rPr lang="es-MX" sz="1200" b="0" i="0" u="none" strike="noStrike" kern="1200" baseline="0" dirty="0">
                <a:solidFill>
                  <a:schemeClr val="tx1"/>
                </a:solidFill>
                <a:latin typeface="+mn-lt"/>
                <a:ea typeface="+mn-ea"/>
                <a:cs typeface="+mn-cs"/>
              </a:rPr>
              <a:t> como </a:t>
            </a:r>
            <a:r>
              <a:rPr lang="es-MX" sz="1200" b="0" i="0" u="none" strike="noStrike" kern="1200" baseline="0" dirty="0" err="1">
                <a:solidFill>
                  <a:schemeClr val="tx1"/>
                </a:solidFill>
                <a:latin typeface="+mn-lt"/>
                <a:ea typeface="+mn-ea"/>
                <a:cs typeface="+mn-cs"/>
              </a:rPr>
              <a:t>WaterGEMS</a:t>
            </a:r>
            <a:r>
              <a:rPr lang="es-MX" sz="1200" b="0" i="0" u="none" strike="noStrike" kern="1200" baseline="0" dirty="0">
                <a:solidFill>
                  <a:schemeClr val="tx1"/>
                </a:solidFill>
                <a:latin typeface="+mn-lt"/>
                <a:ea typeface="+mn-ea"/>
                <a:cs typeface="+mn-cs"/>
              </a:rPr>
              <a:t> buscan resolver temas concretos en los sistemas de</a:t>
            </a:r>
          </a:p>
          <a:p>
            <a:r>
              <a:rPr lang="es-MX" sz="1200" b="0" i="0" u="none" strike="noStrike" kern="1200" baseline="0" dirty="0">
                <a:solidFill>
                  <a:schemeClr val="tx1"/>
                </a:solidFill>
                <a:latin typeface="+mn-lt"/>
                <a:ea typeface="+mn-ea"/>
                <a:cs typeface="+mn-cs"/>
              </a:rPr>
              <a:t>distribución de agua potable y puesto que el código de estos programas no esta</a:t>
            </a:r>
          </a:p>
          <a:p>
            <a:r>
              <a:rPr lang="es-CL" sz="1200" b="0" i="0" u="none" strike="noStrike" kern="1200" baseline="0" dirty="0">
                <a:solidFill>
                  <a:schemeClr val="tx1"/>
                </a:solidFill>
                <a:latin typeface="+mn-lt"/>
                <a:ea typeface="+mn-ea"/>
                <a:cs typeface="+mn-cs"/>
              </a:rPr>
              <a:t>disponible públicamente o son un sistema que se comercializa.</a:t>
            </a:r>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7</a:t>
            </a:fld>
            <a:endParaRPr lang="es-CL"/>
          </a:p>
        </p:txBody>
      </p:sp>
    </p:spTree>
    <p:extLst>
      <p:ext uri="{BB962C8B-B14F-4D97-AF65-F5344CB8AC3E}">
        <p14:creationId xmlns:p14="http://schemas.microsoft.com/office/powerpoint/2010/main" val="3955350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u="none" strike="noStrike" kern="1200" baseline="0" dirty="0">
                <a:solidFill>
                  <a:schemeClr val="tx1"/>
                </a:solidFill>
                <a:latin typeface="+mn-lt"/>
                <a:ea typeface="+mn-ea"/>
                <a:cs typeface="+mn-cs"/>
              </a:rPr>
              <a:t>Describir el contexto de aplicación del caso: Consiste en establecer sobre que</a:t>
            </a:r>
          </a:p>
          <a:p>
            <a:r>
              <a:rPr lang="es-MX" sz="1200" b="0" i="0" u="none" strike="noStrike" kern="1200" baseline="0" dirty="0">
                <a:solidFill>
                  <a:schemeClr val="tx1"/>
                </a:solidFill>
                <a:latin typeface="+mn-lt"/>
                <a:ea typeface="+mn-ea"/>
                <a:cs typeface="+mn-cs"/>
              </a:rPr>
              <a:t>elemento se aplicara el caso de estudio a desarrollar.</a:t>
            </a:r>
          </a:p>
          <a:p>
            <a:endParaRPr lang="es-MX"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Definición de objetivos experimentales: Consiste en indicar cual es el objetivo</a:t>
            </a:r>
          </a:p>
          <a:p>
            <a:r>
              <a:rPr lang="es-MX" sz="1200" b="0" i="0" u="none" strike="noStrike" kern="1200" baseline="0" dirty="0">
                <a:solidFill>
                  <a:schemeClr val="tx1"/>
                </a:solidFill>
                <a:latin typeface="+mn-lt"/>
                <a:ea typeface="+mn-ea"/>
                <a:cs typeface="+mn-cs"/>
              </a:rPr>
              <a:t>de la investigación a realizar, si es describir, evaluar o explicar algún suceso.</a:t>
            </a:r>
          </a:p>
          <a:p>
            <a:endParaRPr lang="es-MX"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Definición de un protocolo para conducir el caso de estudio: Consiste en escoger</a:t>
            </a:r>
          </a:p>
          <a:p>
            <a:r>
              <a:rPr lang="es-MX" sz="1200" b="0" i="0" u="none" strike="noStrike" kern="1200" baseline="0" dirty="0">
                <a:solidFill>
                  <a:schemeClr val="tx1"/>
                </a:solidFill>
                <a:latin typeface="+mn-lt"/>
                <a:ea typeface="+mn-ea"/>
                <a:cs typeface="+mn-cs"/>
              </a:rPr>
              <a:t>las pautas para llevar a cabo el caso de estudio, que instrumentos serán utilizados para recolectar datos y como se realizaran el análisis de estos.</a:t>
            </a:r>
          </a:p>
          <a:p>
            <a:endParaRPr lang="es-MX"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Definición de características a evaluar: Consiste en establecer que es lo que</a:t>
            </a:r>
          </a:p>
          <a:p>
            <a:r>
              <a:rPr lang="es-MX" sz="1200" b="0" i="0" u="none" strike="noStrike" kern="1200" baseline="0" dirty="0">
                <a:solidFill>
                  <a:schemeClr val="tx1"/>
                </a:solidFill>
                <a:latin typeface="+mn-lt"/>
                <a:ea typeface="+mn-ea"/>
                <a:cs typeface="+mn-cs"/>
              </a:rPr>
              <a:t>estamos interesados en evaluar del elemento sobre el que se aplica el caso de</a:t>
            </a:r>
          </a:p>
          <a:p>
            <a:r>
              <a:rPr lang="es-CL" sz="1200" b="0" i="0" u="none" strike="noStrike" kern="1200" baseline="0" dirty="0">
                <a:solidFill>
                  <a:schemeClr val="tx1"/>
                </a:solidFill>
                <a:latin typeface="+mn-lt"/>
                <a:ea typeface="+mn-ea"/>
                <a:cs typeface="+mn-cs"/>
              </a:rPr>
              <a:t>estudio.</a:t>
            </a:r>
          </a:p>
          <a:p>
            <a:endParaRPr lang="es-CL"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Definición de sujetos de prueba: Consiste en indicar cual será la fuente de</a:t>
            </a:r>
          </a:p>
          <a:p>
            <a:r>
              <a:rPr lang="es-MX" sz="1200" b="0" i="0" u="none" strike="noStrike" kern="1200" baseline="0" dirty="0">
                <a:solidFill>
                  <a:schemeClr val="tx1"/>
                </a:solidFill>
                <a:latin typeface="+mn-lt"/>
                <a:ea typeface="+mn-ea"/>
                <a:cs typeface="+mn-cs"/>
              </a:rPr>
              <a:t>datos a ser utilizada para el caso de estudio, estas pueden ser personas, datos</a:t>
            </a:r>
          </a:p>
          <a:p>
            <a:r>
              <a:rPr lang="es-CL" sz="1200" b="0" i="0" u="none" strike="noStrike" kern="1200" baseline="0" dirty="0">
                <a:solidFill>
                  <a:schemeClr val="tx1"/>
                </a:solidFill>
                <a:latin typeface="+mn-lt"/>
                <a:ea typeface="+mn-ea"/>
                <a:cs typeface="+mn-cs"/>
              </a:rPr>
              <a:t>ya recolectados, etc.</a:t>
            </a:r>
          </a:p>
          <a:p>
            <a:endParaRPr lang="es-CL"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Aplicación de caso de estudio en un conjunto de sesiones no controladas: Consiste</a:t>
            </a:r>
          </a:p>
          <a:p>
            <a:r>
              <a:rPr lang="es-MX" sz="1200" b="0" i="0" u="none" strike="noStrike" kern="1200" baseline="0" dirty="0">
                <a:solidFill>
                  <a:schemeClr val="tx1"/>
                </a:solidFill>
                <a:latin typeface="+mn-lt"/>
                <a:ea typeface="+mn-ea"/>
                <a:cs typeface="+mn-cs"/>
              </a:rPr>
              <a:t>en llevar a cabo el caso de estudio sobre los sujeto de prueba definidos.</a:t>
            </a:r>
          </a:p>
          <a:p>
            <a:endParaRPr lang="es-MX"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Aplicación de herramientas de obtención de evidencia empírica: Consiste en la</a:t>
            </a:r>
          </a:p>
          <a:p>
            <a:r>
              <a:rPr lang="es-CL" sz="1200" b="0" i="0" u="none" strike="noStrike" kern="1200" baseline="0" dirty="0">
                <a:solidFill>
                  <a:schemeClr val="tx1"/>
                </a:solidFill>
                <a:latin typeface="+mn-lt"/>
                <a:ea typeface="+mn-ea"/>
                <a:cs typeface="+mn-cs"/>
              </a:rPr>
              <a:t>utilización de métodos o técnicas con el n de obtener evidencia empírica a</a:t>
            </a:r>
          </a:p>
          <a:p>
            <a:r>
              <a:rPr lang="es-MX" sz="1200" b="0" i="0" u="none" strike="noStrike" kern="1200" baseline="0" dirty="0">
                <a:solidFill>
                  <a:schemeClr val="tx1"/>
                </a:solidFill>
                <a:latin typeface="+mn-lt"/>
                <a:ea typeface="+mn-ea"/>
                <a:cs typeface="+mn-cs"/>
              </a:rPr>
              <a:t>partir de los datos recolectados.</a:t>
            </a:r>
          </a:p>
          <a:p>
            <a:endParaRPr lang="es-MX"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Análisis y evaluación de datos empíricos: Consiste en analizar la evidencia y</a:t>
            </a:r>
          </a:p>
          <a:p>
            <a:r>
              <a:rPr lang="es-MX" sz="1200" b="0" i="0" u="none" strike="noStrike" kern="1200" baseline="0" dirty="0">
                <a:solidFill>
                  <a:schemeClr val="tx1"/>
                </a:solidFill>
                <a:latin typeface="+mn-lt"/>
                <a:ea typeface="+mn-ea"/>
                <a:cs typeface="+mn-cs"/>
              </a:rPr>
              <a:t>evaluar la validez de los resultados obtenidos.</a:t>
            </a:r>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10</a:t>
            </a:fld>
            <a:endParaRPr lang="es-CL"/>
          </a:p>
        </p:txBody>
      </p:sp>
    </p:spTree>
    <p:extLst>
      <p:ext uri="{BB962C8B-B14F-4D97-AF65-F5344CB8AC3E}">
        <p14:creationId xmlns:p14="http://schemas.microsoft.com/office/powerpoint/2010/main" val="3486662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kern="1200" dirty="0">
                <a:solidFill>
                  <a:schemeClr val="tx1"/>
                </a:solidFill>
                <a:effectLst/>
                <a:latin typeface="+mn-lt"/>
                <a:ea typeface="+mn-ea"/>
                <a:cs typeface="+mn-cs"/>
              </a:rPr>
              <a:t>Este proyecto se origina como una propuesta por parte del profesor del departamento de Ingeniería Civil, Daniel Mora </a:t>
            </a:r>
            <a:r>
              <a:rPr lang="es-MX" sz="1200" b="0" kern="1200" dirty="0" err="1">
                <a:solidFill>
                  <a:schemeClr val="tx1"/>
                </a:solidFill>
                <a:effectLst/>
                <a:latin typeface="+mn-lt"/>
                <a:ea typeface="+mn-ea"/>
                <a:cs typeface="+mn-cs"/>
              </a:rPr>
              <a:t>Melia</a:t>
            </a:r>
            <a:r>
              <a:rPr lang="es-MX" sz="1200" b="0" kern="1200" dirty="0">
                <a:solidFill>
                  <a:schemeClr val="tx1"/>
                </a:solidFill>
                <a:effectLst/>
                <a:latin typeface="+mn-lt"/>
                <a:ea typeface="+mn-ea"/>
                <a:cs typeface="+mn-cs"/>
              </a:rPr>
              <a:t>. El junto a un grupo de colaboradores forman parte del proyecto &lt;</a:t>
            </a:r>
            <a:r>
              <a:rPr lang="es-MX" sz="1200" b="0" kern="1200" dirty="0" err="1">
                <a:solidFill>
                  <a:schemeClr val="tx1"/>
                </a:solidFill>
                <a:effectLst/>
                <a:latin typeface="+mn-lt"/>
                <a:ea typeface="+mn-ea"/>
                <a:cs typeface="+mn-cs"/>
              </a:rPr>
              <a:t>nombre_proyecto</a:t>
            </a:r>
            <a:r>
              <a:rPr lang="es-MX" sz="1200" b="0" kern="1200" dirty="0">
                <a:solidFill>
                  <a:schemeClr val="tx1"/>
                </a:solidFill>
                <a:effectLst/>
                <a:latin typeface="+mn-lt"/>
                <a:ea typeface="+mn-ea"/>
                <a:cs typeface="+mn-cs"/>
              </a:rPr>
              <a:t>&gt; el cual busca aplicar algoritmos metaheurísticos en la resolución de problemas asociados a las RDA.</a:t>
            </a:r>
          </a:p>
        </p:txBody>
      </p:sp>
      <p:sp>
        <p:nvSpPr>
          <p:cNvPr id="4" name="Marcador de número de diapositiva 3"/>
          <p:cNvSpPr>
            <a:spLocks noGrp="1"/>
          </p:cNvSpPr>
          <p:nvPr>
            <p:ph type="sldNum" sz="quarter" idx="5"/>
          </p:nvPr>
        </p:nvSpPr>
        <p:spPr/>
        <p:txBody>
          <a:bodyPr/>
          <a:lstStyle/>
          <a:p>
            <a:fld id="{517DFA15-27CC-42D0-B33E-95310A262A3B}" type="slidenum">
              <a:rPr lang="es-CL" smtClean="0"/>
              <a:t>12</a:t>
            </a:fld>
            <a:endParaRPr lang="es-CL"/>
          </a:p>
        </p:txBody>
      </p:sp>
    </p:spTree>
    <p:extLst>
      <p:ext uri="{BB962C8B-B14F-4D97-AF65-F5344CB8AC3E}">
        <p14:creationId xmlns:p14="http://schemas.microsoft.com/office/powerpoint/2010/main" val="24632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kern="1200" dirty="0">
                <a:solidFill>
                  <a:schemeClr val="tx1"/>
                </a:solidFill>
                <a:effectLst/>
                <a:latin typeface="+mn-lt"/>
                <a:ea typeface="+mn-ea"/>
                <a:cs typeface="+mn-cs"/>
              </a:rPr>
              <a:t>Este proyecto se origina como una propuesta por parte del profesor del departamento de Ingeniería Civil, Daniel Mora </a:t>
            </a:r>
            <a:r>
              <a:rPr lang="es-MX" sz="1200" b="0" kern="1200" dirty="0" err="1">
                <a:solidFill>
                  <a:schemeClr val="tx1"/>
                </a:solidFill>
                <a:effectLst/>
                <a:latin typeface="+mn-lt"/>
                <a:ea typeface="+mn-ea"/>
                <a:cs typeface="+mn-cs"/>
              </a:rPr>
              <a:t>Melia</a:t>
            </a:r>
            <a:r>
              <a:rPr lang="es-MX" sz="1200" b="0" kern="1200" dirty="0">
                <a:solidFill>
                  <a:schemeClr val="tx1"/>
                </a:solidFill>
                <a:effectLst/>
                <a:latin typeface="+mn-lt"/>
                <a:ea typeface="+mn-ea"/>
                <a:cs typeface="+mn-cs"/>
              </a:rPr>
              <a:t>. El junto a un grupo de colaboradores forman parte del proyecto &lt;</a:t>
            </a:r>
            <a:r>
              <a:rPr lang="es-MX" sz="1200" b="0" kern="1200" dirty="0" err="1">
                <a:solidFill>
                  <a:schemeClr val="tx1"/>
                </a:solidFill>
                <a:effectLst/>
                <a:latin typeface="+mn-lt"/>
                <a:ea typeface="+mn-ea"/>
                <a:cs typeface="+mn-cs"/>
              </a:rPr>
              <a:t>nombre_proyecto</a:t>
            </a:r>
            <a:r>
              <a:rPr lang="es-MX" sz="1200" b="0" kern="1200" dirty="0">
                <a:solidFill>
                  <a:schemeClr val="tx1"/>
                </a:solidFill>
                <a:effectLst/>
                <a:latin typeface="+mn-lt"/>
                <a:ea typeface="+mn-ea"/>
                <a:cs typeface="+mn-cs"/>
              </a:rPr>
              <a:t>&gt; el cual busca aplicar algoritmos metaheurísticos en la resolución de problemas asociados a las RDA.</a:t>
            </a:r>
          </a:p>
        </p:txBody>
      </p:sp>
      <p:sp>
        <p:nvSpPr>
          <p:cNvPr id="4" name="Marcador de número de diapositiva 3"/>
          <p:cNvSpPr>
            <a:spLocks noGrp="1"/>
          </p:cNvSpPr>
          <p:nvPr>
            <p:ph type="sldNum" sz="quarter" idx="5"/>
          </p:nvPr>
        </p:nvSpPr>
        <p:spPr/>
        <p:txBody>
          <a:bodyPr/>
          <a:lstStyle/>
          <a:p>
            <a:fld id="{517DFA15-27CC-42D0-B33E-95310A262A3B}" type="slidenum">
              <a:rPr lang="es-CL" smtClean="0"/>
              <a:t>13</a:t>
            </a:fld>
            <a:endParaRPr lang="es-CL"/>
          </a:p>
        </p:txBody>
      </p:sp>
    </p:spTree>
    <p:extLst>
      <p:ext uri="{BB962C8B-B14F-4D97-AF65-F5344CB8AC3E}">
        <p14:creationId xmlns:p14="http://schemas.microsoft.com/office/powerpoint/2010/main" val="1814788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kern="1200" dirty="0">
                <a:solidFill>
                  <a:schemeClr val="tx1"/>
                </a:solidFill>
                <a:effectLst/>
                <a:latin typeface="+mn-lt"/>
                <a:ea typeface="+mn-ea"/>
                <a:cs typeface="+mn-cs"/>
              </a:rPr>
              <a:t>Las tecnologías utilizadas fueron Java, </a:t>
            </a:r>
            <a:r>
              <a:rPr lang="es-MX" sz="1200" b="0" kern="1200" dirty="0" err="1">
                <a:solidFill>
                  <a:schemeClr val="tx1"/>
                </a:solidFill>
                <a:effectLst/>
                <a:latin typeface="+mn-lt"/>
                <a:ea typeface="+mn-ea"/>
                <a:cs typeface="+mn-cs"/>
              </a:rPr>
              <a:t>JavaFx</a:t>
            </a:r>
            <a:r>
              <a:rPr lang="es-MX" sz="1200" b="0" kern="1200" dirty="0">
                <a:solidFill>
                  <a:schemeClr val="tx1"/>
                </a:solidFill>
                <a:effectLst/>
                <a:latin typeface="+mn-lt"/>
                <a:ea typeface="+mn-ea"/>
                <a:cs typeface="+mn-cs"/>
              </a:rPr>
              <a:t> y la librería de simulación hidráulica </a:t>
            </a:r>
            <a:r>
              <a:rPr lang="es-MX" sz="1200" b="0" kern="1200" dirty="0" err="1">
                <a:solidFill>
                  <a:schemeClr val="tx1"/>
                </a:solidFill>
                <a:effectLst/>
                <a:latin typeface="+mn-lt"/>
                <a:ea typeface="+mn-ea"/>
                <a:cs typeface="+mn-cs"/>
              </a:rPr>
              <a:t>EpanetToolkit</a:t>
            </a:r>
            <a:r>
              <a:rPr lang="es-MX" sz="1200" b="0" kern="1200" dirty="0">
                <a:solidFill>
                  <a:schemeClr val="tx1"/>
                </a:solidFill>
                <a:effectLst/>
                <a:latin typeface="+mn-lt"/>
                <a:ea typeface="+mn-ea"/>
                <a:cs typeface="+mn-cs"/>
              </a:rPr>
              <a:t>.</a:t>
            </a:r>
          </a:p>
        </p:txBody>
      </p:sp>
      <p:sp>
        <p:nvSpPr>
          <p:cNvPr id="4" name="Marcador de número de diapositiva 3"/>
          <p:cNvSpPr>
            <a:spLocks noGrp="1"/>
          </p:cNvSpPr>
          <p:nvPr>
            <p:ph type="sldNum" sz="quarter" idx="5"/>
          </p:nvPr>
        </p:nvSpPr>
        <p:spPr/>
        <p:txBody>
          <a:bodyPr/>
          <a:lstStyle/>
          <a:p>
            <a:fld id="{517DFA15-27CC-42D0-B33E-95310A262A3B}" type="slidenum">
              <a:rPr lang="es-CL" smtClean="0"/>
              <a:t>14</a:t>
            </a:fld>
            <a:endParaRPr lang="es-CL"/>
          </a:p>
        </p:txBody>
      </p:sp>
    </p:spTree>
    <p:extLst>
      <p:ext uri="{BB962C8B-B14F-4D97-AF65-F5344CB8AC3E}">
        <p14:creationId xmlns:p14="http://schemas.microsoft.com/office/powerpoint/2010/main" val="2157866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15</a:t>
            </a:fld>
            <a:endParaRPr lang="es-CL"/>
          </a:p>
        </p:txBody>
      </p:sp>
    </p:spTree>
    <p:extLst>
      <p:ext uri="{BB962C8B-B14F-4D97-AF65-F5344CB8AC3E}">
        <p14:creationId xmlns:p14="http://schemas.microsoft.com/office/powerpoint/2010/main" val="1402300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DCBB36-9ACF-4FA9-9913-E538D3B09652}" type="datetimeFigureOut">
              <a:rPr lang="es-CL" smtClean="0"/>
              <a:t>21-07-2020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26324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3DCBB36-9ACF-4FA9-9913-E538D3B09652}" type="datetimeFigureOut">
              <a:rPr lang="es-CL" smtClean="0"/>
              <a:t>21-07-2020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199362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DCBB36-9ACF-4FA9-9913-E538D3B09652}" type="datetimeFigureOut">
              <a:rPr lang="es-CL" smtClean="0"/>
              <a:t>21-07-2020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517233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DCBB36-9ACF-4FA9-9913-E538D3B09652}" type="datetimeFigureOut">
              <a:rPr lang="es-CL" smtClean="0"/>
              <a:t>21-07-2020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91719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DCBB36-9ACF-4FA9-9913-E538D3B09652}" type="datetimeFigureOut">
              <a:rPr lang="es-CL" smtClean="0"/>
              <a:t>21-07-2020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3034848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DCBB36-9ACF-4FA9-9913-E538D3B09652}" type="datetimeFigureOut">
              <a:rPr lang="es-CL" smtClean="0"/>
              <a:t>21-07-2020</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437529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DCBB36-9ACF-4FA9-9913-E538D3B09652}" type="datetimeFigureOut">
              <a:rPr lang="es-CL" smtClean="0"/>
              <a:t>21-07-2020</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67872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DCBB36-9ACF-4FA9-9913-E538D3B09652}" type="datetimeFigureOut">
              <a:rPr lang="es-CL" smtClean="0"/>
              <a:t>21-07-2020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2027350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DCBB36-9ACF-4FA9-9913-E538D3B09652}" type="datetimeFigureOut">
              <a:rPr lang="es-CL" smtClean="0"/>
              <a:t>21-07-2020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254405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83DCBB36-9ACF-4FA9-9913-E538D3B09652}" type="datetimeFigureOut">
              <a:rPr lang="es-CL" smtClean="0"/>
              <a:t>21-07-2020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230009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DCBB36-9ACF-4FA9-9913-E538D3B09652}" type="datetimeFigureOut">
              <a:rPr lang="es-CL" smtClean="0"/>
              <a:t>21-07-2020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184038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3DCBB36-9ACF-4FA9-9913-E538D3B09652}" type="datetimeFigureOut">
              <a:rPr lang="es-CL" smtClean="0"/>
              <a:t>21-07-2020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90482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3DCBB36-9ACF-4FA9-9913-E538D3B09652}" type="datetimeFigureOut">
              <a:rPr lang="es-CL" smtClean="0"/>
              <a:t>21-07-2020</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27866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83DCBB36-9ACF-4FA9-9913-E538D3B09652}" type="datetimeFigureOut">
              <a:rPr lang="es-CL" smtClean="0"/>
              <a:t>21-07-2020</a:t>
            </a:fld>
            <a:endParaRPr lang="es-CL"/>
          </a:p>
        </p:txBody>
      </p:sp>
      <p:sp>
        <p:nvSpPr>
          <p:cNvPr id="5" name="Footer Placeholder 3"/>
          <p:cNvSpPr>
            <a:spLocks noGrp="1"/>
          </p:cNvSpPr>
          <p:nvPr>
            <p:ph type="ftr" sz="quarter" idx="11"/>
          </p:nvPr>
        </p:nvSpPr>
        <p:spPr/>
        <p:txBody>
          <a:bodyPr/>
          <a:lstStyle/>
          <a:p>
            <a:endParaRPr lang="es-CL"/>
          </a:p>
        </p:txBody>
      </p:sp>
      <p:sp>
        <p:nvSpPr>
          <p:cNvPr id="6" name="Slide Number Placeholder 4"/>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224215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DCBB36-9ACF-4FA9-9913-E538D3B09652}" type="datetimeFigureOut">
              <a:rPr lang="es-CL" smtClean="0"/>
              <a:t>21-07-2020</a:t>
            </a:fld>
            <a:endParaRPr lang="es-CL"/>
          </a:p>
        </p:txBody>
      </p:sp>
      <p:sp>
        <p:nvSpPr>
          <p:cNvPr id="5" name="Footer Placeholder 2"/>
          <p:cNvSpPr>
            <a:spLocks noGrp="1"/>
          </p:cNvSpPr>
          <p:nvPr>
            <p:ph type="ftr" sz="quarter" idx="11"/>
          </p:nvPr>
        </p:nvSpPr>
        <p:spPr/>
        <p:txBody>
          <a:bodyPr/>
          <a:lstStyle/>
          <a:p>
            <a:endParaRPr lang="es-CL"/>
          </a:p>
        </p:txBody>
      </p:sp>
      <p:sp>
        <p:nvSpPr>
          <p:cNvPr id="6" name="Slide Number Placeholder 3"/>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408113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83DCBB36-9ACF-4FA9-9913-E538D3B09652}" type="datetimeFigureOut">
              <a:rPr lang="es-CL" smtClean="0"/>
              <a:t>21-07-2020</a:t>
            </a:fld>
            <a:endParaRPr lang="es-CL"/>
          </a:p>
        </p:txBody>
      </p:sp>
      <p:sp>
        <p:nvSpPr>
          <p:cNvPr id="5" name="Footer Placeholder 5"/>
          <p:cNvSpPr>
            <a:spLocks noGrp="1"/>
          </p:cNvSpPr>
          <p:nvPr>
            <p:ph type="ftr" sz="quarter" idx="11"/>
          </p:nvPr>
        </p:nvSpPr>
        <p:spPr/>
        <p:txBody>
          <a:bodyPr/>
          <a:lstStyle/>
          <a:p>
            <a:endParaRPr lang="es-CL"/>
          </a:p>
        </p:txBody>
      </p:sp>
      <p:sp>
        <p:nvSpPr>
          <p:cNvPr id="6" name="Slide Number Placeholder 6"/>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372337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3DCBB36-9ACF-4FA9-9913-E538D3B09652}" type="datetimeFigureOut">
              <a:rPr lang="es-CL" smtClean="0"/>
              <a:t>21-07-2020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403798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DCBB36-9ACF-4FA9-9913-E538D3B09652}" type="datetimeFigureOut">
              <a:rPr lang="es-CL" smtClean="0"/>
              <a:t>21-07-2020</a:t>
            </a:fld>
            <a:endParaRPr lang="es-C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9EE5FD8-32AF-4EA8-9289-91CC9F0E55FD}" type="slidenum">
              <a:rPr lang="es-CL" smtClean="0"/>
              <a:t>‹Nº›</a:t>
            </a:fld>
            <a:endParaRPr lang="es-CL"/>
          </a:p>
        </p:txBody>
      </p:sp>
    </p:spTree>
    <p:extLst>
      <p:ext uri="{BB962C8B-B14F-4D97-AF65-F5344CB8AC3E}">
        <p14:creationId xmlns:p14="http://schemas.microsoft.com/office/powerpoint/2010/main" val="3763582768"/>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8.wmf"/></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3.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8BB675-2446-4E12-AD17-181C9A87395B}"/>
              </a:ext>
            </a:extLst>
          </p:cNvPr>
          <p:cNvSpPr>
            <a:spLocks noGrp="1"/>
          </p:cNvSpPr>
          <p:nvPr>
            <p:ph type="ctrTitle"/>
          </p:nvPr>
        </p:nvSpPr>
        <p:spPr>
          <a:xfrm>
            <a:off x="1962597" y="723530"/>
            <a:ext cx="8270464" cy="3632713"/>
          </a:xfrm>
        </p:spPr>
        <p:txBody>
          <a:bodyPr>
            <a:noAutofit/>
          </a:bodyPr>
          <a:lstStyle/>
          <a:p>
            <a:r>
              <a:rPr lang="es-MX" sz="4400" b="1" dirty="0"/>
              <a:t>Software para la optimización de redes de distribución de agua potable</a:t>
            </a:r>
            <a:br>
              <a:rPr lang="es-MX" sz="4400" b="1" dirty="0"/>
            </a:br>
            <a:br>
              <a:rPr lang="es-MX" sz="4400" b="1" dirty="0"/>
            </a:br>
            <a:r>
              <a:rPr lang="es-MX" sz="4400" b="1" dirty="0" err="1"/>
              <a:t>jHawanetFramework</a:t>
            </a:r>
            <a:endParaRPr lang="es-CL" sz="4400" b="1" dirty="0"/>
          </a:p>
        </p:txBody>
      </p:sp>
      <p:sp>
        <p:nvSpPr>
          <p:cNvPr id="4" name="CuadroTexto 3">
            <a:extLst>
              <a:ext uri="{FF2B5EF4-FFF2-40B4-BE49-F238E27FC236}">
                <a16:creationId xmlns:a16="http://schemas.microsoft.com/office/drawing/2014/main" id="{89552647-7DCE-4C25-8A0D-93EC23138794}"/>
              </a:ext>
            </a:extLst>
          </p:cNvPr>
          <p:cNvSpPr txBox="1"/>
          <p:nvPr/>
        </p:nvSpPr>
        <p:spPr>
          <a:xfrm>
            <a:off x="684212" y="5069151"/>
            <a:ext cx="4335033" cy="1200329"/>
          </a:xfrm>
          <a:prstGeom prst="rect">
            <a:avLst/>
          </a:prstGeom>
          <a:noFill/>
        </p:spPr>
        <p:txBody>
          <a:bodyPr wrap="none" rtlCol="0">
            <a:spAutoFit/>
          </a:bodyPr>
          <a:lstStyle/>
          <a:p>
            <a:r>
              <a:rPr lang="es-MX" dirty="0"/>
              <a:t>Estudiante: Gabriel Sanhueza</a:t>
            </a:r>
          </a:p>
          <a:p>
            <a:r>
              <a:rPr lang="es-MX" dirty="0"/>
              <a:t>Profesor guía: </a:t>
            </a:r>
            <a:r>
              <a:rPr lang="es-CL" dirty="0"/>
              <a:t>Jimmy Gutiérrez Bahamondes</a:t>
            </a:r>
          </a:p>
          <a:p>
            <a:r>
              <a:rPr lang="es-CL" dirty="0"/>
              <a:t>Profesor </a:t>
            </a:r>
            <a:r>
              <a:rPr lang="es-CL" dirty="0" err="1"/>
              <a:t>co-guía</a:t>
            </a:r>
            <a:r>
              <a:rPr lang="es-CL" dirty="0"/>
              <a:t>: Daniel Mora </a:t>
            </a:r>
            <a:r>
              <a:rPr lang="es-CL" dirty="0" err="1"/>
              <a:t>Melia</a:t>
            </a:r>
            <a:r>
              <a:rPr lang="es-CL" dirty="0"/>
              <a:t> </a:t>
            </a:r>
            <a:br>
              <a:rPr lang="es-CL" dirty="0"/>
            </a:br>
            <a:endParaRPr lang="es-CL" dirty="0"/>
          </a:p>
        </p:txBody>
      </p:sp>
      <p:pic>
        <p:nvPicPr>
          <p:cNvPr id="5" name="Imagen 4">
            <a:extLst>
              <a:ext uri="{FF2B5EF4-FFF2-40B4-BE49-F238E27FC236}">
                <a16:creationId xmlns:a16="http://schemas.microsoft.com/office/drawing/2014/main" id="{ECE5FDA9-DC4F-4E2A-B74B-03DA3C316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57" y="94585"/>
            <a:ext cx="1541867" cy="1541867"/>
          </a:xfrm>
          <a:prstGeom prst="rect">
            <a:avLst/>
          </a:prstGeom>
        </p:spPr>
      </p:pic>
    </p:spTree>
    <p:extLst>
      <p:ext uri="{BB962C8B-B14F-4D97-AF65-F5344CB8AC3E}">
        <p14:creationId xmlns:p14="http://schemas.microsoft.com/office/powerpoint/2010/main" val="320699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6048D-74A8-414A-9E19-05F7608A2F10}"/>
              </a:ext>
            </a:extLst>
          </p:cNvPr>
          <p:cNvSpPr>
            <a:spLocks noGrp="1"/>
          </p:cNvSpPr>
          <p:nvPr>
            <p:ph type="title"/>
          </p:nvPr>
        </p:nvSpPr>
        <p:spPr/>
        <p:txBody>
          <a:bodyPr/>
          <a:lstStyle/>
          <a:p>
            <a:r>
              <a:rPr lang="es-MX" dirty="0"/>
              <a:t>Metodología de Evaluación</a:t>
            </a:r>
            <a:endParaRPr lang="es-CL" dirty="0"/>
          </a:p>
        </p:txBody>
      </p:sp>
      <p:sp>
        <p:nvSpPr>
          <p:cNvPr id="3" name="Marcador de contenido 2">
            <a:extLst>
              <a:ext uri="{FF2B5EF4-FFF2-40B4-BE49-F238E27FC236}">
                <a16:creationId xmlns:a16="http://schemas.microsoft.com/office/drawing/2014/main" id="{8D28D680-5985-44EB-BF9A-CA47CA55C0A3}"/>
              </a:ext>
            </a:extLst>
          </p:cNvPr>
          <p:cNvSpPr>
            <a:spLocks noGrp="1"/>
          </p:cNvSpPr>
          <p:nvPr>
            <p:ph idx="1"/>
          </p:nvPr>
        </p:nvSpPr>
        <p:spPr/>
        <p:txBody>
          <a:bodyPr/>
          <a:lstStyle/>
          <a:p>
            <a:r>
              <a:rPr lang="es-MX" dirty="0"/>
              <a:t>Caso de estudio</a:t>
            </a:r>
            <a:endParaRPr lang="es-CL" dirty="0"/>
          </a:p>
        </p:txBody>
      </p:sp>
      <p:pic>
        <p:nvPicPr>
          <p:cNvPr id="17" name="Gráfico 16">
            <a:extLst>
              <a:ext uri="{FF2B5EF4-FFF2-40B4-BE49-F238E27FC236}">
                <a16:creationId xmlns:a16="http://schemas.microsoft.com/office/drawing/2014/main" id="{476F1F03-E46A-4A9D-9B71-31ECFF1665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5196" y="3747499"/>
            <a:ext cx="10201608" cy="1071081"/>
          </a:xfrm>
          <a:prstGeom prst="rect">
            <a:avLst/>
          </a:prstGeom>
        </p:spPr>
      </p:pic>
    </p:spTree>
    <p:extLst>
      <p:ext uri="{BB962C8B-B14F-4D97-AF65-F5344CB8AC3E}">
        <p14:creationId xmlns:p14="http://schemas.microsoft.com/office/powerpoint/2010/main" val="4180804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Desarrollo</a:t>
            </a:r>
          </a:p>
        </p:txBody>
      </p:sp>
    </p:spTree>
    <p:extLst>
      <p:ext uri="{BB962C8B-B14F-4D97-AF65-F5344CB8AC3E}">
        <p14:creationId xmlns:p14="http://schemas.microsoft.com/office/powerpoint/2010/main" val="324377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Concepción del proyecto</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p:txBody>
          <a:bodyPr/>
          <a:lstStyle/>
          <a:p>
            <a:r>
              <a:rPr lang="es-CL" dirty="0"/>
              <a:t>Propuesta</a:t>
            </a:r>
            <a:r>
              <a:rPr lang="en-US" dirty="0"/>
              <a:t> por </a:t>
            </a:r>
            <a:r>
              <a:rPr lang="es-CL" dirty="0"/>
              <a:t>parte</a:t>
            </a:r>
            <a:r>
              <a:rPr lang="en-US" dirty="0"/>
              <a:t> del </a:t>
            </a:r>
            <a:r>
              <a:rPr lang="en-US" dirty="0" err="1"/>
              <a:t>profesor</a:t>
            </a:r>
            <a:r>
              <a:rPr lang="en-US" dirty="0"/>
              <a:t> Daniel Mora</a:t>
            </a:r>
          </a:p>
          <a:p>
            <a:r>
              <a:rPr lang="en-US" dirty="0"/>
              <a:t>Proyecto Optimization of real-world water distribution systems and hydraulic elements using computational fluid dynamics (</a:t>
            </a:r>
            <a:r>
              <a:rPr lang="en-US" dirty="0" err="1"/>
              <a:t>cfd</a:t>
            </a:r>
            <a:r>
              <a:rPr lang="en-US" dirty="0"/>
              <a:t>) and evolutionary algorithms</a:t>
            </a:r>
          </a:p>
          <a:p>
            <a:r>
              <a:rPr lang="es-CL" dirty="0" err="1"/>
              <a:t>Jmetal</a:t>
            </a:r>
            <a:r>
              <a:rPr lang="es-CL" dirty="0"/>
              <a:t> + </a:t>
            </a:r>
            <a:r>
              <a:rPr lang="es-CL" dirty="0" err="1"/>
              <a:t>EpanetToolkit</a:t>
            </a:r>
            <a:endParaRPr lang="es-CL" dirty="0"/>
          </a:p>
        </p:txBody>
      </p:sp>
    </p:spTree>
    <p:extLst>
      <p:ext uri="{BB962C8B-B14F-4D97-AF65-F5344CB8AC3E}">
        <p14:creationId xmlns:p14="http://schemas.microsoft.com/office/powerpoint/2010/main" val="3361974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a:xfrm>
            <a:off x="648930" y="629266"/>
            <a:ext cx="9252154" cy="1223983"/>
          </a:xfrm>
        </p:spPr>
        <p:txBody>
          <a:bodyPr>
            <a:normAutofit/>
          </a:bodyPr>
          <a:lstStyle/>
          <a:p>
            <a:r>
              <a:rPr lang="es-CL"/>
              <a:t>Planificación</a:t>
            </a:r>
            <a:endParaRPr lang="es-CL" dirty="0"/>
          </a:p>
        </p:txBody>
      </p:sp>
      <p:sp>
        <p:nvSpPr>
          <p:cNvPr id="13" name="Content Placeholder 7">
            <a:extLst>
              <a:ext uri="{FF2B5EF4-FFF2-40B4-BE49-F238E27FC236}">
                <a16:creationId xmlns:a16="http://schemas.microsoft.com/office/drawing/2014/main" id="{2096D7DF-07F6-4716-AE67-479E8195EF47}"/>
              </a:ext>
            </a:extLst>
          </p:cNvPr>
          <p:cNvSpPr>
            <a:spLocks noGrp="1"/>
          </p:cNvSpPr>
          <p:nvPr>
            <p:ph idx="1"/>
          </p:nvPr>
        </p:nvSpPr>
        <p:spPr>
          <a:xfrm>
            <a:off x="1103311" y="2052214"/>
            <a:ext cx="5497514" cy="4196185"/>
          </a:xfrm>
        </p:spPr>
        <p:txBody>
          <a:bodyPr>
            <a:normAutofit/>
          </a:bodyPr>
          <a:lstStyle/>
          <a:p>
            <a:r>
              <a:rPr lang="es-CL" dirty="0"/>
              <a:t>Iteración 1: Requisitos y Arquitectura</a:t>
            </a:r>
          </a:p>
          <a:p>
            <a:r>
              <a:rPr lang="es-CL" dirty="0"/>
              <a:t>Iteración 2: Problema monoobjetivo y Algoritmo Genético (GA)</a:t>
            </a:r>
          </a:p>
          <a:p>
            <a:r>
              <a:rPr lang="es-CL" dirty="0"/>
              <a:t>Iteración 3: Interfaz gráfica (GUI)</a:t>
            </a:r>
          </a:p>
          <a:p>
            <a:r>
              <a:rPr lang="es-CL" dirty="0"/>
              <a:t>Iteración 4: Problema multiobjetivo y Algoritmo Non-</a:t>
            </a:r>
            <a:r>
              <a:rPr lang="es-CL" dirty="0" err="1"/>
              <a:t>Dominated</a:t>
            </a:r>
            <a:r>
              <a:rPr lang="es-CL" dirty="0"/>
              <a:t> </a:t>
            </a:r>
            <a:r>
              <a:rPr lang="es-CL" dirty="0" err="1"/>
              <a:t>Sorting</a:t>
            </a:r>
            <a:r>
              <a:rPr lang="es-CL" dirty="0"/>
              <a:t> </a:t>
            </a:r>
            <a:r>
              <a:rPr lang="es-CL" dirty="0" err="1"/>
              <a:t>Genetic</a:t>
            </a:r>
            <a:r>
              <a:rPr lang="es-CL" dirty="0"/>
              <a:t> </a:t>
            </a:r>
            <a:r>
              <a:rPr lang="es-CL" dirty="0" err="1"/>
              <a:t>Algorithm</a:t>
            </a:r>
            <a:r>
              <a:rPr lang="es-CL" dirty="0"/>
              <a:t> II (NSGAII)</a:t>
            </a:r>
          </a:p>
          <a:p>
            <a:r>
              <a:rPr lang="es-CL" dirty="0"/>
              <a:t>Iteración 5: Experimentos y simulación </a:t>
            </a:r>
            <a:r>
              <a:rPr lang="es-CL" dirty="0" err="1"/>
              <a:t>hidraúlica</a:t>
            </a:r>
            <a:r>
              <a:rPr lang="es-CL" dirty="0"/>
              <a:t>.</a:t>
            </a:r>
          </a:p>
          <a:p>
            <a:r>
              <a:rPr lang="es-CL" dirty="0"/>
              <a:t>Iteración 6: Afinación de detalles.</a:t>
            </a:r>
          </a:p>
          <a:p>
            <a:endParaRPr lang="es-CL" dirty="0"/>
          </a:p>
          <a:p>
            <a:endParaRPr lang="es-CL" dirty="0"/>
          </a:p>
          <a:p>
            <a:endParaRPr lang="es-CL" dirty="0"/>
          </a:p>
          <a:p>
            <a:endParaRPr lang="es-CL" dirty="0"/>
          </a:p>
        </p:txBody>
      </p:sp>
      <p:pic>
        <p:nvPicPr>
          <p:cNvPr id="4" name="Marcador de contenido 3">
            <a:extLst>
              <a:ext uri="{FF2B5EF4-FFF2-40B4-BE49-F238E27FC236}">
                <a16:creationId xmlns:a16="http://schemas.microsoft.com/office/drawing/2014/main" id="{1405D04B-04D5-44A6-A5DC-8C29A4FEA4D3}"/>
              </a:ext>
            </a:extLst>
          </p:cNvPr>
          <p:cNvPicPr>
            <a:picLocks noChangeAspect="1"/>
          </p:cNvPicPr>
          <p:nvPr/>
        </p:nvPicPr>
        <p:blipFill>
          <a:blip r:embed="rId4"/>
          <a:stretch>
            <a:fillRect/>
          </a:stretch>
        </p:blipFill>
        <p:spPr>
          <a:xfrm>
            <a:off x="6777335" y="2052213"/>
            <a:ext cx="4080789"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002276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a:xfrm>
            <a:off x="648930" y="629266"/>
            <a:ext cx="9252154" cy="1223983"/>
          </a:xfrm>
        </p:spPr>
        <p:txBody>
          <a:bodyPr>
            <a:normAutofit/>
          </a:bodyPr>
          <a:lstStyle/>
          <a:p>
            <a:r>
              <a:rPr lang="es-CL" dirty="0"/>
              <a:t>Tecnología utilizada</a:t>
            </a:r>
          </a:p>
        </p:txBody>
      </p:sp>
      <p:sp>
        <p:nvSpPr>
          <p:cNvPr id="13" name="Content Placeholder 7">
            <a:extLst>
              <a:ext uri="{FF2B5EF4-FFF2-40B4-BE49-F238E27FC236}">
                <a16:creationId xmlns:a16="http://schemas.microsoft.com/office/drawing/2014/main" id="{2096D7DF-07F6-4716-AE67-479E8195EF47}"/>
              </a:ext>
            </a:extLst>
          </p:cNvPr>
          <p:cNvSpPr>
            <a:spLocks noGrp="1"/>
          </p:cNvSpPr>
          <p:nvPr>
            <p:ph idx="1"/>
          </p:nvPr>
        </p:nvSpPr>
        <p:spPr>
          <a:xfrm>
            <a:off x="1103311" y="2052214"/>
            <a:ext cx="5497514" cy="4196185"/>
          </a:xfrm>
        </p:spPr>
        <p:txBody>
          <a:bodyPr>
            <a:normAutofit/>
          </a:bodyPr>
          <a:lstStyle/>
          <a:p>
            <a:endParaRPr lang="es-CL" dirty="0"/>
          </a:p>
          <a:p>
            <a:endParaRPr lang="es-CL" dirty="0"/>
          </a:p>
          <a:p>
            <a:endParaRPr lang="es-CL" dirty="0"/>
          </a:p>
          <a:p>
            <a:endParaRPr lang="es-CL" dirty="0"/>
          </a:p>
        </p:txBody>
      </p:sp>
      <p:pic>
        <p:nvPicPr>
          <p:cNvPr id="4098" name="Picture 2" descr="Java, el lenguaje más usado y su evolución">
            <a:extLst>
              <a:ext uri="{FF2B5EF4-FFF2-40B4-BE49-F238E27FC236}">
                <a16:creationId xmlns:a16="http://schemas.microsoft.com/office/drawing/2014/main" id="{A4FC6B5D-7DCD-408D-B4C0-385526621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071" y="2186624"/>
            <a:ext cx="2647950" cy="2647950"/>
          </a:xfrm>
          <a:prstGeom prst="rect">
            <a:avLst/>
          </a:prstGeom>
          <a:solidFill>
            <a:schemeClr val="tx1"/>
          </a:solidFill>
        </p:spPr>
      </p:pic>
      <p:pic>
        <p:nvPicPr>
          <p:cNvPr id="4100" name="Picture 4" descr="JavaFX now available as a separate module - SD Times">
            <a:extLst>
              <a:ext uri="{FF2B5EF4-FFF2-40B4-BE49-F238E27FC236}">
                <a16:creationId xmlns:a16="http://schemas.microsoft.com/office/drawing/2014/main" id="{ABD16BF2-74AD-40A8-9EA7-F780458431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6418" y="2186624"/>
            <a:ext cx="2859786" cy="26479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álculo y modelado de instalaciones con CYPE en entorno BIM ...">
            <a:extLst>
              <a:ext uri="{FF2B5EF4-FFF2-40B4-BE49-F238E27FC236}">
                <a16:creationId xmlns:a16="http://schemas.microsoft.com/office/drawing/2014/main" id="{571BFFB7-9233-40A8-9FBF-E0603E2319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429" y="2164556"/>
            <a:ext cx="2662237" cy="2662237"/>
          </a:xfrm>
          <a:prstGeom prst="rect">
            <a:avLst/>
          </a:prstGeom>
          <a:solidFill>
            <a:schemeClr val="tx1"/>
          </a:solidFill>
        </p:spPr>
      </p:pic>
    </p:spTree>
    <p:extLst>
      <p:ext uri="{BB962C8B-B14F-4D97-AF65-F5344CB8AC3E}">
        <p14:creationId xmlns:p14="http://schemas.microsoft.com/office/powerpoint/2010/main" val="4277151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Requisitos</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a:xfrm>
            <a:off x="779463" y="1652868"/>
            <a:ext cx="3906838" cy="4195481"/>
          </a:xfrm>
        </p:spPr>
        <p:txBody>
          <a:bodyPr/>
          <a:lstStyle/>
          <a:p>
            <a:r>
              <a:rPr lang="es-CL" dirty="0"/>
              <a:t>Captura, priorización, validación y especificación formal de los requisitos</a:t>
            </a:r>
          </a:p>
          <a:p>
            <a:r>
              <a:rPr lang="es-CL" dirty="0"/>
              <a:t>32 Requisitos de usuario</a:t>
            </a:r>
          </a:p>
          <a:p>
            <a:r>
              <a:rPr lang="es-CL" dirty="0"/>
              <a:t>Documento de especificación formal   de requisitos.</a:t>
            </a:r>
          </a:p>
        </p:txBody>
      </p:sp>
      <p:pic>
        <p:nvPicPr>
          <p:cNvPr id="4" name="Imagen 3">
            <a:extLst>
              <a:ext uri="{FF2B5EF4-FFF2-40B4-BE49-F238E27FC236}">
                <a16:creationId xmlns:a16="http://schemas.microsoft.com/office/drawing/2014/main" id="{748E9EA6-7B9F-4C9D-BF8C-713B0DAEB9BD}"/>
              </a:ext>
            </a:extLst>
          </p:cNvPr>
          <p:cNvPicPr>
            <a:picLocks noChangeAspect="1"/>
          </p:cNvPicPr>
          <p:nvPr/>
        </p:nvPicPr>
        <p:blipFill>
          <a:blip r:embed="rId3"/>
          <a:stretch>
            <a:fillRect/>
          </a:stretch>
        </p:blipFill>
        <p:spPr>
          <a:xfrm>
            <a:off x="6096000" y="1569984"/>
            <a:ext cx="5715000" cy="2635293"/>
          </a:xfrm>
          <a:prstGeom prst="rect">
            <a:avLst/>
          </a:prstGeom>
        </p:spPr>
      </p:pic>
    </p:spTree>
    <p:extLst>
      <p:ext uri="{BB962C8B-B14F-4D97-AF65-F5344CB8AC3E}">
        <p14:creationId xmlns:p14="http://schemas.microsoft.com/office/powerpoint/2010/main" val="2746713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Diseño</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a:xfrm>
            <a:off x="1103312" y="2052918"/>
            <a:ext cx="9888538" cy="4195481"/>
          </a:xfrm>
        </p:spPr>
        <p:txBody>
          <a:bodyPr/>
          <a:lstStyle/>
          <a:p>
            <a:r>
              <a:rPr lang="es-MX" dirty="0"/>
              <a:t>Diseñar los módulos de la aplicación y la interacción entre ellos.</a:t>
            </a:r>
          </a:p>
          <a:p>
            <a:r>
              <a:rPr lang="es-MX" dirty="0"/>
              <a:t>Documento de diseño</a:t>
            </a:r>
          </a:p>
          <a:p>
            <a:pPr lvl="1"/>
            <a:r>
              <a:rPr lang="es-MX" dirty="0"/>
              <a:t>Arquitectura Física</a:t>
            </a:r>
          </a:p>
          <a:p>
            <a:pPr lvl="1"/>
            <a:r>
              <a:rPr lang="es-MX" dirty="0"/>
              <a:t>Arquitectura Lógica</a:t>
            </a:r>
          </a:p>
          <a:p>
            <a:pPr lvl="1"/>
            <a:r>
              <a:rPr lang="es-MX" dirty="0"/>
              <a:t>Diagrama de clases</a:t>
            </a:r>
          </a:p>
          <a:p>
            <a:pPr lvl="1"/>
            <a:r>
              <a:rPr lang="es-MX" dirty="0"/>
              <a:t>Diagrama de secuencia</a:t>
            </a:r>
          </a:p>
          <a:p>
            <a:pPr lvl="1"/>
            <a:r>
              <a:rPr lang="es-MX" dirty="0"/>
              <a:t>Diseño de interfaces</a:t>
            </a:r>
          </a:p>
          <a:p>
            <a:endParaRPr lang="es-MX" dirty="0"/>
          </a:p>
          <a:p>
            <a:endParaRPr lang="es-MX" dirty="0"/>
          </a:p>
        </p:txBody>
      </p:sp>
    </p:spTree>
    <p:extLst>
      <p:ext uri="{BB962C8B-B14F-4D97-AF65-F5344CB8AC3E}">
        <p14:creationId xmlns:p14="http://schemas.microsoft.com/office/powerpoint/2010/main" val="2447132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Diseño</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a:xfrm>
            <a:off x="1103312" y="2052918"/>
            <a:ext cx="9888538" cy="4195481"/>
          </a:xfrm>
        </p:spPr>
        <p:txBody>
          <a:bodyPr/>
          <a:lstStyle/>
          <a:p>
            <a:r>
              <a:rPr lang="es-MX" dirty="0"/>
              <a:t>Arquitectura Física</a:t>
            </a:r>
          </a:p>
        </p:txBody>
      </p:sp>
      <p:pic>
        <p:nvPicPr>
          <p:cNvPr id="4" name="Imagen 3">
            <a:extLst>
              <a:ext uri="{FF2B5EF4-FFF2-40B4-BE49-F238E27FC236}">
                <a16:creationId xmlns:a16="http://schemas.microsoft.com/office/drawing/2014/main" id="{0EF9950E-D84E-47E3-9E36-C897F220FE54}"/>
              </a:ext>
            </a:extLst>
          </p:cNvPr>
          <p:cNvPicPr>
            <a:picLocks noChangeAspect="1"/>
          </p:cNvPicPr>
          <p:nvPr/>
        </p:nvPicPr>
        <p:blipFill>
          <a:blip r:embed="rId3"/>
          <a:stretch>
            <a:fillRect/>
          </a:stretch>
        </p:blipFill>
        <p:spPr>
          <a:xfrm>
            <a:off x="4545993" y="2848884"/>
            <a:ext cx="2647950" cy="1838325"/>
          </a:xfrm>
          <a:prstGeom prst="rect">
            <a:avLst/>
          </a:prstGeom>
        </p:spPr>
      </p:pic>
    </p:spTree>
    <p:extLst>
      <p:ext uri="{BB962C8B-B14F-4D97-AF65-F5344CB8AC3E}">
        <p14:creationId xmlns:p14="http://schemas.microsoft.com/office/powerpoint/2010/main" val="2989349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Diseño</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a:xfrm>
            <a:off x="1103312" y="2052918"/>
            <a:ext cx="9888538" cy="4195481"/>
          </a:xfrm>
        </p:spPr>
        <p:txBody>
          <a:bodyPr/>
          <a:lstStyle/>
          <a:p>
            <a:r>
              <a:rPr lang="es-MX" dirty="0"/>
              <a:t>Arquitectura Lógica</a:t>
            </a:r>
          </a:p>
        </p:txBody>
      </p:sp>
      <p:graphicFrame>
        <p:nvGraphicFramePr>
          <p:cNvPr id="5" name="Objeto 4">
            <a:extLst>
              <a:ext uri="{FF2B5EF4-FFF2-40B4-BE49-F238E27FC236}">
                <a16:creationId xmlns:a16="http://schemas.microsoft.com/office/drawing/2014/main" id="{D23A85D5-8952-464B-8940-9727CCD6252B}"/>
              </a:ext>
            </a:extLst>
          </p:cNvPr>
          <p:cNvGraphicFramePr>
            <a:graphicFrameLocks noChangeAspect="1"/>
          </p:cNvGraphicFramePr>
          <p:nvPr>
            <p:extLst>
              <p:ext uri="{D42A27DB-BD31-4B8C-83A1-F6EECF244321}">
                <p14:modId xmlns:p14="http://schemas.microsoft.com/office/powerpoint/2010/main" val="1455842196"/>
              </p:ext>
            </p:extLst>
          </p:nvPr>
        </p:nvGraphicFramePr>
        <p:xfrm>
          <a:off x="2766218" y="2722313"/>
          <a:ext cx="7284616" cy="3478431"/>
        </p:xfrm>
        <a:graphic>
          <a:graphicData uri="http://schemas.openxmlformats.org/presentationml/2006/ole">
            <mc:AlternateContent xmlns:mc="http://schemas.openxmlformats.org/markup-compatibility/2006">
              <mc:Choice xmlns:v="urn:schemas-microsoft-com:vml" Requires="v">
                <p:oleObj spid="_x0000_s10259" name="PDF" r:id="rId4" imgW="0" imgH="360" progId="FoxitReader.Document">
                  <p:embed/>
                </p:oleObj>
              </mc:Choice>
              <mc:Fallback>
                <p:oleObj name="PDF" r:id="rId4" imgW="0" imgH="360" progId="FoxitReader.Document">
                  <p:embed/>
                  <p:pic>
                    <p:nvPicPr>
                      <p:cNvPr id="0" name=""/>
                      <p:cNvPicPr/>
                      <p:nvPr/>
                    </p:nvPicPr>
                    <p:blipFill>
                      <a:blip r:embed="rId5"/>
                      <a:stretch>
                        <a:fillRect/>
                      </a:stretch>
                    </p:blipFill>
                    <p:spPr>
                      <a:xfrm>
                        <a:off x="2766218" y="2722313"/>
                        <a:ext cx="7284616" cy="3478431"/>
                      </a:xfrm>
                      <a:prstGeom prst="rect">
                        <a:avLst/>
                      </a:prstGeom>
                    </p:spPr>
                  </p:pic>
                </p:oleObj>
              </mc:Fallback>
            </mc:AlternateContent>
          </a:graphicData>
        </a:graphic>
      </p:graphicFrame>
    </p:spTree>
    <p:extLst>
      <p:ext uri="{BB962C8B-B14F-4D97-AF65-F5344CB8AC3E}">
        <p14:creationId xmlns:p14="http://schemas.microsoft.com/office/powerpoint/2010/main" val="103008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Implementación</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p:txBody>
          <a:bodyPr/>
          <a:lstStyle/>
          <a:p>
            <a:r>
              <a:rPr lang="es-CL" dirty="0"/>
              <a:t>Codificación y generación del manual de usuario.</a:t>
            </a:r>
          </a:p>
          <a:p>
            <a:r>
              <a:rPr lang="es-CL" dirty="0"/>
              <a:t>Visualización de la red</a:t>
            </a:r>
          </a:p>
          <a:p>
            <a:endParaRPr lang="es-CL" dirty="0"/>
          </a:p>
          <a:p>
            <a:endParaRPr lang="es-CL" dirty="0"/>
          </a:p>
        </p:txBody>
      </p:sp>
      <p:pic>
        <p:nvPicPr>
          <p:cNvPr id="5" name="Imagen 4" descr="Imagen que contiene captura de pantalla&#10;&#10;Descripción generada automáticamente">
            <a:extLst>
              <a:ext uri="{FF2B5EF4-FFF2-40B4-BE49-F238E27FC236}">
                <a16:creationId xmlns:a16="http://schemas.microsoft.com/office/drawing/2014/main" id="{50FB111F-15E8-415D-8B1E-104C680ED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5492" y="2989779"/>
            <a:ext cx="6527290" cy="3537458"/>
          </a:xfrm>
          <a:prstGeom prst="rect">
            <a:avLst/>
          </a:prstGeom>
        </p:spPr>
      </p:pic>
    </p:spTree>
    <p:extLst>
      <p:ext uri="{BB962C8B-B14F-4D97-AF65-F5344CB8AC3E}">
        <p14:creationId xmlns:p14="http://schemas.microsoft.com/office/powerpoint/2010/main" val="11481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15FEDB-EE5F-4BE0-88FB-E6E18FDDF9B6}"/>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Introducción</a:t>
            </a:r>
          </a:p>
        </p:txBody>
      </p:sp>
    </p:spTree>
    <p:extLst>
      <p:ext uri="{BB962C8B-B14F-4D97-AF65-F5344CB8AC3E}">
        <p14:creationId xmlns:p14="http://schemas.microsoft.com/office/powerpoint/2010/main" val="3241013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Implementación</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p:txBody>
          <a:bodyPr/>
          <a:lstStyle/>
          <a:p>
            <a:r>
              <a:rPr lang="es-CL" dirty="0"/>
              <a:t>Ventana de configuración del problema</a:t>
            </a:r>
          </a:p>
          <a:p>
            <a:endParaRPr lang="es-CL" dirty="0"/>
          </a:p>
          <a:p>
            <a:endParaRPr lang="es-CL" dirty="0"/>
          </a:p>
        </p:txBody>
      </p:sp>
      <p:pic>
        <p:nvPicPr>
          <p:cNvPr id="4" name="Imagen 3">
            <a:extLst>
              <a:ext uri="{FF2B5EF4-FFF2-40B4-BE49-F238E27FC236}">
                <a16:creationId xmlns:a16="http://schemas.microsoft.com/office/drawing/2014/main" id="{477A1060-8908-4A6A-8E66-12747D034559}"/>
              </a:ext>
            </a:extLst>
          </p:cNvPr>
          <p:cNvPicPr>
            <a:picLocks noChangeAspect="1"/>
          </p:cNvPicPr>
          <p:nvPr/>
        </p:nvPicPr>
        <p:blipFill>
          <a:blip r:embed="rId3"/>
          <a:stretch>
            <a:fillRect/>
          </a:stretch>
        </p:blipFill>
        <p:spPr>
          <a:xfrm>
            <a:off x="1928920" y="2671349"/>
            <a:ext cx="4274522" cy="3762433"/>
          </a:xfrm>
          <a:prstGeom prst="rect">
            <a:avLst/>
          </a:prstGeom>
        </p:spPr>
      </p:pic>
      <p:pic>
        <p:nvPicPr>
          <p:cNvPr id="6" name="Imagen 5">
            <a:extLst>
              <a:ext uri="{FF2B5EF4-FFF2-40B4-BE49-F238E27FC236}">
                <a16:creationId xmlns:a16="http://schemas.microsoft.com/office/drawing/2014/main" id="{59ED2951-104B-429B-8AF0-E5B11395ACCA}"/>
              </a:ext>
            </a:extLst>
          </p:cNvPr>
          <p:cNvPicPr>
            <a:picLocks noChangeAspect="1"/>
          </p:cNvPicPr>
          <p:nvPr/>
        </p:nvPicPr>
        <p:blipFill>
          <a:blip r:embed="rId4"/>
          <a:stretch>
            <a:fillRect/>
          </a:stretch>
        </p:blipFill>
        <p:spPr>
          <a:xfrm>
            <a:off x="6357434" y="2676848"/>
            <a:ext cx="4274523" cy="3771221"/>
          </a:xfrm>
          <a:prstGeom prst="rect">
            <a:avLst/>
          </a:prstGeom>
        </p:spPr>
      </p:pic>
    </p:spTree>
    <p:extLst>
      <p:ext uri="{BB962C8B-B14F-4D97-AF65-F5344CB8AC3E}">
        <p14:creationId xmlns:p14="http://schemas.microsoft.com/office/powerpoint/2010/main" val="4020935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a:xfrm>
            <a:off x="646111" y="452718"/>
            <a:ext cx="9404723" cy="1400530"/>
          </a:xfrm>
        </p:spPr>
        <p:txBody>
          <a:bodyPr/>
          <a:lstStyle/>
          <a:p>
            <a:r>
              <a:rPr lang="es-CL"/>
              <a:t>Implementación</a:t>
            </a:r>
            <a:endParaRPr lang="es-CL" dirty="0"/>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a:xfrm>
            <a:off x="1103312" y="2052918"/>
            <a:ext cx="8946541" cy="4195481"/>
          </a:xfrm>
        </p:spPr>
        <p:txBody>
          <a:bodyPr/>
          <a:lstStyle/>
          <a:p>
            <a:r>
              <a:rPr lang="es-CL" dirty="0"/>
              <a:t>Ventana de estado de la ejecución</a:t>
            </a:r>
          </a:p>
          <a:p>
            <a:endParaRPr lang="es-CL" dirty="0"/>
          </a:p>
          <a:p>
            <a:endParaRPr lang="es-CL" dirty="0"/>
          </a:p>
        </p:txBody>
      </p:sp>
      <p:pic>
        <p:nvPicPr>
          <p:cNvPr id="9" name="Imagen 8" descr="Una captura de pantalla de una computadora&#10;&#10;Descripción generada automáticamente">
            <a:extLst>
              <a:ext uri="{FF2B5EF4-FFF2-40B4-BE49-F238E27FC236}">
                <a16:creationId xmlns:a16="http://schemas.microsoft.com/office/drawing/2014/main" id="{0BCFC084-7E08-48E4-A99C-FE9D98098C58}"/>
              </a:ext>
            </a:extLst>
          </p:cNvPr>
          <p:cNvPicPr>
            <a:picLocks noChangeAspect="1"/>
          </p:cNvPicPr>
          <p:nvPr/>
        </p:nvPicPr>
        <p:blipFill rotWithShape="1">
          <a:blip r:embed="rId3">
            <a:extLst>
              <a:ext uri="{28A0092B-C50C-407E-A947-70E740481C1C}">
                <a14:useLocalDpi xmlns:a14="http://schemas.microsoft.com/office/drawing/2010/main" val="0"/>
              </a:ext>
            </a:extLst>
          </a:blip>
          <a:srcRect l="21832" t="4877" r="25212" b="22300"/>
          <a:stretch/>
        </p:blipFill>
        <p:spPr>
          <a:xfrm>
            <a:off x="2736903" y="2709838"/>
            <a:ext cx="3681054" cy="3538561"/>
          </a:xfrm>
          <a:prstGeom prst="rect">
            <a:avLst/>
          </a:prstGeom>
        </p:spPr>
      </p:pic>
      <p:pic>
        <p:nvPicPr>
          <p:cNvPr id="8" name="Imagen 7">
            <a:extLst>
              <a:ext uri="{FF2B5EF4-FFF2-40B4-BE49-F238E27FC236}">
                <a16:creationId xmlns:a16="http://schemas.microsoft.com/office/drawing/2014/main" id="{F53AD65A-E693-47FE-BED5-E2A3A6F58750}"/>
              </a:ext>
            </a:extLst>
          </p:cNvPr>
          <p:cNvPicPr>
            <a:picLocks noChangeAspect="1"/>
          </p:cNvPicPr>
          <p:nvPr/>
        </p:nvPicPr>
        <p:blipFill>
          <a:blip r:embed="rId4"/>
          <a:stretch>
            <a:fillRect/>
          </a:stretch>
        </p:blipFill>
        <p:spPr>
          <a:xfrm>
            <a:off x="6930027" y="2373330"/>
            <a:ext cx="3130256" cy="3933648"/>
          </a:xfrm>
          <a:prstGeom prst="rect">
            <a:avLst/>
          </a:prstGeom>
        </p:spPr>
      </p:pic>
    </p:spTree>
    <p:extLst>
      <p:ext uri="{BB962C8B-B14F-4D97-AF65-F5344CB8AC3E}">
        <p14:creationId xmlns:p14="http://schemas.microsoft.com/office/powerpoint/2010/main" val="814976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a:xfrm>
            <a:off x="646111" y="452718"/>
            <a:ext cx="9404723" cy="1400530"/>
          </a:xfrm>
        </p:spPr>
        <p:txBody>
          <a:bodyPr/>
          <a:lstStyle/>
          <a:p>
            <a:r>
              <a:rPr lang="es-CL"/>
              <a:t>Implementación</a:t>
            </a:r>
            <a:endParaRPr lang="es-CL" dirty="0"/>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a:xfrm>
            <a:off x="1103312" y="2052918"/>
            <a:ext cx="8946541" cy="4195481"/>
          </a:xfrm>
        </p:spPr>
        <p:txBody>
          <a:bodyPr/>
          <a:lstStyle/>
          <a:p>
            <a:r>
              <a:rPr lang="es-CL" dirty="0"/>
              <a:t>Gráfico de resultados</a:t>
            </a:r>
          </a:p>
        </p:txBody>
      </p:sp>
      <p:pic>
        <p:nvPicPr>
          <p:cNvPr id="5" name="Imagen 4">
            <a:extLst>
              <a:ext uri="{FF2B5EF4-FFF2-40B4-BE49-F238E27FC236}">
                <a16:creationId xmlns:a16="http://schemas.microsoft.com/office/drawing/2014/main" id="{9D6B1262-C606-4151-A9D9-165698C87E66}"/>
              </a:ext>
            </a:extLst>
          </p:cNvPr>
          <p:cNvPicPr>
            <a:picLocks noChangeAspect="1"/>
          </p:cNvPicPr>
          <p:nvPr/>
        </p:nvPicPr>
        <p:blipFill>
          <a:blip r:embed="rId3"/>
          <a:stretch>
            <a:fillRect/>
          </a:stretch>
        </p:blipFill>
        <p:spPr>
          <a:xfrm>
            <a:off x="2796104" y="2642332"/>
            <a:ext cx="6758862" cy="3666480"/>
          </a:xfrm>
          <a:prstGeom prst="rect">
            <a:avLst/>
          </a:prstGeom>
        </p:spPr>
      </p:pic>
    </p:spTree>
    <p:extLst>
      <p:ext uri="{BB962C8B-B14F-4D97-AF65-F5344CB8AC3E}">
        <p14:creationId xmlns:p14="http://schemas.microsoft.com/office/powerpoint/2010/main" val="2357546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a:xfrm>
            <a:off x="646111" y="452718"/>
            <a:ext cx="9404723" cy="1400530"/>
          </a:xfrm>
        </p:spPr>
        <p:txBody>
          <a:bodyPr/>
          <a:lstStyle/>
          <a:p>
            <a:r>
              <a:rPr lang="es-CL"/>
              <a:t>Implementación</a:t>
            </a:r>
            <a:endParaRPr lang="es-CL" dirty="0"/>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a:xfrm>
            <a:off x="1103312" y="2052918"/>
            <a:ext cx="8946541" cy="4195481"/>
          </a:xfrm>
        </p:spPr>
        <p:txBody>
          <a:bodyPr/>
          <a:lstStyle/>
          <a:p>
            <a:r>
              <a:rPr lang="es-CL" dirty="0"/>
              <a:t>Ventana de resultados</a:t>
            </a:r>
          </a:p>
          <a:p>
            <a:endParaRPr lang="es-CL" dirty="0"/>
          </a:p>
          <a:p>
            <a:endParaRPr lang="es-CL" dirty="0"/>
          </a:p>
        </p:txBody>
      </p:sp>
      <p:pic>
        <p:nvPicPr>
          <p:cNvPr id="7" name="Imagen 6">
            <a:extLst>
              <a:ext uri="{FF2B5EF4-FFF2-40B4-BE49-F238E27FC236}">
                <a16:creationId xmlns:a16="http://schemas.microsoft.com/office/drawing/2014/main" id="{C4124F49-0E45-4306-A1E1-E2671C9C0AD7}"/>
              </a:ext>
            </a:extLst>
          </p:cNvPr>
          <p:cNvPicPr>
            <a:picLocks noChangeAspect="1"/>
          </p:cNvPicPr>
          <p:nvPr/>
        </p:nvPicPr>
        <p:blipFill>
          <a:blip r:embed="rId3"/>
          <a:stretch>
            <a:fillRect/>
          </a:stretch>
        </p:blipFill>
        <p:spPr>
          <a:xfrm>
            <a:off x="2662719" y="2600922"/>
            <a:ext cx="6866562" cy="3724904"/>
          </a:xfrm>
          <a:prstGeom prst="rect">
            <a:avLst/>
          </a:prstGeom>
        </p:spPr>
      </p:pic>
    </p:spTree>
    <p:extLst>
      <p:ext uri="{BB962C8B-B14F-4D97-AF65-F5344CB8AC3E}">
        <p14:creationId xmlns:p14="http://schemas.microsoft.com/office/powerpoint/2010/main" val="2060185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a:xfrm>
            <a:off x="646111" y="452718"/>
            <a:ext cx="9404723" cy="1400530"/>
          </a:xfrm>
        </p:spPr>
        <p:txBody>
          <a:bodyPr/>
          <a:lstStyle/>
          <a:p>
            <a:r>
              <a:rPr lang="es-CL"/>
              <a:t>Implementación</a:t>
            </a:r>
            <a:endParaRPr lang="es-CL" dirty="0"/>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a:xfrm>
            <a:off x="1103312" y="2052918"/>
            <a:ext cx="8946541" cy="4195481"/>
          </a:xfrm>
        </p:spPr>
        <p:txBody>
          <a:bodyPr/>
          <a:lstStyle/>
          <a:p>
            <a:r>
              <a:rPr lang="es-CL" dirty="0"/>
              <a:t>Ventana de simulación hidráulica</a:t>
            </a:r>
          </a:p>
          <a:p>
            <a:endParaRPr lang="es-CL" dirty="0"/>
          </a:p>
          <a:p>
            <a:endParaRPr lang="es-CL" dirty="0"/>
          </a:p>
        </p:txBody>
      </p:sp>
      <p:pic>
        <p:nvPicPr>
          <p:cNvPr id="4" name="Imagen 3">
            <a:extLst>
              <a:ext uri="{FF2B5EF4-FFF2-40B4-BE49-F238E27FC236}">
                <a16:creationId xmlns:a16="http://schemas.microsoft.com/office/drawing/2014/main" id="{FA10B629-4E74-4E13-B114-F69FA9D4E2C0}"/>
              </a:ext>
            </a:extLst>
          </p:cNvPr>
          <p:cNvPicPr>
            <a:picLocks noChangeAspect="1"/>
          </p:cNvPicPr>
          <p:nvPr/>
        </p:nvPicPr>
        <p:blipFill>
          <a:blip r:embed="rId3"/>
          <a:stretch>
            <a:fillRect/>
          </a:stretch>
        </p:blipFill>
        <p:spPr>
          <a:xfrm>
            <a:off x="6178459" y="1930889"/>
            <a:ext cx="5020371" cy="4735675"/>
          </a:xfrm>
          <a:prstGeom prst="rect">
            <a:avLst/>
          </a:prstGeom>
        </p:spPr>
      </p:pic>
    </p:spTree>
    <p:extLst>
      <p:ext uri="{BB962C8B-B14F-4D97-AF65-F5344CB8AC3E}">
        <p14:creationId xmlns:p14="http://schemas.microsoft.com/office/powerpoint/2010/main" val="1252557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Pruebas</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p:txBody>
          <a:bodyPr/>
          <a:lstStyle/>
          <a:p>
            <a:r>
              <a:rPr lang="es-CL" dirty="0"/>
              <a:t>Realización de pruebas y su especificación formal</a:t>
            </a:r>
          </a:p>
          <a:p>
            <a:r>
              <a:rPr lang="es-CL" dirty="0"/>
              <a:t>39 Pruebas automatizadas</a:t>
            </a:r>
          </a:p>
          <a:p>
            <a:r>
              <a:rPr lang="es-CL" dirty="0"/>
              <a:t>16 Pruebas manuales</a:t>
            </a:r>
          </a:p>
          <a:p>
            <a:r>
              <a:rPr lang="es-CL" dirty="0"/>
              <a:t>Documento de especificación formal de pruebas</a:t>
            </a:r>
          </a:p>
        </p:txBody>
      </p:sp>
    </p:spTree>
    <p:extLst>
      <p:ext uri="{BB962C8B-B14F-4D97-AF65-F5344CB8AC3E}">
        <p14:creationId xmlns:p14="http://schemas.microsoft.com/office/powerpoint/2010/main" val="4024040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Pruebas</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p:txBody>
          <a:bodyPr/>
          <a:lstStyle/>
          <a:p>
            <a:r>
              <a:rPr lang="es-CL" dirty="0"/>
              <a:t>Pruebas automatizada</a:t>
            </a:r>
          </a:p>
          <a:p>
            <a:pPr marL="0" indent="0">
              <a:buNone/>
            </a:pPr>
            <a:endParaRPr lang="es-CL" dirty="0"/>
          </a:p>
        </p:txBody>
      </p:sp>
      <p:pic>
        <p:nvPicPr>
          <p:cNvPr id="4" name="Imagen 3">
            <a:extLst>
              <a:ext uri="{FF2B5EF4-FFF2-40B4-BE49-F238E27FC236}">
                <a16:creationId xmlns:a16="http://schemas.microsoft.com/office/drawing/2014/main" id="{EB07D691-3466-40C0-AEC1-6B520D01C43E}"/>
              </a:ext>
            </a:extLst>
          </p:cNvPr>
          <p:cNvPicPr>
            <a:picLocks noChangeAspect="1"/>
          </p:cNvPicPr>
          <p:nvPr/>
        </p:nvPicPr>
        <p:blipFill>
          <a:blip r:embed="rId3"/>
          <a:stretch>
            <a:fillRect/>
          </a:stretch>
        </p:blipFill>
        <p:spPr>
          <a:xfrm>
            <a:off x="2142147" y="2573194"/>
            <a:ext cx="8410575" cy="3971925"/>
          </a:xfrm>
          <a:prstGeom prst="rect">
            <a:avLst/>
          </a:prstGeom>
        </p:spPr>
      </p:pic>
    </p:spTree>
    <p:extLst>
      <p:ext uri="{BB962C8B-B14F-4D97-AF65-F5344CB8AC3E}">
        <p14:creationId xmlns:p14="http://schemas.microsoft.com/office/powerpoint/2010/main" val="232823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Pruebas</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p:txBody>
          <a:bodyPr/>
          <a:lstStyle/>
          <a:p>
            <a:r>
              <a:rPr lang="es-CL" dirty="0"/>
              <a:t>Pruebas manuales</a:t>
            </a:r>
          </a:p>
          <a:p>
            <a:pPr marL="0" indent="0">
              <a:buNone/>
            </a:pPr>
            <a:endParaRPr lang="es-CL" dirty="0"/>
          </a:p>
          <a:p>
            <a:pPr marL="0" indent="0">
              <a:buNone/>
            </a:pPr>
            <a:endParaRPr lang="es-CL" dirty="0"/>
          </a:p>
        </p:txBody>
      </p:sp>
      <p:pic>
        <p:nvPicPr>
          <p:cNvPr id="4" name="Imagen 3">
            <a:extLst>
              <a:ext uri="{FF2B5EF4-FFF2-40B4-BE49-F238E27FC236}">
                <a16:creationId xmlns:a16="http://schemas.microsoft.com/office/drawing/2014/main" id="{F8F94177-8DA1-4324-8A4A-24B700FD4D00}"/>
              </a:ext>
            </a:extLst>
          </p:cNvPr>
          <p:cNvPicPr>
            <a:picLocks noChangeAspect="1"/>
          </p:cNvPicPr>
          <p:nvPr/>
        </p:nvPicPr>
        <p:blipFill>
          <a:blip r:embed="rId3"/>
          <a:stretch>
            <a:fillRect/>
          </a:stretch>
        </p:blipFill>
        <p:spPr>
          <a:xfrm>
            <a:off x="2890359" y="2624825"/>
            <a:ext cx="7244352" cy="3982755"/>
          </a:xfrm>
          <a:prstGeom prst="rect">
            <a:avLst/>
          </a:prstGeom>
        </p:spPr>
      </p:pic>
    </p:spTree>
    <p:extLst>
      <p:ext uri="{BB962C8B-B14F-4D97-AF65-F5344CB8AC3E}">
        <p14:creationId xmlns:p14="http://schemas.microsoft.com/office/powerpoint/2010/main" val="2196824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0432C7-7EE0-44F8-A3D1-80B188C8F979}"/>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Evaluación</a:t>
            </a:r>
            <a:br>
              <a:rPr lang="en-US" sz="8000" b="0" i="0" kern="1200">
                <a:solidFill>
                  <a:schemeClr val="tx2"/>
                </a:solidFill>
                <a:latin typeface="+mj-lt"/>
                <a:ea typeface="+mj-ea"/>
                <a:cs typeface="+mj-cs"/>
              </a:rPr>
            </a:br>
            <a:endParaRPr lang="en-US" sz="8000" b="0" i="0" kern="1200">
              <a:solidFill>
                <a:schemeClr val="tx2"/>
              </a:solidFill>
              <a:latin typeface="+mj-lt"/>
              <a:ea typeface="+mj-ea"/>
              <a:cs typeface="+mj-cs"/>
            </a:endParaRPr>
          </a:p>
        </p:txBody>
      </p:sp>
    </p:spTree>
    <p:extLst>
      <p:ext uri="{BB962C8B-B14F-4D97-AF65-F5344CB8AC3E}">
        <p14:creationId xmlns:p14="http://schemas.microsoft.com/office/powerpoint/2010/main" val="858675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Diseño del caso</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a:bodyPr>
          <a:lstStyle/>
          <a:p>
            <a:r>
              <a:rPr lang="es-CL" dirty="0"/>
              <a:t>Elección del caso</a:t>
            </a:r>
          </a:p>
          <a:p>
            <a:pPr marL="514350" lvl="1" indent="0">
              <a:buNone/>
            </a:pPr>
            <a:r>
              <a:rPr lang="es-CL" dirty="0"/>
              <a:t>La aplicación desarrollada</a:t>
            </a:r>
          </a:p>
          <a:p>
            <a:r>
              <a:rPr lang="es-CL" dirty="0"/>
              <a:t>Objetivos de la investigación</a:t>
            </a:r>
          </a:p>
          <a:p>
            <a:pPr marL="514350" lvl="1" indent="0">
              <a:buNone/>
            </a:pPr>
            <a:r>
              <a:rPr lang="es-MX" i="1" dirty="0"/>
              <a:t>¿Cómo el sistema desarrollado trabaja en la práctica?</a:t>
            </a:r>
            <a:endParaRPr lang="es-CL" i="1" dirty="0"/>
          </a:p>
          <a:p>
            <a:r>
              <a:rPr lang="es-CL" dirty="0"/>
              <a:t>Características a evaluar</a:t>
            </a:r>
          </a:p>
          <a:p>
            <a:pPr lvl="1"/>
            <a:r>
              <a:rPr lang="es-CL" dirty="0"/>
              <a:t>Funcionalidad</a:t>
            </a:r>
          </a:p>
          <a:p>
            <a:pPr lvl="1"/>
            <a:r>
              <a:rPr lang="es-CL" dirty="0"/>
              <a:t>Usabilidad</a:t>
            </a:r>
          </a:p>
          <a:p>
            <a:pPr lvl="1"/>
            <a:r>
              <a:rPr lang="es-CL" dirty="0"/>
              <a:t>Utilidad</a:t>
            </a:r>
          </a:p>
          <a:p>
            <a:pPr lvl="1"/>
            <a:r>
              <a:rPr lang="es-CL" dirty="0"/>
              <a:t>Utilidad del manual de usuario</a:t>
            </a:r>
          </a:p>
          <a:p>
            <a:pPr lvl="1"/>
            <a:endParaRPr lang="es-MX" dirty="0"/>
          </a:p>
        </p:txBody>
      </p:sp>
    </p:spTree>
    <p:extLst>
      <p:ext uri="{BB962C8B-B14F-4D97-AF65-F5344CB8AC3E}">
        <p14:creationId xmlns:p14="http://schemas.microsoft.com/office/powerpoint/2010/main" val="282333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9BF72A-F0C7-4397-8F61-6989BD98263D}"/>
              </a:ext>
            </a:extLst>
          </p:cNvPr>
          <p:cNvSpPr>
            <a:spLocks noGrp="1"/>
          </p:cNvSpPr>
          <p:nvPr>
            <p:ph type="title"/>
          </p:nvPr>
        </p:nvSpPr>
        <p:spPr/>
        <p:txBody>
          <a:bodyPr/>
          <a:lstStyle/>
          <a:p>
            <a:r>
              <a:rPr lang="es-CL" dirty="0"/>
              <a:t>Contexto</a:t>
            </a:r>
          </a:p>
        </p:txBody>
      </p:sp>
      <p:sp>
        <p:nvSpPr>
          <p:cNvPr id="4" name="Rectángulo 3">
            <a:extLst>
              <a:ext uri="{FF2B5EF4-FFF2-40B4-BE49-F238E27FC236}">
                <a16:creationId xmlns:a16="http://schemas.microsoft.com/office/drawing/2014/main" id="{2CB54F75-B2D6-41D4-AFD0-C843AFFEEDB5}"/>
              </a:ext>
            </a:extLst>
          </p:cNvPr>
          <p:cNvSpPr/>
          <p:nvPr/>
        </p:nvSpPr>
        <p:spPr>
          <a:xfrm>
            <a:off x="838200" y="1806356"/>
            <a:ext cx="10340083" cy="3416320"/>
          </a:xfrm>
          <a:prstGeom prst="rect">
            <a:avLst/>
          </a:prstGeom>
        </p:spPr>
        <p:txBody>
          <a:bodyPr wrap="square">
            <a:spAutoFit/>
          </a:bodyPr>
          <a:lstStyle/>
          <a:p>
            <a:pPr marL="285750" indent="-285750">
              <a:buFont typeface="Arial" panose="020B0604020202020204" pitchFamily="34" charset="0"/>
              <a:buChar char="•"/>
            </a:pPr>
            <a:r>
              <a:rPr lang="es-CL" dirty="0"/>
              <a:t>Escasez de agua</a:t>
            </a:r>
          </a:p>
          <a:p>
            <a:endParaRPr lang="es-CL" dirty="0"/>
          </a:p>
          <a:p>
            <a:pPr marL="285750" indent="-285750">
              <a:buFont typeface="Arial" panose="020B0604020202020204" pitchFamily="34" charset="0"/>
              <a:buChar char="•"/>
            </a:pPr>
            <a:r>
              <a:rPr lang="es-CL" dirty="0"/>
              <a:t>Sistemas que deben estar las 24 horas del día activo</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r>
              <a:rPr lang="es-CL" dirty="0"/>
              <a:t>Múltiples criterios para optimizar los sistemas de distribución</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Las RDA involucran dos tipos de problemas: </a:t>
            </a:r>
          </a:p>
          <a:p>
            <a:pPr marL="742950" lvl="1" indent="-285750">
              <a:buFont typeface="Arial" panose="020B0604020202020204" pitchFamily="34" charset="0"/>
              <a:buChar char="•"/>
            </a:pPr>
            <a:r>
              <a:rPr lang="es-MX" dirty="0"/>
              <a:t>Problema de diseño </a:t>
            </a:r>
          </a:p>
          <a:p>
            <a:pPr marL="742950" lvl="1" indent="-285750">
              <a:buFont typeface="Arial" panose="020B0604020202020204" pitchFamily="34" charset="0"/>
              <a:buChar char="•"/>
            </a:pPr>
            <a:r>
              <a:rPr lang="es-MX" dirty="0"/>
              <a:t>Problema de operación</a:t>
            </a:r>
            <a:endParaRPr lang="es-CL" dirty="0"/>
          </a:p>
          <a:p>
            <a:endParaRPr lang="es-CL" dirty="0"/>
          </a:p>
          <a:p>
            <a:endParaRPr lang="es-CL" dirty="0"/>
          </a:p>
        </p:txBody>
      </p:sp>
    </p:spTree>
    <p:extLst>
      <p:ext uri="{BB962C8B-B14F-4D97-AF65-F5344CB8AC3E}">
        <p14:creationId xmlns:p14="http://schemas.microsoft.com/office/powerpoint/2010/main" val="771798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Diseño del caso</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lnSpcReduction="10000"/>
          </a:bodyPr>
          <a:lstStyle/>
          <a:p>
            <a:r>
              <a:rPr lang="es-MX" dirty="0"/>
              <a:t>Protocolo para conducir el estudio de caso</a:t>
            </a:r>
          </a:p>
          <a:p>
            <a:r>
              <a:rPr lang="es-CL" dirty="0"/>
              <a:t>Unidad de análisis</a:t>
            </a:r>
          </a:p>
          <a:p>
            <a:pPr marL="514350" lvl="1" indent="0">
              <a:buNone/>
            </a:pPr>
            <a:r>
              <a:rPr lang="es-MX" dirty="0"/>
              <a:t>Profesionales con conocimientos en computación, hidráulica y </a:t>
            </a:r>
          </a:p>
          <a:p>
            <a:pPr marL="514350" lvl="1" indent="0">
              <a:buNone/>
            </a:pPr>
            <a:r>
              <a:rPr lang="es-MX" dirty="0"/>
              <a:t>metaheurísticas.</a:t>
            </a:r>
            <a:endParaRPr lang="es-CL" dirty="0"/>
          </a:p>
          <a:p>
            <a:r>
              <a:rPr lang="es-CL" dirty="0"/>
              <a:t>Consideraciones técnicas	</a:t>
            </a:r>
          </a:p>
          <a:p>
            <a:pPr lvl="1"/>
            <a:r>
              <a:rPr lang="es-CL" dirty="0" err="1"/>
              <a:t>Window</a:t>
            </a:r>
            <a:r>
              <a:rPr lang="es-CL" dirty="0"/>
              <a:t> 64bits</a:t>
            </a:r>
          </a:p>
          <a:p>
            <a:pPr lvl="1"/>
            <a:r>
              <a:rPr lang="es-CL" dirty="0"/>
              <a:t>Java 1.8</a:t>
            </a:r>
          </a:p>
          <a:p>
            <a:r>
              <a:rPr lang="es-CL" dirty="0"/>
              <a:t>Consideraciones para los usuarios</a:t>
            </a:r>
          </a:p>
          <a:p>
            <a:pPr lvl="1"/>
            <a:r>
              <a:rPr lang="es-CL" dirty="0"/>
              <a:t>Conocimientos básicos en hidráulica y metaheurísticas para saber interpretar los resultados de la aplicación. Si se desea incorporar nuevos algoritmos debe tener conocimientos en programación.</a:t>
            </a:r>
          </a:p>
          <a:p>
            <a:pPr marL="914400" lvl="2" indent="0">
              <a:buNone/>
            </a:pPr>
            <a:endParaRPr lang="es-CL" dirty="0"/>
          </a:p>
          <a:p>
            <a:pPr lvl="2"/>
            <a:endParaRPr lang="es-CL" dirty="0"/>
          </a:p>
          <a:p>
            <a:pPr lvl="1"/>
            <a:endParaRPr lang="es-MX" dirty="0"/>
          </a:p>
        </p:txBody>
      </p:sp>
    </p:spTree>
    <p:extLst>
      <p:ext uri="{BB962C8B-B14F-4D97-AF65-F5344CB8AC3E}">
        <p14:creationId xmlns:p14="http://schemas.microsoft.com/office/powerpoint/2010/main" val="2109826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a:xfrm>
            <a:off x="648930" y="629266"/>
            <a:ext cx="9252154" cy="1223983"/>
          </a:xfrm>
        </p:spPr>
        <p:txBody>
          <a:bodyPr>
            <a:normAutofit/>
          </a:bodyPr>
          <a:lstStyle/>
          <a:p>
            <a:r>
              <a:rPr lang="es-CL" dirty="0"/>
              <a:t>Recolección de datos</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a:xfrm>
            <a:off x="1103311" y="2052214"/>
            <a:ext cx="4338409" cy="4196185"/>
          </a:xfrm>
        </p:spPr>
        <p:txBody>
          <a:bodyPr>
            <a:normAutofit/>
          </a:bodyPr>
          <a:lstStyle/>
          <a:p>
            <a:r>
              <a:rPr lang="es-CL" dirty="0"/>
              <a:t>Participantes</a:t>
            </a:r>
          </a:p>
          <a:p>
            <a:pPr marL="514350" lvl="1" indent="0">
              <a:buNone/>
            </a:pPr>
            <a:r>
              <a:rPr lang="es-CL" dirty="0" err="1"/>
              <a:t>Yamisleydi</a:t>
            </a:r>
            <a:r>
              <a:rPr lang="es-CL" dirty="0"/>
              <a:t> Salgueiro</a:t>
            </a:r>
          </a:p>
          <a:p>
            <a:pPr marL="514350" lvl="1" indent="0">
              <a:buNone/>
            </a:pPr>
            <a:r>
              <a:rPr lang="es-CL" dirty="0"/>
              <a:t>Marco Alsina</a:t>
            </a:r>
          </a:p>
          <a:p>
            <a:pPr marL="514350" lvl="1" indent="0">
              <a:buNone/>
            </a:pPr>
            <a:r>
              <a:rPr lang="es-CL" dirty="0"/>
              <a:t>Sergio Silva</a:t>
            </a:r>
          </a:p>
          <a:p>
            <a:r>
              <a:rPr lang="es-MX" dirty="0"/>
              <a:t>Instrumentos para la recolección de los datos</a:t>
            </a:r>
          </a:p>
          <a:p>
            <a:pPr lvl="1"/>
            <a:r>
              <a:rPr lang="es-MX" dirty="0"/>
              <a:t>Encuesta utilizando la escala de Likert</a:t>
            </a:r>
          </a:p>
          <a:p>
            <a:pPr lvl="1"/>
            <a:r>
              <a:rPr lang="es-MX" dirty="0"/>
              <a:t>Test de usabilidad SUS</a:t>
            </a:r>
          </a:p>
          <a:p>
            <a:pPr lvl="2"/>
            <a:endParaRPr lang="es-MX" dirty="0"/>
          </a:p>
          <a:p>
            <a:pPr lvl="1"/>
            <a:endParaRPr lang="es-CL" dirty="0"/>
          </a:p>
          <a:p>
            <a:pPr marL="914400" lvl="2" indent="0">
              <a:buNone/>
            </a:pPr>
            <a:endParaRPr lang="es-CL" dirty="0"/>
          </a:p>
          <a:p>
            <a:pPr lvl="2"/>
            <a:endParaRPr lang="es-CL" dirty="0"/>
          </a:p>
          <a:p>
            <a:pPr lvl="1"/>
            <a:endParaRPr lang="es-MX" dirty="0"/>
          </a:p>
        </p:txBody>
      </p:sp>
      <p:pic>
        <p:nvPicPr>
          <p:cNvPr id="4" name="Imagen 3">
            <a:extLst>
              <a:ext uri="{FF2B5EF4-FFF2-40B4-BE49-F238E27FC236}">
                <a16:creationId xmlns:a16="http://schemas.microsoft.com/office/drawing/2014/main" id="{CCE22237-A9A2-4182-93BE-D250F22AD4A9}"/>
              </a:ext>
            </a:extLst>
          </p:cNvPr>
          <p:cNvPicPr>
            <a:picLocks noChangeAspect="1"/>
          </p:cNvPicPr>
          <p:nvPr/>
        </p:nvPicPr>
        <p:blipFill>
          <a:blip r:embed="rId4"/>
          <a:stretch>
            <a:fillRect/>
          </a:stretch>
        </p:blipFill>
        <p:spPr>
          <a:xfrm>
            <a:off x="6096000" y="2242237"/>
            <a:ext cx="5451627" cy="381613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725385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Análisis de datos</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a:bodyPr>
          <a:lstStyle/>
          <a:p>
            <a:r>
              <a:rPr lang="es-CL" dirty="0"/>
              <a:t>Funcionalidad</a:t>
            </a:r>
          </a:p>
          <a:p>
            <a:pPr marL="914400" lvl="2" indent="0">
              <a:buNone/>
            </a:pPr>
            <a:endParaRPr lang="es-MX" dirty="0"/>
          </a:p>
          <a:p>
            <a:pPr lvl="1"/>
            <a:endParaRPr lang="es-CL" dirty="0"/>
          </a:p>
          <a:p>
            <a:pPr marL="914400" lvl="2" indent="0">
              <a:buNone/>
            </a:pPr>
            <a:endParaRPr lang="es-CL" dirty="0"/>
          </a:p>
          <a:p>
            <a:pPr lvl="2"/>
            <a:endParaRPr lang="es-CL" dirty="0"/>
          </a:p>
          <a:p>
            <a:pPr lvl="1"/>
            <a:endParaRPr lang="es-MX" dirty="0"/>
          </a:p>
        </p:txBody>
      </p:sp>
      <p:graphicFrame>
        <p:nvGraphicFramePr>
          <p:cNvPr id="4" name="Objeto 3">
            <a:extLst>
              <a:ext uri="{FF2B5EF4-FFF2-40B4-BE49-F238E27FC236}">
                <a16:creationId xmlns:a16="http://schemas.microsoft.com/office/drawing/2014/main" id="{3D95BA87-C14D-4656-A754-6F2DBAB72E1B}"/>
              </a:ext>
            </a:extLst>
          </p:cNvPr>
          <p:cNvGraphicFramePr>
            <a:graphicFrameLocks noChangeAspect="1"/>
          </p:cNvGraphicFramePr>
          <p:nvPr>
            <p:extLst>
              <p:ext uri="{D42A27DB-BD31-4B8C-83A1-F6EECF244321}">
                <p14:modId xmlns:p14="http://schemas.microsoft.com/office/powerpoint/2010/main" val="4256700231"/>
              </p:ext>
            </p:extLst>
          </p:nvPr>
        </p:nvGraphicFramePr>
        <p:xfrm>
          <a:off x="5882492" y="2524124"/>
          <a:ext cx="6124575" cy="3724275"/>
        </p:xfrm>
        <a:graphic>
          <a:graphicData uri="http://schemas.openxmlformats.org/presentationml/2006/ole">
            <mc:AlternateContent xmlns:mc="http://schemas.openxmlformats.org/markup-compatibility/2006">
              <mc:Choice xmlns:v="urn:schemas-microsoft-com:vml" Requires="v">
                <p:oleObj spid="_x0000_s1059" name="PDF" r:id="rId3" imgW="0" imgH="360" progId="FoxitReader.Document">
                  <p:embed/>
                </p:oleObj>
              </mc:Choice>
              <mc:Fallback>
                <p:oleObj name="PDF" r:id="rId3" imgW="0" imgH="360" progId="FoxitReader.Document">
                  <p:embed/>
                  <p:pic>
                    <p:nvPicPr>
                      <p:cNvPr id="0" name=""/>
                      <p:cNvPicPr/>
                      <p:nvPr/>
                    </p:nvPicPr>
                    <p:blipFill>
                      <a:blip r:embed="rId4"/>
                      <a:stretch>
                        <a:fillRect/>
                      </a:stretch>
                    </p:blipFill>
                    <p:spPr>
                      <a:xfrm>
                        <a:off x="5882492" y="2524124"/>
                        <a:ext cx="6124575" cy="3724275"/>
                      </a:xfrm>
                      <a:prstGeom prst="rect">
                        <a:avLst/>
                      </a:prstGeom>
                    </p:spPr>
                  </p:pic>
                </p:oleObj>
              </mc:Fallback>
            </mc:AlternateContent>
          </a:graphicData>
        </a:graphic>
      </p:graphicFrame>
      <p:graphicFrame>
        <p:nvGraphicFramePr>
          <p:cNvPr id="5" name="Tabla 9">
            <a:extLst>
              <a:ext uri="{FF2B5EF4-FFF2-40B4-BE49-F238E27FC236}">
                <a16:creationId xmlns:a16="http://schemas.microsoft.com/office/drawing/2014/main" id="{C3EF5F59-14D9-472F-A9CD-32E95E7F65E7}"/>
              </a:ext>
            </a:extLst>
          </p:cNvPr>
          <p:cNvGraphicFramePr>
            <a:graphicFrameLocks noGrp="1"/>
          </p:cNvGraphicFramePr>
          <p:nvPr>
            <p:extLst>
              <p:ext uri="{D42A27DB-BD31-4B8C-83A1-F6EECF244321}">
                <p14:modId xmlns:p14="http://schemas.microsoft.com/office/powerpoint/2010/main" val="1302876633"/>
              </p:ext>
            </p:extLst>
          </p:nvPr>
        </p:nvGraphicFramePr>
        <p:xfrm>
          <a:off x="344721" y="2961100"/>
          <a:ext cx="5116530" cy="3017520"/>
        </p:xfrm>
        <a:graphic>
          <a:graphicData uri="http://schemas.openxmlformats.org/drawingml/2006/table">
            <a:tbl>
              <a:tblPr firstRow="1" bandRow="1">
                <a:tableStyleId>{073A0DAA-6AF3-43AB-8588-CEC1D06C72B9}</a:tableStyleId>
              </a:tblPr>
              <a:tblGrid>
                <a:gridCol w="3513762">
                  <a:extLst>
                    <a:ext uri="{9D8B030D-6E8A-4147-A177-3AD203B41FA5}">
                      <a16:colId xmlns:a16="http://schemas.microsoft.com/office/drawing/2014/main" val="4169303409"/>
                    </a:ext>
                  </a:extLst>
                </a:gridCol>
                <a:gridCol w="1602768">
                  <a:extLst>
                    <a:ext uri="{9D8B030D-6E8A-4147-A177-3AD203B41FA5}">
                      <a16:colId xmlns:a16="http://schemas.microsoft.com/office/drawing/2014/main" val="817142964"/>
                    </a:ext>
                  </a:extLst>
                </a:gridCol>
              </a:tblGrid>
              <a:tr h="1964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lt1"/>
                          </a:solidFill>
                          <a:effectLst/>
                          <a:latin typeface="+mn-lt"/>
                          <a:ea typeface="+mn-ea"/>
                          <a:cs typeface="+mn-cs"/>
                        </a:rPr>
                        <a:t>Respuesta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lt1"/>
                          </a:solidFill>
                          <a:effectLst/>
                          <a:latin typeface="+mn-lt"/>
                          <a:ea typeface="+mn-ea"/>
                          <a:cs typeface="+mn-cs"/>
                        </a:rPr>
                        <a:t>Porcentaje Obtenido</a:t>
                      </a:r>
                    </a:p>
                  </a:txBody>
                  <a:tcPr/>
                </a:tc>
                <a:extLst>
                  <a:ext uri="{0D108BD9-81ED-4DB2-BD59-A6C34878D82A}">
                    <a16:rowId xmlns:a16="http://schemas.microsoft.com/office/drawing/2014/main" val="852230549"/>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Totalmente en desacuerdo </a:t>
                      </a:r>
                    </a:p>
                  </a:txBody>
                  <a:tcPr/>
                </a:tc>
                <a:tc>
                  <a:txBody>
                    <a:bodyPr/>
                    <a:lstStyle/>
                    <a:p>
                      <a:pPr algn="ctr" fontAlgn="b"/>
                      <a:r>
                        <a:rPr lang="es-CL" sz="1800" b="0" i="0" u="none" strike="noStrike" dirty="0">
                          <a:solidFill>
                            <a:srgbClr val="000000"/>
                          </a:solidFill>
                          <a:effectLst/>
                          <a:latin typeface="+mn-lt"/>
                        </a:rPr>
                        <a:t>2.6%</a:t>
                      </a:r>
                    </a:p>
                  </a:txBody>
                  <a:tcPr marL="9525" marR="9525" marT="9525" marB="0" anchor="ctr"/>
                </a:tc>
                <a:extLst>
                  <a:ext uri="{0D108BD9-81ED-4DB2-BD59-A6C34878D82A}">
                    <a16:rowId xmlns:a16="http://schemas.microsoft.com/office/drawing/2014/main" val="1737900902"/>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En desacuerdo</a:t>
                      </a:r>
                    </a:p>
                  </a:txBody>
                  <a:tcPr/>
                </a:tc>
                <a:tc>
                  <a:txBody>
                    <a:bodyPr/>
                    <a:lstStyle/>
                    <a:p>
                      <a:pPr algn="ctr" fontAlgn="b"/>
                      <a:r>
                        <a:rPr lang="es-CL" sz="1800" b="0" i="0" u="none" strike="noStrike" dirty="0">
                          <a:solidFill>
                            <a:srgbClr val="000000"/>
                          </a:solidFill>
                          <a:effectLst/>
                          <a:latin typeface="+mn-lt"/>
                        </a:rPr>
                        <a:t>0.0%</a:t>
                      </a:r>
                    </a:p>
                  </a:txBody>
                  <a:tcPr marL="9525" marR="9525" marT="9525" marB="0" anchor="ctr"/>
                </a:tc>
                <a:extLst>
                  <a:ext uri="{0D108BD9-81ED-4DB2-BD59-A6C34878D82A}">
                    <a16:rowId xmlns:a16="http://schemas.microsoft.com/office/drawing/2014/main" val="244759195"/>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800" b="0" kern="1200" dirty="0">
                          <a:solidFill>
                            <a:schemeClr val="dk1"/>
                          </a:solidFill>
                          <a:effectLst/>
                          <a:latin typeface="+mn-lt"/>
                          <a:ea typeface="+mn-ea"/>
                          <a:cs typeface="+mn-cs"/>
                        </a:rPr>
                        <a:t>Ni de acuerdo ni en </a:t>
                      </a:r>
                    </a:p>
                    <a:p>
                      <a:pPr marL="0" marR="0" lvl="0" indent="0" algn="l" defTabSz="457200" rtl="0" eaLnBrk="1" fontAlgn="auto" latinLnBrk="0" hangingPunct="1">
                        <a:lnSpc>
                          <a:spcPct val="100000"/>
                        </a:lnSpc>
                        <a:spcBef>
                          <a:spcPts val="0"/>
                        </a:spcBef>
                        <a:spcAft>
                          <a:spcPts val="0"/>
                        </a:spcAft>
                        <a:buClrTx/>
                        <a:buSzTx/>
                        <a:buFontTx/>
                        <a:buNone/>
                        <a:tabLst/>
                        <a:defRPr/>
                      </a:pPr>
                      <a:r>
                        <a:rPr lang="es-MX" sz="1800" b="0" kern="1200" dirty="0">
                          <a:solidFill>
                            <a:schemeClr val="dk1"/>
                          </a:solidFill>
                          <a:effectLst/>
                          <a:latin typeface="+mn-lt"/>
                          <a:ea typeface="+mn-ea"/>
                          <a:cs typeface="+mn-cs"/>
                        </a:rPr>
                        <a:t>desacuerdo</a:t>
                      </a:r>
                    </a:p>
                    <a:p>
                      <a:endParaRPr lang="es-CL" dirty="0"/>
                    </a:p>
                  </a:txBody>
                  <a:tcPr/>
                </a:tc>
                <a:tc>
                  <a:txBody>
                    <a:bodyPr/>
                    <a:lstStyle/>
                    <a:p>
                      <a:pPr algn="ctr" fontAlgn="b"/>
                      <a:r>
                        <a:rPr lang="es-CL" sz="1800" b="0" i="0" u="none" strike="noStrike" dirty="0">
                          <a:solidFill>
                            <a:srgbClr val="000000"/>
                          </a:solidFill>
                          <a:effectLst/>
                          <a:latin typeface="+mn-lt"/>
                        </a:rPr>
                        <a:t>5.1%</a:t>
                      </a:r>
                    </a:p>
                  </a:txBody>
                  <a:tcPr marL="9525" marR="9525" marT="9525" marB="0" anchor="ctr"/>
                </a:tc>
                <a:extLst>
                  <a:ext uri="{0D108BD9-81ED-4DB2-BD59-A6C34878D82A}">
                    <a16:rowId xmlns:a16="http://schemas.microsoft.com/office/drawing/2014/main" val="239565018"/>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De acuerdo</a:t>
                      </a:r>
                    </a:p>
                  </a:txBody>
                  <a:tcPr/>
                </a:tc>
                <a:tc>
                  <a:txBody>
                    <a:bodyPr/>
                    <a:lstStyle/>
                    <a:p>
                      <a:pPr algn="ctr" fontAlgn="b"/>
                      <a:r>
                        <a:rPr lang="es-CL" sz="1800" b="0" i="0" u="none" strike="noStrike" dirty="0">
                          <a:solidFill>
                            <a:srgbClr val="000000"/>
                          </a:solidFill>
                          <a:effectLst/>
                          <a:latin typeface="+mn-lt"/>
                        </a:rPr>
                        <a:t>7.7%</a:t>
                      </a:r>
                    </a:p>
                  </a:txBody>
                  <a:tcPr marL="9525" marR="9525" marT="9525" marB="0" anchor="ctr"/>
                </a:tc>
                <a:extLst>
                  <a:ext uri="{0D108BD9-81ED-4DB2-BD59-A6C34878D82A}">
                    <a16:rowId xmlns:a16="http://schemas.microsoft.com/office/drawing/2014/main" val="1384237313"/>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Totalmente de acuerdo</a:t>
                      </a:r>
                    </a:p>
                  </a:txBody>
                  <a:tcPr/>
                </a:tc>
                <a:tc>
                  <a:txBody>
                    <a:bodyPr/>
                    <a:lstStyle/>
                    <a:p>
                      <a:pPr algn="ctr" fontAlgn="b"/>
                      <a:r>
                        <a:rPr lang="es-CL" sz="1800" b="0" i="0" u="none" strike="noStrike" dirty="0">
                          <a:solidFill>
                            <a:srgbClr val="000000"/>
                          </a:solidFill>
                          <a:effectLst/>
                          <a:latin typeface="+mn-lt"/>
                        </a:rPr>
                        <a:t>84.6%</a:t>
                      </a:r>
                    </a:p>
                  </a:txBody>
                  <a:tcPr marL="9525" marR="9525" marT="9525" marB="0" anchor="ctr"/>
                </a:tc>
                <a:extLst>
                  <a:ext uri="{0D108BD9-81ED-4DB2-BD59-A6C34878D82A}">
                    <a16:rowId xmlns:a16="http://schemas.microsoft.com/office/drawing/2014/main" val="1925863436"/>
                  </a:ext>
                </a:extLst>
              </a:tr>
            </a:tbl>
          </a:graphicData>
        </a:graphic>
      </p:graphicFrame>
    </p:spTree>
    <p:extLst>
      <p:ext uri="{BB962C8B-B14F-4D97-AF65-F5344CB8AC3E}">
        <p14:creationId xmlns:p14="http://schemas.microsoft.com/office/powerpoint/2010/main" val="3784605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Análisis de datos</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a:bodyPr>
          <a:lstStyle/>
          <a:p>
            <a:r>
              <a:rPr lang="es-CL" dirty="0"/>
              <a:t>Usabilidad</a:t>
            </a:r>
          </a:p>
          <a:p>
            <a:pPr marL="914400" lvl="2" indent="0">
              <a:buNone/>
            </a:pPr>
            <a:endParaRPr lang="es-MX" dirty="0"/>
          </a:p>
          <a:p>
            <a:pPr lvl="1"/>
            <a:endParaRPr lang="es-CL" dirty="0"/>
          </a:p>
          <a:p>
            <a:pPr marL="914400" lvl="2" indent="0">
              <a:buNone/>
            </a:pPr>
            <a:endParaRPr lang="es-CL" dirty="0"/>
          </a:p>
          <a:p>
            <a:pPr lvl="2"/>
            <a:endParaRPr lang="es-CL" dirty="0"/>
          </a:p>
          <a:p>
            <a:pPr lvl="1"/>
            <a:endParaRPr lang="es-MX" dirty="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0381391D-F3A4-4DC9-9599-B336EC65AD28}"/>
                  </a:ext>
                </a:extLst>
              </p:cNvPr>
              <p:cNvSpPr txBox="1"/>
              <p:nvPr/>
            </p:nvSpPr>
            <p:spPr>
              <a:xfrm>
                <a:off x="1828800" y="3174715"/>
                <a:ext cx="15486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L" i="1" smtClean="0">
                              <a:latin typeface="Cambria Math" panose="02040503050406030204" pitchFamily="18" charset="0"/>
                            </a:rPr>
                          </m:ctrlPr>
                        </m:sSubPr>
                        <m:e>
                          <m:bar>
                            <m:barPr>
                              <m:pos m:val="top"/>
                              <m:ctrlPr>
                                <a:rPr lang="es-CL" i="1" smtClean="0">
                                  <a:latin typeface="Cambria Math" panose="02040503050406030204" pitchFamily="18" charset="0"/>
                                </a:rPr>
                              </m:ctrlPr>
                            </m:barPr>
                            <m:e>
                              <m:r>
                                <a:rPr lang="es-CL" b="0" i="1" smtClean="0">
                                  <a:latin typeface="Cambria Math" panose="02040503050406030204" pitchFamily="18" charset="0"/>
                                </a:rPr>
                                <m:t>𝑥</m:t>
                              </m:r>
                            </m:e>
                          </m:bar>
                        </m:e>
                        <m:sub>
                          <m:r>
                            <a:rPr lang="es-CL" b="0" i="1" smtClean="0">
                              <a:latin typeface="Cambria Math" panose="02040503050406030204" pitchFamily="18" charset="0"/>
                            </a:rPr>
                            <m:t>𝑆𝑈𝑆</m:t>
                          </m:r>
                        </m:sub>
                      </m:sSub>
                      <m:r>
                        <a:rPr lang="es-CL" b="0" i="1" smtClean="0">
                          <a:latin typeface="Cambria Math" panose="02040503050406030204" pitchFamily="18" charset="0"/>
                        </a:rPr>
                        <m:t>=79,17</m:t>
                      </m:r>
                    </m:oMath>
                  </m:oMathPara>
                </a14:m>
                <a:endParaRPr lang="es-CL" dirty="0"/>
              </a:p>
            </p:txBody>
          </p:sp>
        </mc:Choice>
        <mc:Fallback xmlns="">
          <p:sp>
            <p:nvSpPr>
              <p:cNvPr id="6" name="CuadroTexto 5">
                <a:extLst>
                  <a:ext uri="{FF2B5EF4-FFF2-40B4-BE49-F238E27FC236}">
                    <a16:creationId xmlns:a16="http://schemas.microsoft.com/office/drawing/2014/main" id="{0381391D-F3A4-4DC9-9599-B336EC65AD28}"/>
                  </a:ext>
                </a:extLst>
              </p:cNvPr>
              <p:cNvSpPr txBox="1">
                <a:spLocks noRot="1" noChangeAspect="1" noMove="1" noResize="1" noEditPoints="1" noAdjustHandles="1" noChangeArrowheads="1" noChangeShapeType="1" noTextEdit="1"/>
              </p:cNvSpPr>
              <p:nvPr/>
            </p:nvSpPr>
            <p:spPr>
              <a:xfrm>
                <a:off x="1828800" y="3174715"/>
                <a:ext cx="1548694" cy="369332"/>
              </a:xfrm>
              <a:prstGeom prst="rect">
                <a:avLst/>
              </a:prstGeom>
              <a:blipFill>
                <a:blip r:embed="rId2"/>
                <a:stretch>
                  <a:fillRect b="-333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BED4635E-38C1-4A1B-9581-BB0A154D684F}"/>
                  </a:ext>
                </a:extLst>
              </p:cNvPr>
              <p:cNvSpPr txBox="1"/>
              <p:nvPr/>
            </p:nvSpPr>
            <p:spPr>
              <a:xfrm>
                <a:off x="1828800" y="3781326"/>
                <a:ext cx="1404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L" i="1" smtClean="0">
                              <a:latin typeface="Cambria Math" panose="02040503050406030204" pitchFamily="18" charset="0"/>
                            </a:rPr>
                          </m:ctrlPr>
                        </m:sSubPr>
                        <m:e>
                          <m:bar>
                            <m:barPr>
                              <m:pos m:val="top"/>
                              <m:ctrlPr>
                                <a:rPr lang="es-CL" i="1" smtClean="0">
                                  <a:latin typeface="Cambria Math" panose="02040503050406030204" pitchFamily="18" charset="0"/>
                                </a:rPr>
                              </m:ctrlPr>
                            </m:barPr>
                            <m:e>
                              <m:r>
                                <a:rPr lang="es-CL" b="0" i="1" smtClean="0">
                                  <a:latin typeface="Cambria Math" panose="02040503050406030204" pitchFamily="18" charset="0"/>
                                </a:rPr>
                                <m:t>𝑠</m:t>
                              </m:r>
                            </m:e>
                          </m:bar>
                        </m:e>
                        <m:sub>
                          <m:r>
                            <a:rPr lang="es-CL" b="0" i="1" smtClean="0">
                              <a:latin typeface="Cambria Math" panose="02040503050406030204" pitchFamily="18" charset="0"/>
                            </a:rPr>
                            <m:t>𝑆𝑈𝑆</m:t>
                          </m:r>
                        </m:sub>
                      </m:sSub>
                      <m:r>
                        <a:rPr lang="es-CL" b="0" i="1" smtClean="0">
                          <a:latin typeface="Cambria Math" panose="02040503050406030204" pitchFamily="18" charset="0"/>
                        </a:rPr>
                        <m:t>=9,46</m:t>
                      </m:r>
                    </m:oMath>
                  </m:oMathPara>
                </a14:m>
                <a:endParaRPr lang="es-CL" b="0" dirty="0"/>
              </a:p>
            </p:txBody>
          </p:sp>
        </mc:Choice>
        <mc:Fallback xmlns="">
          <p:sp>
            <p:nvSpPr>
              <p:cNvPr id="9" name="CuadroTexto 8">
                <a:extLst>
                  <a:ext uri="{FF2B5EF4-FFF2-40B4-BE49-F238E27FC236}">
                    <a16:creationId xmlns:a16="http://schemas.microsoft.com/office/drawing/2014/main" id="{BED4635E-38C1-4A1B-9581-BB0A154D684F}"/>
                  </a:ext>
                </a:extLst>
              </p:cNvPr>
              <p:cNvSpPr txBox="1">
                <a:spLocks noRot="1" noChangeAspect="1" noMove="1" noResize="1" noEditPoints="1" noAdjustHandles="1" noChangeArrowheads="1" noChangeShapeType="1" noTextEdit="1"/>
              </p:cNvSpPr>
              <p:nvPr/>
            </p:nvSpPr>
            <p:spPr>
              <a:xfrm>
                <a:off x="1828800" y="3781326"/>
                <a:ext cx="1404423" cy="369332"/>
              </a:xfrm>
              <a:prstGeom prst="rect">
                <a:avLst/>
              </a:prstGeom>
              <a:blipFill>
                <a:blip r:embed="rId3"/>
                <a:stretch>
                  <a:fillRect b="-1639"/>
                </a:stretch>
              </a:blipFill>
            </p:spPr>
            <p:txBody>
              <a:bodyPr/>
              <a:lstStyle/>
              <a:p>
                <a:r>
                  <a:rPr lang="es-CL">
                    <a:noFill/>
                  </a:rPr>
                  <a:t> </a:t>
                </a:r>
              </a:p>
            </p:txBody>
          </p:sp>
        </mc:Fallback>
      </mc:AlternateContent>
      <p:pic>
        <p:nvPicPr>
          <p:cNvPr id="4" name="Imagen 3">
            <a:extLst>
              <a:ext uri="{FF2B5EF4-FFF2-40B4-BE49-F238E27FC236}">
                <a16:creationId xmlns:a16="http://schemas.microsoft.com/office/drawing/2014/main" id="{2847E8FF-DC04-4BCC-98EB-0730368BF083}"/>
              </a:ext>
            </a:extLst>
          </p:cNvPr>
          <p:cNvPicPr>
            <a:picLocks noChangeAspect="1"/>
          </p:cNvPicPr>
          <p:nvPr/>
        </p:nvPicPr>
        <p:blipFill>
          <a:blip r:embed="rId4"/>
          <a:stretch>
            <a:fillRect/>
          </a:stretch>
        </p:blipFill>
        <p:spPr>
          <a:xfrm>
            <a:off x="7353816" y="2485926"/>
            <a:ext cx="3209925" cy="2590800"/>
          </a:xfrm>
          <a:prstGeom prst="rect">
            <a:avLst/>
          </a:prstGeom>
        </p:spPr>
      </p:pic>
    </p:spTree>
    <p:extLst>
      <p:ext uri="{BB962C8B-B14F-4D97-AF65-F5344CB8AC3E}">
        <p14:creationId xmlns:p14="http://schemas.microsoft.com/office/powerpoint/2010/main" val="1420776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Análisis de datos</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a:bodyPr>
          <a:lstStyle/>
          <a:p>
            <a:r>
              <a:rPr lang="es-CL" dirty="0"/>
              <a:t>Utilidad</a:t>
            </a:r>
          </a:p>
          <a:p>
            <a:pPr marL="0" indent="0">
              <a:buNone/>
            </a:pPr>
            <a:endParaRPr lang="es-CL" dirty="0"/>
          </a:p>
          <a:p>
            <a:pPr marL="914400" lvl="2" indent="0">
              <a:buNone/>
            </a:pPr>
            <a:endParaRPr lang="es-MX" dirty="0"/>
          </a:p>
          <a:p>
            <a:pPr lvl="1"/>
            <a:endParaRPr lang="es-CL" dirty="0"/>
          </a:p>
          <a:p>
            <a:pPr marL="914400" lvl="2" indent="0">
              <a:buNone/>
            </a:pPr>
            <a:endParaRPr lang="es-CL" dirty="0"/>
          </a:p>
          <a:p>
            <a:pPr lvl="2"/>
            <a:endParaRPr lang="es-CL" dirty="0"/>
          </a:p>
          <a:p>
            <a:pPr lvl="1"/>
            <a:endParaRPr lang="es-MX" dirty="0"/>
          </a:p>
        </p:txBody>
      </p:sp>
      <p:graphicFrame>
        <p:nvGraphicFramePr>
          <p:cNvPr id="5" name="Objeto 4">
            <a:extLst>
              <a:ext uri="{FF2B5EF4-FFF2-40B4-BE49-F238E27FC236}">
                <a16:creationId xmlns:a16="http://schemas.microsoft.com/office/drawing/2014/main" id="{CC2D7A2F-72A5-450B-9080-01093200D4E8}"/>
              </a:ext>
            </a:extLst>
          </p:cNvPr>
          <p:cNvGraphicFramePr>
            <a:graphicFrameLocks noChangeAspect="1"/>
          </p:cNvGraphicFramePr>
          <p:nvPr>
            <p:extLst>
              <p:ext uri="{D42A27DB-BD31-4B8C-83A1-F6EECF244321}">
                <p14:modId xmlns:p14="http://schemas.microsoft.com/office/powerpoint/2010/main" val="1655561736"/>
              </p:ext>
            </p:extLst>
          </p:nvPr>
        </p:nvGraphicFramePr>
        <p:xfrm>
          <a:off x="5928243" y="2360439"/>
          <a:ext cx="6048375" cy="3724275"/>
        </p:xfrm>
        <a:graphic>
          <a:graphicData uri="http://schemas.openxmlformats.org/presentationml/2006/ole">
            <mc:AlternateContent xmlns:mc="http://schemas.openxmlformats.org/markup-compatibility/2006">
              <mc:Choice xmlns:v="urn:schemas-microsoft-com:vml" Requires="v">
                <p:oleObj spid="_x0000_s2081" name="PDF" r:id="rId3" imgW="0" imgH="360" progId="FoxitReader.Document">
                  <p:embed/>
                </p:oleObj>
              </mc:Choice>
              <mc:Fallback>
                <p:oleObj name="PDF" r:id="rId3" imgW="0" imgH="360" progId="FoxitReader.Document">
                  <p:embed/>
                  <p:pic>
                    <p:nvPicPr>
                      <p:cNvPr id="0" name=""/>
                      <p:cNvPicPr/>
                      <p:nvPr/>
                    </p:nvPicPr>
                    <p:blipFill>
                      <a:blip r:embed="rId4"/>
                      <a:stretch>
                        <a:fillRect/>
                      </a:stretch>
                    </p:blipFill>
                    <p:spPr>
                      <a:xfrm>
                        <a:off x="5928243" y="2360439"/>
                        <a:ext cx="6048375" cy="3724275"/>
                      </a:xfrm>
                      <a:prstGeom prst="rect">
                        <a:avLst/>
                      </a:prstGeom>
                    </p:spPr>
                  </p:pic>
                </p:oleObj>
              </mc:Fallback>
            </mc:AlternateContent>
          </a:graphicData>
        </a:graphic>
      </p:graphicFrame>
      <p:graphicFrame>
        <p:nvGraphicFramePr>
          <p:cNvPr id="10" name="Tabla 9">
            <a:extLst>
              <a:ext uri="{FF2B5EF4-FFF2-40B4-BE49-F238E27FC236}">
                <a16:creationId xmlns:a16="http://schemas.microsoft.com/office/drawing/2014/main" id="{BB5772A4-61BA-4D4E-B8E2-227DB1E3EC76}"/>
              </a:ext>
            </a:extLst>
          </p:cNvPr>
          <p:cNvGraphicFramePr>
            <a:graphicFrameLocks noGrp="1"/>
          </p:cNvGraphicFramePr>
          <p:nvPr>
            <p:extLst>
              <p:ext uri="{D42A27DB-BD31-4B8C-83A1-F6EECF244321}">
                <p14:modId xmlns:p14="http://schemas.microsoft.com/office/powerpoint/2010/main" val="961421756"/>
              </p:ext>
            </p:extLst>
          </p:nvPr>
        </p:nvGraphicFramePr>
        <p:xfrm>
          <a:off x="370121" y="2986866"/>
          <a:ext cx="5116530" cy="3017520"/>
        </p:xfrm>
        <a:graphic>
          <a:graphicData uri="http://schemas.openxmlformats.org/drawingml/2006/table">
            <a:tbl>
              <a:tblPr firstRow="1" bandRow="1">
                <a:tableStyleId>{073A0DAA-6AF3-43AB-8588-CEC1D06C72B9}</a:tableStyleId>
              </a:tblPr>
              <a:tblGrid>
                <a:gridCol w="3513762">
                  <a:extLst>
                    <a:ext uri="{9D8B030D-6E8A-4147-A177-3AD203B41FA5}">
                      <a16:colId xmlns:a16="http://schemas.microsoft.com/office/drawing/2014/main" val="4169303409"/>
                    </a:ext>
                  </a:extLst>
                </a:gridCol>
                <a:gridCol w="1602768">
                  <a:extLst>
                    <a:ext uri="{9D8B030D-6E8A-4147-A177-3AD203B41FA5}">
                      <a16:colId xmlns:a16="http://schemas.microsoft.com/office/drawing/2014/main" val="817142964"/>
                    </a:ext>
                  </a:extLst>
                </a:gridCol>
              </a:tblGrid>
              <a:tr h="1964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lt1"/>
                          </a:solidFill>
                          <a:effectLst/>
                          <a:latin typeface="+mn-lt"/>
                          <a:ea typeface="+mn-ea"/>
                          <a:cs typeface="+mn-cs"/>
                        </a:rPr>
                        <a:t>Respuesta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lt1"/>
                          </a:solidFill>
                          <a:effectLst/>
                          <a:latin typeface="+mn-lt"/>
                          <a:ea typeface="+mn-ea"/>
                          <a:cs typeface="+mn-cs"/>
                        </a:rPr>
                        <a:t>Porcentaje Obtenido</a:t>
                      </a:r>
                    </a:p>
                  </a:txBody>
                  <a:tcPr/>
                </a:tc>
                <a:extLst>
                  <a:ext uri="{0D108BD9-81ED-4DB2-BD59-A6C34878D82A}">
                    <a16:rowId xmlns:a16="http://schemas.microsoft.com/office/drawing/2014/main" val="852230549"/>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Totalmente en desacuerdo </a:t>
                      </a:r>
                    </a:p>
                  </a:txBody>
                  <a:tcPr/>
                </a:tc>
                <a:tc>
                  <a:txBody>
                    <a:bodyPr/>
                    <a:lstStyle/>
                    <a:p>
                      <a:pPr algn="ctr" fontAlgn="b"/>
                      <a:r>
                        <a:rPr lang="es-CL" sz="1800" b="0" i="0" u="none" strike="noStrike">
                          <a:solidFill>
                            <a:srgbClr val="000000"/>
                          </a:solidFill>
                          <a:effectLst/>
                          <a:latin typeface="+mn-lt"/>
                        </a:rPr>
                        <a:t>0.00%</a:t>
                      </a:r>
                    </a:p>
                  </a:txBody>
                  <a:tcPr marL="9525" marR="9525" marT="9525" marB="0" anchor="ctr"/>
                </a:tc>
                <a:extLst>
                  <a:ext uri="{0D108BD9-81ED-4DB2-BD59-A6C34878D82A}">
                    <a16:rowId xmlns:a16="http://schemas.microsoft.com/office/drawing/2014/main" val="1737900902"/>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En desacuerdo</a:t>
                      </a:r>
                    </a:p>
                  </a:txBody>
                  <a:tcPr/>
                </a:tc>
                <a:tc>
                  <a:txBody>
                    <a:bodyPr/>
                    <a:lstStyle/>
                    <a:p>
                      <a:pPr algn="ctr" fontAlgn="b"/>
                      <a:r>
                        <a:rPr lang="es-CL" sz="1800" b="0" i="0" u="none" strike="noStrike">
                          <a:solidFill>
                            <a:srgbClr val="000000"/>
                          </a:solidFill>
                          <a:effectLst/>
                          <a:latin typeface="+mn-lt"/>
                        </a:rPr>
                        <a:t>0.00%</a:t>
                      </a:r>
                    </a:p>
                  </a:txBody>
                  <a:tcPr marL="9525" marR="9525" marT="9525" marB="0" anchor="ctr"/>
                </a:tc>
                <a:extLst>
                  <a:ext uri="{0D108BD9-81ED-4DB2-BD59-A6C34878D82A}">
                    <a16:rowId xmlns:a16="http://schemas.microsoft.com/office/drawing/2014/main" val="244759195"/>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800" b="0" kern="1200" dirty="0">
                          <a:solidFill>
                            <a:schemeClr val="dk1"/>
                          </a:solidFill>
                          <a:effectLst/>
                          <a:latin typeface="+mn-lt"/>
                          <a:ea typeface="+mn-ea"/>
                          <a:cs typeface="+mn-cs"/>
                        </a:rPr>
                        <a:t>Ni de acuerdo ni en </a:t>
                      </a:r>
                    </a:p>
                    <a:p>
                      <a:pPr marL="0" marR="0" lvl="0" indent="0" algn="l" defTabSz="457200" rtl="0" eaLnBrk="1" fontAlgn="auto" latinLnBrk="0" hangingPunct="1">
                        <a:lnSpc>
                          <a:spcPct val="100000"/>
                        </a:lnSpc>
                        <a:spcBef>
                          <a:spcPts val="0"/>
                        </a:spcBef>
                        <a:spcAft>
                          <a:spcPts val="0"/>
                        </a:spcAft>
                        <a:buClrTx/>
                        <a:buSzTx/>
                        <a:buFontTx/>
                        <a:buNone/>
                        <a:tabLst/>
                        <a:defRPr/>
                      </a:pPr>
                      <a:r>
                        <a:rPr lang="es-MX" sz="1800" b="0" kern="1200" dirty="0">
                          <a:solidFill>
                            <a:schemeClr val="dk1"/>
                          </a:solidFill>
                          <a:effectLst/>
                          <a:latin typeface="+mn-lt"/>
                          <a:ea typeface="+mn-ea"/>
                          <a:cs typeface="+mn-cs"/>
                        </a:rPr>
                        <a:t>desacuerdo</a:t>
                      </a:r>
                    </a:p>
                    <a:p>
                      <a:endParaRPr lang="es-CL" dirty="0"/>
                    </a:p>
                  </a:txBody>
                  <a:tcPr/>
                </a:tc>
                <a:tc>
                  <a:txBody>
                    <a:bodyPr/>
                    <a:lstStyle/>
                    <a:p>
                      <a:pPr algn="ctr" fontAlgn="b"/>
                      <a:r>
                        <a:rPr lang="es-CL" sz="1800" b="0" i="0" u="none" strike="noStrike">
                          <a:solidFill>
                            <a:srgbClr val="000000"/>
                          </a:solidFill>
                          <a:effectLst/>
                          <a:latin typeface="+mn-lt"/>
                        </a:rPr>
                        <a:t>11.1%</a:t>
                      </a:r>
                    </a:p>
                  </a:txBody>
                  <a:tcPr marL="9525" marR="9525" marT="9525" marB="0" anchor="ctr"/>
                </a:tc>
                <a:extLst>
                  <a:ext uri="{0D108BD9-81ED-4DB2-BD59-A6C34878D82A}">
                    <a16:rowId xmlns:a16="http://schemas.microsoft.com/office/drawing/2014/main" val="239565018"/>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De acuerdo</a:t>
                      </a:r>
                    </a:p>
                  </a:txBody>
                  <a:tcPr/>
                </a:tc>
                <a:tc>
                  <a:txBody>
                    <a:bodyPr/>
                    <a:lstStyle/>
                    <a:p>
                      <a:pPr algn="ctr" fontAlgn="b"/>
                      <a:r>
                        <a:rPr lang="es-CL" sz="1800" b="0" i="0" u="none" strike="noStrike">
                          <a:solidFill>
                            <a:srgbClr val="000000"/>
                          </a:solidFill>
                          <a:effectLst/>
                          <a:latin typeface="+mn-lt"/>
                        </a:rPr>
                        <a:t>25.9%</a:t>
                      </a:r>
                    </a:p>
                  </a:txBody>
                  <a:tcPr marL="9525" marR="9525" marT="9525" marB="0" anchor="ctr"/>
                </a:tc>
                <a:extLst>
                  <a:ext uri="{0D108BD9-81ED-4DB2-BD59-A6C34878D82A}">
                    <a16:rowId xmlns:a16="http://schemas.microsoft.com/office/drawing/2014/main" val="1384237313"/>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Totalmente de acuerdo</a:t>
                      </a:r>
                    </a:p>
                  </a:txBody>
                  <a:tcPr/>
                </a:tc>
                <a:tc>
                  <a:txBody>
                    <a:bodyPr/>
                    <a:lstStyle/>
                    <a:p>
                      <a:pPr algn="ctr" fontAlgn="b"/>
                      <a:r>
                        <a:rPr lang="es-CL" sz="1800" b="0" i="0" u="none" strike="noStrike" dirty="0">
                          <a:solidFill>
                            <a:srgbClr val="000000"/>
                          </a:solidFill>
                          <a:effectLst/>
                          <a:latin typeface="+mn-lt"/>
                        </a:rPr>
                        <a:t>63.0%</a:t>
                      </a:r>
                    </a:p>
                  </a:txBody>
                  <a:tcPr marL="9525" marR="9525" marT="9525" marB="0" anchor="ctr"/>
                </a:tc>
                <a:extLst>
                  <a:ext uri="{0D108BD9-81ED-4DB2-BD59-A6C34878D82A}">
                    <a16:rowId xmlns:a16="http://schemas.microsoft.com/office/drawing/2014/main" val="1925863436"/>
                  </a:ext>
                </a:extLst>
              </a:tr>
            </a:tbl>
          </a:graphicData>
        </a:graphic>
      </p:graphicFrame>
    </p:spTree>
    <p:extLst>
      <p:ext uri="{BB962C8B-B14F-4D97-AF65-F5344CB8AC3E}">
        <p14:creationId xmlns:p14="http://schemas.microsoft.com/office/powerpoint/2010/main" val="282894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Análisis de datos</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a:bodyPr>
          <a:lstStyle/>
          <a:p>
            <a:r>
              <a:rPr lang="es-CL" dirty="0"/>
              <a:t>Utilidad del manual de usuario</a:t>
            </a:r>
          </a:p>
          <a:p>
            <a:pPr marL="0" indent="0">
              <a:buNone/>
            </a:pPr>
            <a:endParaRPr lang="es-CL" dirty="0"/>
          </a:p>
          <a:p>
            <a:pPr marL="914400" lvl="2" indent="0">
              <a:buNone/>
            </a:pPr>
            <a:endParaRPr lang="es-MX" dirty="0"/>
          </a:p>
          <a:p>
            <a:pPr lvl="1"/>
            <a:endParaRPr lang="es-CL" dirty="0"/>
          </a:p>
          <a:p>
            <a:pPr marL="914400" lvl="2" indent="0">
              <a:buNone/>
            </a:pPr>
            <a:endParaRPr lang="es-CL" dirty="0"/>
          </a:p>
          <a:p>
            <a:pPr lvl="2"/>
            <a:endParaRPr lang="es-CL" dirty="0"/>
          </a:p>
          <a:p>
            <a:pPr lvl="1"/>
            <a:endParaRPr lang="es-MX" dirty="0"/>
          </a:p>
        </p:txBody>
      </p:sp>
      <p:graphicFrame>
        <p:nvGraphicFramePr>
          <p:cNvPr id="8" name="Objeto 7">
            <a:extLst>
              <a:ext uri="{FF2B5EF4-FFF2-40B4-BE49-F238E27FC236}">
                <a16:creationId xmlns:a16="http://schemas.microsoft.com/office/drawing/2014/main" id="{863081C6-9081-4876-B412-EE4726DF98CB}"/>
              </a:ext>
            </a:extLst>
          </p:cNvPr>
          <p:cNvGraphicFramePr>
            <a:graphicFrameLocks noChangeAspect="1"/>
          </p:cNvGraphicFramePr>
          <p:nvPr>
            <p:extLst>
              <p:ext uri="{D42A27DB-BD31-4B8C-83A1-F6EECF244321}">
                <p14:modId xmlns:p14="http://schemas.microsoft.com/office/powerpoint/2010/main" val="299070517"/>
              </p:ext>
            </p:extLst>
          </p:nvPr>
        </p:nvGraphicFramePr>
        <p:xfrm>
          <a:off x="5821166" y="2421381"/>
          <a:ext cx="5867400" cy="3724276"/>
        </p:xfrm>
        <a:graphic>
          <a:graphicData uri="http://schemas.openxmlformats.org/presentationml/2006/ole">
            <mc:AlternateContent xmlns:mc="http://schemas.openxmlformats.org/markup-compatibility/2006">
              <mc:Choice xmlns:v="urn:schemas-microsoft-com:vml" Requires="v">
                <p:oleObj spid="_x0000_s3106" name="PDF" r:id="rId3" imgW="0" imgH="360" progId="FoxitReader.Document">
                  <p:embed/>
                </p:oleObj>
              </mc:Choice>
              <mc:Fallback>
                <p:oleObj name="PDF" r:id="rId3" imgW="0" imgH="360" progId="FoxitReader.Document">
                  <p:embed/>
                  <p:pic>
                    <p:nvPicPr>
                      <p:cNvPr id="0" name=""/>
                      <p:cNvPicPr/>
                      <p:nvPr/>
                    </p:nvPicPr>
                    <p:blipFill>
                      <a:blip r:embed="rId4"/>
                      <a:stretch>
                        <a:fillRect/>
                      </a:stretch>
                    </p:blipFill>
                    <p:spPr>
                      <a:xfrm>
                        <a:off x="5821166" y="2421381"/>
                        <a:ext cx="5867400" cy="3724276"/>
                      </a:xfrm>
                      <a:prstGeom prst="rect">
                        <a:avLst/>
                      </a:prstGeom>
                    </p:spPr>
                  </p:pic>
                </p:oleObj>
              </mc:Fallback>
            </mc:AlternateContent>
          </a:graphicData>
        </a:graphic>
      </p:graphicFrame>
      <p:graphicFrame>
        <p:nvGraphicFramePr>
          <p:cNvPr id="9" name="Tabla 9">
            <a:extLst>
              <a:ext uri="{FF2B5EF4-FFF2-40B4-BE49-F238E27FC236}">
                <a16:creationId xmlns:a16="http://schemas.microsoft.com/office/drawing/2014/main" id="{527F774D-5389-452A-B556-9CCF2B638617}"/>
              </a:ext>
            </a:extLst>
          </p:cNvPr>
          <p:cNvGraphicFramePr>
            <a:graphicFrameLocks noGrp="1"/>
          </p:cNvGraphicFramePr>
          <p:nvPr>
            <p:extLst>
              <p:ext uri="{D42A27DB-BD31-4B8C-83A1-F6EECF244321}">
                <p14:modId xmlns:p14="http://schemas.microsoft.com/office/powerpoint/2010/main" val="2127943065"/>
              </p:ext>
            </p:extLst>
          </p:nvPr>
        </p:nvGraphicFramePr>
        <p:xfrm>
          <a:off x="460052" y="2982588"/>
          <a:ext cx="5116530" cy="3017520"/>
        </p:xfrm>
        <a:graphic>
          <a:graphicData uri="http://schemas.openxmlformats.org/drawingml/2006/table">
            <a:tbl>
              <a:tblPr firstRow="1" bandRow="1">
                <a:tableStyleId>{073A0DAA-6AF3-43AB-8588-CEC1D06C72B9}</a:tableStyleId>
              </a:tblPr>
              <a:tblGrid>
                <a:gridCol w="3513762">
                  <a:extLst>
                    <a:ext uri="{9D8B030D-6E8A-4147-A177-3AD203B41FA5}">
                      <a16:colId xmlns:a16="http://schemas.microsoft.com/office/drawing/2014/main" val="4169303409"/>
                    </a:ext>
                  </a:extLst>
                </a:gridCol>
                <a:gridCol w="1602768">
                  <a:extLst>
                    <a:ext uri="{9D8B030D-6E8A-4147-A177-3AD203B41FA5}">
                      <a16:colId xmlns:a16="http://schemas.microsoft.com/office/drawing/2014/main" val="817142964"/>
                    </a:ext>
                  </a:extLst>
                </a:gridCol>
              </a:tblGrid>
              <a:tr h="1964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lt1"/>
                          </a:solidFill>
                          <a:effectLst/>
                          <a:latin typeface="+mn-lt"/>
                          <a:ea typeface="+mn-ea"/>
                          <a:cs typeface="+mn-cs"/>
                        </a:rPr>
                        <a:t>Respuesta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lt1"/>
                          </a:solidFill>
                          <a:effectLst/>
                          <a:latin typeface="+mn-lt"/>
                          <a:ea typeface="+mn-ea"/>
                          <a:cs typeface="+mn-cs"/>
                        </a:rPr>
                        <a:t>Porcentaje Obtenido</a:t>
                      </a:r>
                    </a:p>
                  </a:txBody>
                  <a:tcPr/>
                </a:tc>
                <a:extLst>
                  <a:ext uri="{0D108BD9-81ED-4DB2-BD59-A6C34878D82A}">
                    <a16:rowId xmlns:a16="http://schemas.microsoft.com/office/drawing/2014/main" val="852230549"/>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Totalmente en desacuerdo </a:t>
                      </a:r>
                    </a:p>
                  </a:txBody>
                  <a:tcPr/>
                </a:tc>
                <a:tc>
                  <a:txBody>
                    <a:bodyPr/>
                    <a:lstStyle/>
                    <a:p>
                      <a:pPr algn="ctr" fontAlgn="b"/>
                      <a:r>
                        <a:rPr lang="es-CL" sz="1800" b="0" i="0" u="none" strike="noStrike" dirty="0">
                          <a:solidFill>
                            <a:srgbClr val="000000"/>
                          </a:solidFill>
                          <a:effectLst/>
                          <a:latin typeface="+mn-lt"/>
                        </a:rPr>
                        <a:t>0.0%</a:t>
                      </a:r>
                    </a:p>
                  </a:txBody>
                  <a:tcPr marL="9525" marR="9525" marT="9525" marB="0" anchor="ctr"/>
                </a:tc>
                <a:extLst>
                  <a:ext uri="{0D108BD9-81ED-4DB2-BD59-A6C34878D82A}">
                    <a16:rowId xmlns:a16="http://schemas.microsoft.com/office/drawing/2014/main" val="1737900902"/>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En desacuerdo</a:t>
                      </a:r>
                    </a:p>
                  </a:txBody>
                  <a:tcPr/>
                </a:tc>
                <a:tc>
                  <a:txBody>
                    <a:bodyPr/>
                    <a:lstStyle/>
                    <a:p>
                      <a:pPr algn="ctr" fontAlgn="b"/>
                      <a:r>
                        <a:rPr lang="es-CL" sz="1800" b="0" i="0" u="none" strike="noStrike" dirty="0">
                          <a:solidFill>
                            <a:srgbClr val="000000"/>
                          </a:solidFill>
                          <a:effectLst/>
                          <a:latin typeface="+mn-lt"/>
                        </a:rPr>
                        <a:t>22.2%</a:t>
                      </a:r>
                    </a:p>
                  </a:txBody>
                  <a:tcPr marL="9525" marR="9525" marT="9525" marB="0" anchor="ctr"/>
                </a:tc>
                <a:extLst>
                  <a:ext uri="{0D108BD9-81ED-4DB2-BD59-A6C34878D82A}">
                    <a16:rowId xmlns:a16="http://schemas.microsoft.com/office/drawing/2014/main" val="244759195"/>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800" b="0" kern="1200" dirty="0">
                          <a:solidFill>
                            <a:schemeClr val="dk1"/>
                          </a:solidFill>
                          <a:effectLst/>
                          <a:latin typeface="+mn-lt"/>
                          <a:ea typeface="+mn-ea"/>
                          <a:cs typeface="+mn-cs"/>
                        </a:rPr>
                        <a:t>Ni de acuerdo ni en </a:t>
                      </a:r>
                    </a:p>
                    <a:p>
                      <a:pPr marL="0" marR="0" lvl="0" indent="0" algn="l" defTabSz="457200" rtl="0" eaLnBrk="1" fontAlgn="auto" latinLnBrk="0" hangingPunct="1">
                        <a:lnSpc>
                          <a:spcPct val="100000"/>
                        </a:lnSpc>
                        <a:spcBef>
                          <a:spcPts val="0"/>
                        </a:spcBef>
                        <a:spcAft>
                          <a:spcPts val="0"/>
                        </a:spcAft>
                        <a:buClrTx/>
                        <a:buSzTx/>
                        <a:buFontTx/>
                        <a:buNone/>
                        <a:tabLst/>
                        <a:defRPr/>
                      </a:pPr>
                      <a:r>
                        <a:rPr lang="es-MX" sz="1800" b="0" kern="1200" dirty="0">
                          <a:solidFill>
                            <a:schemeClr val="dk1"/>
                          </a:solidFill>
                          <a:effectLst/>
                          <a:latin typeface="+mn-lt"/>
                          <a:ea typeface="+mn-ea"/>
                          <a:cs typeface="+mn-cs"/>
                        </a:rPr>
                        <a:t>desacuerdo</a:t>
                      </a:r>
                    </a:p>
                    <a:p>
                      <a:endParaRPr lang="es-CL" dirty="0"/>
                    </a:p>
                  </a:txBody>
                  <a:tcPr/>
                </a:tc>
                <a:tc>
                  <a:txBody>
                    <a:bodyPr/>
                    <a:lstStyle/>
                    <a:p>
                      <a:pPr algn="ctr" fontAlgn="b"/>
                      <a:r>
                        <a:rPr lang="es-CL" sz="1800" b="0" i="0" u="none" strike="noStrike" dirty="0">
                          <a:solidFill>
                            <a:srgbClr val="000000"/>
                          </a:solidFill>
                          <a:effectLst/>
                          <a:latin typeface="+mn-lt"/>
                        </a:rPr>
                        <a:t>33.3%</a:t>
                      </a:r>
                    </a:p>
                  </a:txBody>
                  <a:tcPr marL="9525" marR="9525" marT="9525" marB="0" anchor="ctr"/>
                </a:tc>
                <a:extLst>
                  <a:ext uri="{0D108BD9-81ED-4DB2-BD59-A6C34878D82A}">
                    <a16:rowId xmlns:a16="http://schemas.microsoft.com/office/drawing/2014/main" val="239565018"/>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De acuerdo</a:t>
                      </a:r>
                    </a:p>
                  </a:txBody>
                  <a:tcPr/>
                </a:tc>
                <a:tc>
                  <a:txBody>
                    <a:bodyPr/>
                    <a:lstStyle/>
                    <a:p>
                      <a:pPr algn="ctr" fontAlgn="b"/>
                      <a:r>
                        <a:rPr lang="es-CL" sz="1800" b="0" i="0" u="none" strike="noStrike" dirty="0">
                          <a:solidFill>
                            <a:srgbClr val="000000"/>
                          </a:solidFill>
                          <a:effectLst/>
                          <a:latin typeface="+mn-lt"/>
                        </a:rPr>
                        <a:t>44.4%</a:t>
                      </a:r>
                    </a:p>
                  </a:txBody>
                  <a:tcPr marL="9525" marR="9525" marT="9525" marB="0" anchor="ctr"/>
                </a:tc>
                <a:extLst>
                  <a:ext uri="{0D108BD9-81ED-4DB2-BD59-A6C34878D82A}">
                    <a16:rowId xmlns:a16="http://schemas.microsoft.com/office/drawing/2014/main" val="1384237313"/>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Totalmente de acuerdo</a:t>
                      </a:r>
                    </a:p>
                  </a:txBody>
                  <a:tcPr/>
                </a:tc>
                <a:tc>
                  <a:txBody>
                    <a:bodyPr/>
                    <a:lstStyle/>
                    <a:p>
                      <a:pPr algn="ctr" fontAlgn="b"/>
                      <a:r>
                        <a:rPr lang="es-CL" sz="1800" b="0" i="0" u="none" strike="noStrike" dirty="0">
                          <a:solidFill>
                            <a:srgbClr val="000000"/>
                          </a:solidFill>
                          <a:effectLst/>
                          <a:latin typeface="+mn-lt"/>
                        </a:rPr>
                        <a:t>0.0%</a:t>
                      </a:r>
                    </a:p>
                  </a:txBody>
                  <a:tcPr marL="9525" marR="9525" marT="9525" marB="0" anchor="ctr"/>
                </a:tc>
                <a:extLst>
                  <a:ext uri="{0D108BD9-81ED-4DB2-BD59-A6C34878D82A}">
                    <a16:rowId xmlns:a16="http://schemas.microsoft.com/office/drawing/2014/main" val="1925863436"/>
                  </a:ext>
                </a:extLst>
              </a:tr>
            </a:tbl>
          </a:graphicData>
        </a:graphic>
      </p:graphicFrame>
    </p:spTree>
    <p:extLst>
      <p:ext uri="{BB962C8B-B14F-4D97-AF65-F5344CB8AC3E}">
        <p14:creationId xmlns:p14="http://schemas.microsoft.com/office/powerpoint/2010/main" val="2370335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Conclusión estudio de caso</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a:bodyPr>
          <a:lstStyle/>
          <a:p>
            <a:r>
              <a:rPr lang="es-CL" dirty="0"/>
              <a:t>Criterios de funcionalidad, usabilidad y utilidad cumplidos, concluyendo que el sistema trabaja bien en la práctica. </a:t>
            </a:r>
          </a:p>
          <a:p>
            <a:r>
              <a:rPr lang="es-CL" dirty="0"/>
              <a:t>Criterio de utilidad del manual de usuario no cumplido por lo que se deben realizar cambios para mejorar la información y ayuda que se entrega con éste.</a:t>
            </a:r>
          </a:p>
          <a:p>
            <a:pPr marL="0" indent="0">
              <a:buNone/>
            </a:pPr>
            <a:endParaRPr lang="es-CL" dirty="0"/>
          </a:p>
          <a:p>
            <a:pPr marL="914400" lvl="2" indent="0">
              <a:buNone/>
            </a:pPr>
            <a:endParaRPr lang="es-MX" dirty="0"/>
          </a:p>
          <a:p>
            <a:pPr lvl="1"/>
            <a:endParaRPr lang="es-CL" dirty="0"/>
          </a:p>
          <a:p>
            <a:pPr marL="914400" lvl="2" indent="0">
              <a:buNone/>
            </a:pPr>
            <a:endParaRPr lang="es-CL" dirty="0"/>
          </a:p>
          <a:p>
            <a:pPr lvl="2"/>
            <a:endParaRPr lang="es-CL" dirty="0"/>
          </a:p>
          <a:p>
            <a:pPr lvl="1"/>
            <a:endParaRPr lang="es-MX" dirty="0"/>
          </a:p>
        </p:txBody>
      </p:sp>
    </p:spTree>
    <p:extLst>
      <p:ext uri="{BB962C8B-B14F-4D97-AF65-F5344CB8AC3E}">
        <p14:creationId xmlns:p14="http://schemas.microsoft.com/office/powerpoint/2010/main" val="1663495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0432C7-7EE0-44F8-A3D1-80B188C8F979}"/>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s-CL" sz="8000" b="0" i="0" kern="1200" dirty="0">
                <a:solidFill>
                  <a:schemeClr val="tx2"/>
                </a:solidFill>
                <a:latin typeface="+mj-lt"/>
                <a:ea typeface="+mj-ea"/>
                <a:cs typeface="+mj-cs"/>
              </a:rPr>
              <a:t>Conclusión y trabajo futuro</a:t>
            </a:r>
          </a:p>
        </p:txBody>
      </p:sp>
    </p:spTree>
    <p:extLst>
      <p:ext uri="{BB962C8B-B14F-4D97-AF65-F5344CB8AC3E}">
        <p14:creationId xmlns:p14="http://schemas.microsoft.com/office/powerpoint/2010/main" val="906851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Conclusión</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a:bodyPr>
          <a:lstStyle/>
          <a:p>
            <a:pPr marL="0" indent="0">
              <a:buNone/>
            </a:pPr>
            <a:endParaRPr lang="es-CL" dirty="0"/>
          </a:p>
          <a:p>
            <a:pPr marL="914400" lvl="2" indent="0">
              <a:buNone/>
            </a:pPr>
            <a:endParaRPr lang="es-MX" dirty="0"/>
          </a:p>
          <a:p>
            <a:pPr lvl="1"/>
            <a:endParaRPr lang="es-CL" dirty="0"/>
          </a:p>
          <a:p>
            <a:pPr marL="914400" lvl="2" indent="0">
              <a:buNone/>
            </a:pPr>
            <a:endParaRPr lang="es-CL" dirty="0"/>
          </a:p>
          <a:p>
            <a:pPr lvl="2"/>
            <a:endParaRPr lang="es-CL" dirty="0"/>
          </a:p>
          <a:p>
            <a:pPr lvl="1"/>
            <a:endParaRPr lang="es-MX" dirty="0"/>
          </a:p>
        </p:txBody>
      </p:sp>
    </p:spTree>
    <p:extLst>
      <p:ext uri="{BB962C8B-B14F-4D97-AF65-F5344CB8AC3E}">
        <p14:creationId xmlns:p14="http://schemas.microsoft.com/office/powerpoint/2010/main" val="345413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Trabajo Futuro</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a:bodyPr>
          <a:lstStyle/>
          <a:p>
            <a:r>
              <a:rPr lang="es-CL" dirty="0"/>
              <a:t>Agregar nuevos algoritmos, operadores y problemas</a:t>
            </a:r>
          </a:p>
          <a:p>
            <a:r>
              <a:rPr lang="es-CL" dirty="0"/>
              <a:t>Recortar el numero de decimales utilizados</a:t>
            </a:r>
          </a:p>
          <a:p>
            <a:r>
              <a:rPr lang="es-CL" dirty="0"/>
              <a:t>Permitir exportar la imagen de la red</a:t>
            </a:r>
          </a:p>
          <a:p>
            <a:r>
              <a:rPr lang="es-CL" dirty="0"/>
              <a:t>Guardar imagen en un formato vectorial</a:t>
            </a:r>
          </a:p>
          <a:p>
            <a:r>
              <a:rPr lang="es-CL" dirty="0"/>
              <a:t>Cambiar tamaño de los iconos cuando el cursor este encima</a:t>
            </a:r>
          </a:p>
          <a:p>
            <a:r>
              <a:rPr lang="es-CL" dirty="0"/>
              <a:t>Permitir agregar formulas LaTeX en la descripción del algoritmo</a:t>
            </a:r>
          </a:p>
          <a:p>
            <a:r>
              <a:rPr lang="es-CL" dirty="0"/>
              <a:t>Permitir utilizar distintos algoritmos en un mismo Experimento</a:t>
            </a:r>
          </a:p>
          <a:p>
            <a:r>
              <a:rPr lang="es-CL" dirty="0"/>
              <a:t>Añadir métricas de comparación entre algoritmos</a:t>
            </a:r>
          </a:p>
          <a:p>
            <a:r>
              <a:rPr lang="es-CL" dirty="0"/>
              <a:t>Añadir en el menú contextual los patrones de bombeo o demanda en caso de que la red cargada los especifique.</a:t>
            </a:r>
          </a:p>
          <a:p>
            <a:pPr marL="914400" lvl="2" indent="0">
              <a:buNone/>
            </a:pPr>
            <a:endParaRPr lang="es-MX" dirty="0"/>
          </a:p>
          <a:p>
            <a:pPr lvl="1"/>
            <a:endParaRPr lang="es-CL" dirty="0"/>
          </a:p>
          <a:p>
            <a:endParaRPr lang="es-CL" dirty="0"/>
          </a:p>
          <a:p>
            <a:pPr lvl="2"/>
            <a:endParaRPr lang="es-CL" dirty="0"/>
          </a:p>
          <a:p>
            <a:pPr lvl="1"/>
            <a:endParaRPr lang="es-MX" dirty="0"/>
          </a:p>
        </p:txBody>
      </p:sp>
    </p:spTree>
    <p:extLst>
      <p:ext uri="{BB962C8B-B14F-4D97-AF65-F5344CB8AC3E}">
        <p14:creationId xmlns:p14="http://schemas.microsoft.com/office/powerpoint/2010/main" val="99107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B12A0-80B1-46FD-B41A-9D3A762547DD}"/>
              </a:ext>
            </a:extLst>
          </p:cNvPr>
          <p:cNvSpPr>
            <a:spLocks noGrp="1"/>
          </p:cNvSpPr>
          <p:nvPr>
            <p:ph type="title"/>
          </p:nvPr>
        </p:nvSpPr>
        <p:spPr/>
        <p:txBody>
          <a:bodyPr/>
          <a:lstStyle/>
          <a:p>
            <a:r>
              <a:rPr lang="es-CL" dirty="0"/>
              <a:t>Problema</a:t>
            </a:r>
          </a:p>
        </p:txBody>
      </p:sp>
      <p:sp>
        <p:nvSpPr>
          <p:cNvPr id="4" name="Rectángulo 3">
            <a:extLst>
              <a:ext uri="{FF2B5EF4-FFF2-40B4-BE49-F238E27FC236}">
                <a16:creationId xmlns:a16="http://schemas.microsoft.com/office/drawing/2014/main" id="{10A738AD-14AD-4860-8D18-AAE11DCED3DA}"/>
              </a:ext>
            </a:extLst>
          </p:cNvPr>
          <p:cNvSpPr/>
          <p:nvPr/>
        </p:nvSpPr>
        <p:spPr>
          <a:xfrm>
            <a:off x="838200" y="1690688"/>
            <a:ext cx="8383711" cy="1477328"/>
          </a:xfrm>
          <a:prstGeom prst="rect">
            <a:avLst/>
          </a:prstGeom>
        </p:spPr>
        <p:txBody>
          <a:bodyPr wrap="square">
            <a:spAutoFit/>
          </a:bodyPr>
          <a:lstStyle/>
          <a:p>
            <a:pPr marL="285750" indent="-285750">
              <a:buFont typeface="Arial" panose="020B0604020202020204" pitchFamily="34" charset="0"/>
              <a:buChar char="•"/>
            </a:pPr>
            <a:r>
              <a:rPr lang="es-MX" dirty="0">
                <a:latin typeface="+mj-lt"/>
              </a:rPr>
              <a:t>No se cuenta con las suficientes herramientas y tiempo para la correcta gestión de las redes de agua potable.</a:t>
            </a:r>
          </a:p>
          <a:p>
            <a:pPr marL="285750" indent="-285750">
              <a:buFont typeface="Arial" panose="020B0604020202020204" pitchFamily="34" charset="0"/>
              <a:buChar char="•"/>
            </a:pPr>
            <a:endParaRPr lang="es-MX" dirty="0">
              <a:latin typeface="CMR12"/>
            </a:endParaRPr>
          </a:p>
          <a:p>
            <a:pPr marL="285750" indent="-285750">
              <a:buFont typeface="Arial" panose="020B0604020202020204" pitchFamily="34" charset="0"/>
              <a:buChar char="•"/>
            </a:pPr>
            <a:r>
              <a:rPr lang="es-MX" dirty="0"/>
              <a:t>El escoger las especificaciones es una tarea difícil debido a que hay que evaluar el rendimiento general del sistema.</a:t>
            </a:r>
            <a:endParaRPr lang="es-CL" dirty="0"/>
          </a:p>
        </p:txBody>
      </p:sp>
    </p:spTree>
    <p:extLst>
      <p:ext uri="{BB962C8B-B14F-4D97-AF65-F5344CB8AC3E}">
        <p14:creationId xmlns:p14="http://schemas.microsoft.com/office/powerpoint/2010/main" val="123752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83F776-2D5B-437B-8824-91CABDE044D7}"/>
              </a:ext>
            </a:extLst>
          </p:cNvPr>
          <p:cNvSpPr>
            <a:spLocks noGrp="1"/>
          </p:cNvSpPr>
          <p:nvPr>
            <p:ph type="title"/>
          </p:nvPr>
        </p:nvSpPr>
        <p:spPr>
          <a:xfrm>
            <a:off x="646111" y="452718"/>
            <a:ext cx="9404723" cy="1400530"/>
          </a:xfrm>
        </p:spPr>
        <p:txBody>
          <a:bodyPr/>
          <a:lstStyle/>
          <a:p>
            <a:r>
              <a:rPr lang="es-CL"/>
              <a:t>Propuesta de Solución</a:t>
            </a:r>
            <a:endParaRPr lang="es-CL" dirty="0"/>
          </a:p>
        </p:txBody>
      </p:sp>
      <p:sp>
        <p:nvSpPr>
          <p:cNvPr id="3" name="Rectángulo 2">
            <a:extLst>
              <a:ext uri="{FF2B5EF4-FFF2-40B4-BE49-F238E27FC236}">
                <a16:creationId xmlns:a16="http://schemas.microsoft.com/office/drawing/2014/main" id="{8E6C435F-6182-4DD6-89AB-E12BD6AD2207}"/>
              </a:ext>
            </a:extLst>
          </p:cNvPr>
          <p:cNvSpPr/>
          <p:nvPr/>
        </p:nvSpPr>
        <p:spPr>
          <a:xfrm>
            <a:off x="769401" y="1853248"/>
            <a:ext cx="8199938" cy="1990288"/>
          </a:xfrm>
          <a:prstGeom prst="rect">
            <a:avLst/>
          </a:prstGeom>
        </p:spPr>
        <p:txBody>
          <a:bodyPr wrap="square">
            <a:spAutoFit/>
          </a:bodyPr>
          <a:lstStyle/>
          <a:p>
            <a:pPr>
              <a:spcBef>
                <a:spcPts val="1000"/>
              </a:spcBef>
              <a:buClr>
                <a:schemeClr val="bg2">
                  <a:lumMod val="40000"/>
                  <a:lumOff val="60000"/>
                </a:schemeClr>
              </a:buClr>
              <a:buSzPct val="80000"/>
              <a:buFont typeface="Wingdings 3" charset="2"/>
              <a:buChar char=""/>
            </a:pPr>
            <a:r>
              <a:rPr lang="es-CL" dirty="0"/>
              <a:t> Aplicación extensible.</a:t>
            </a:r>
          </a:p>
          <a:p>
            <a:pPr>
              <a:spcBef>
                <a:spcPts val="1000"/>
              </a:spcBef>
              <a:buClr>
                <a:schemeClr val="bg2">
                  <a:lumMod val="40000"/>
                  <a:lumOff val="60000"/>
                </a:schemeClr>
              </a:buClr>
              <a:buSzPct val="80000"/>
              <a:buFont typeface="Wingdings 3" charset="2"/>
              <a:buChar char=""/>
            </a:pPr>
            <a:endParaRPr lang="es-CL" dirty="0"/>
          </a:p>
          <a:p>
            <a:pPr>
              <a:spcBef>
                <a:spcPts val="1000"/>
              </a:spcBef>
              <a:buClr>
                <a:schemeClr val="bg2">
                  <a:lumMod val="40000"/>
                  <a:lumOff val="60000"/>
                </a:schemeClr>
              </a:buClr>
              <a:buSzPct val="80000"/>
              <a:buFont typeface="Wingdings 3" charset="2"/>
              <a:buChar char=""/>
            </a:pPr>
            <a:r>
              <a:rPr lang="es-CL" dirty="0"/>
              <a:t> Problemas:</a:t>
            </a:r>
          </a:p>
          <a:p>
            <a:pPr marL="742950" lvl="1" indent="-285750">
              <a:spcBef>
                <a:spcPts val="1000"/>
              </a:spcBef>
              <a:buClr>
                <a:schemeClr val="bg2">
                  <a:lumMod val="40000"/>
                  <a:lumOff val="60000"/>
                </a:schemeClr>
              </a:buClr>
              <a:buSzPct val="80000"/>
              <a:buFont typeface="Wingdings 3" charset="2"/>
              <a:buChar char=""/>
            </a:pPr>
            <a:r>
              <a:rPr lang="es-CL" dirty="0"/>
              <a:t>Problema de diseño: Costo de inversión de las tuberías.</a:t>
            </a:r>
          </a:p>
          <a:p>
            <a:pPr marL="742950" lvl="1" indent="-285750">
              <a:spcBef>
                <a:spcPts val="1000"/>
              </a:spcBef>
              <a:buClr>
                <a:schemeClr val="bg2">
                  <a:lumMod val="40000"/>
                  <a:lumOff val="60000"/>
                </a:schemeClr>
              </a:buClr>
              <a:buSzPct val="80000"/>
              <a:buFont typeface="Wingdings 3" charset="2"/>
              <a:buChar char=""/>
            </a:pPr>
            <a:r>
              <a:rPr lang="es-CL" dirty="0"/>
              <a:t>Problema de operación:  Régimen de bombeo.</a:t>
            </a:r>
          </a:p>
        </p:txBody>
      </p:sp>
    </p:spTree>
    <p:extLst>
      <p:ext uri="{BB962C8B-B14F-4D97-AF65-F5344CB8AC3E}">
        <p14:creationId xmlns:p14="http://schemas.microsoft.com/office/powerpoint/2010/main" val="127432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EF16D-513E-4D98-8920-2080AA087D7E}"/>
              </a:ext>
            </a:extLst>
          </p:cNvPr>
          <p:cNvSpPr>
            <a:spLocks noGrp="1"/>
          </p:cNvSpPr>
          <p:nvPr>
            <p:ph type="title"/>
          </p:nvPr>
        </p:nvSpPr>
        <p:spPr/>
        <p:txBody>
          <a:bodyPr/>
          <a:lstStyle/>
          <a:p>
            <a:r>
              <a:rPr lang="es-CL" dirty="0"/>
              <a:t>Objetivos</a:t>
            </a:r>
          </a:p>
        </p:txBody>
      </p:sp>
      <p:sp>
        <p:nvSpPr>
          <p:cNvPr id="3" name="Marcador de contenido 2">
            <a:extLst>
              <a:ext uri="{FF2B5EF4-FFF2-40B4-BE49-F238E27FC236}">
                <a16:creationId xmlns:a16="http://schemas.microsoft.com/office/drawing/2014/main" id="{6E5DE166-8251-4412-A2C5-F6E1D4754B0C}"/>
              </a:ext>
            </a:extLst>
          </p:cNvPr>
          <p:cNvSpPr>
            <a:spLocks noGrp="1"/>
          </p:cNvSpPr>
          <p:nvPr>
            <p:ph idx="1"/>
          </p:nvPr>
        </p:nvSpPr>
        <p:spPr>
          <a:xfrm>
            <a:off x="1000571" y="1853248"/>
            <a:ext cx="9050263" cy="4195481"/>
          </a:xfrm>
        </p:spPr>
        <p:txBody>
          <a:bodyPr>
            <a:normAutofit fontScale="92500" lnSpcReduction="10000"/>
          </a:bodyPr>
          <a:lstStyle/>
          <a:p>
            <a:r>
              <a:rPr lang="es-MX" dirty="0"/>
              <a:t>Objetivo general</a:t>
            </a:r>
          </a:p>
          <a:p>
            <a:pPr lvl="1"/>
            <a:r>
              <a:rPr lang="es-MX" dirty="0"/>
              <a:t>Diseñar y desarrollar una aplicación extensible de escritorio para optimizar el diseño y operación de una red de distribución de agua.</a:t>
            </a:r>
          </a:p>
          <a:p>
            <a:pPr lvl="1"/>
            <a:endParaRPr lang="es-MX" dirty="0"/>
          </a:p>
          <a:p>
            <a:r>
              <a:rPr lang="es-MX" dirty="0"/>
              <a:t>Objetivos específicos</a:t>
            </a:r>
          </a:p>
          <a:p>
            <a:pPr lvl="1"/>
            <a:r>
              <a:rPr lang="es-MX" dirty="0"/>
              <a:t>Generar soluciones frente al problema monoobjetivo de diseño de redes de distribución de agua potable a través de la implementación de algoritmos genéticos.</a:t>
            </a:r>
          </a:p>
          <a:p>
            <a:pPr lvl="1"/>
            <a:r>
              <a:rPr lang="es-MX" dirty="0"/>
              <a:t>Generar soluciones frente al problema multiobjetivo de operación de redes de distribución de agua potable a través de la implementación de NSGA-II</a:t>
            </a:r>
          </a:p>
          <a:p>
            <a:pPr lvl="1"/>
            <a:endParaRPr lang="es-MX" dirty="0"/>
          </a:p>
          <a:p>
            <a:pPr lvl="1"/>
            <a:r>
              <a:rPr lang="es-MX" dirty="0"/>
              <a:t>Diseñar e implementar la interfaz gráfica del sistema de optimización de redes de agua potable desarrollado durante este proyecto.</a:t>
            </a:r>
          </a:p>
          <a:p>
            <a:pPr lvl="1"/>
            <a:endParaRPr lang="es-MX" dirty="0"/>
          </a:p>
          <a:p>
            <a:endParaRPr lang="es-MX" dirty="0"/>
          </a:p>
          <a:p>
            <a:endParaRPr lang="es-CL" dirty="0"/>
          </a:p>
        </p:txBody>
      </p:sp>
    </p:spTree>
    <p:extLst>
      <p:ext uri="{BB962C8B-B14F-4D97-AF65-F5344CB8AC3E}">
        <p14:creationId xmlns:p14="http://schemas.microsoft.com/office/powerpoint/2010/main" val="239212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494C1-4CC1-437A-B378-7E71771BC786}"/>
              </a:ext>
            </a:extLst>
          </p:cNvPr>
          <p:cNvSpPr>
            <a:spLocks noGrp="1"/>
          </p:cNvSpPr>
          <p:nvPr>
            <p:ph type="title"/>
          </p:nvPr>
        </p:nvSpPr>
        <p:spPr/>
        <p:txBody>
          <a:bodyPr/>
          <a:lstStyle/>
          <a:p>
            <a:r>
              <a:rPr lang="es-MX" dirty="0"/>
              <a:t>Trabajo Relacionado</a:t>
            </a:r>
            <a:endParaRPr lang="es-CL" dirty="0"/>
          </a:p>
        </p:txBody>
      </p:sp>
      <p:sp>
        <p:nvSpPr>
          <p:cNvPr id="3" name="Marcador de contenido 2">
            <a:extLst>
              <a:ext uri="{FF2B5EF4-FFF2-40B4-BE49-F238E27FC236}">
                <a16:creationId xmlns:a16="http://schemas.microsoft.com/office/drawing/2014/main" id="{CAFBBB14-AB01-43A9-9047-87796F7E9303}"/>
              </a:ext>
            </a:extLst>
          </p:cNvPr>
          <p:cNvSpPr>
            <a:spLocks noGrp="1"/>
          </p:cNvSpPr>
          <p:nvPr>
            <p:ph idx="1"/>
          </p:nvPr>
        </p:nvSpPr>
        <p:spPr>
          <a:xfrm>
            <a:off x="1103312" y="1507958"/>
            <a:ext cx="9147593" cy="4740441"/>
          </a:xfrm>
        </p:spPr>
        <p:txBody>
          <a:bodyPr>
            <a:normAutofit fontScale="85000" lnSpcReduction="20000"/>
          </a:bodyPr>
          <a:lstStyle/>
          <a:p>
            <a:r>
              <a:rPr lang="es-CL" dirty="0" err="1"/>
              <a:t>Magmoredes</a:t>
            </a:r>
            <a:r>
              <a:rPr lang="es-CL" dirty="0"/>
              <a:t>: </a:t>
            </a:r>
          </a:p>
          <a:p>
            <a:pPr lvl="1"/>
            <a:r>
              <a:rPr lang="es-CL" dirty="0" err="1"/>
              <a:t>Micro-algoritmos</a:t>
            </a:r>
            <a:r>
              <a:rPr lang="es-CL" dirty="0"/>
              <a:t> genéticos multiobjetivo</a:t>
            </a:r>
          </a:p>
          <a:p>
            <a:pPr lvl="1"/>
            <a:r>
              <a:rPr lang="es-MX" dirty="0"/>
              <a:t>Optimización de los costo y la confiabilidad final de la red</a:t>
            </a:r>
            <a:endParaRPr lang="es-CL" dirty="0"/>
          </a:p>
          <a:p>
            <a:endParaRPr lang="es-CL" dirty="0"/>
          </a:p>
          <a:p>
            <a:r>
              <a:rPr lang="es-CL" dirty="0" err="1"/>
              <a:t>WaterGEMS</a:t>
            </a:r>
            <a:r>
              <a:rPr lang="es-CL" dirty="0"/>
              <a:t>:</a:t>
            </a:r>
          </a:p>
          <a:p>
            <a:pPr lvl="1"/>
            <a:r>
              <a:rPr lang="es-MX" dirty="0"/>
              <a:t>Construcción de modelos </a:t>
            </a:r>
            <a:r>
              <a:rPr lang="es-CL" dirty="0"/>
              <a:t>geoespaciales, optimización de diseño, ciclos de bombeo, calibración automática del modelo; </a:t>
            </a:r>
            <a:r>
              <a:rPr lang="es-MX" dirty="0"/>
              <a:t>y la gestión de activos.</a:t>
            </a:r>
          </a:p>
          <a:p>
            <a:pPr lvl="1"/>
            <a:r>
              <a:rPr lang="es-MX" dirty="0"/>
              <a:t>No permite la adición de nuevos algoritmos</a:t>
            </a:r>
          </a:p>
          <a:p>
            <a:pPr lvl="1"/>
            <a:r>
              <a:rPr lang="es-CL" dirty="0"/>
              <a:t>Incorpora algunos algoritmos predefinidos para resolver ciertos problema</a:t>
            </a:r>
          </a:p>
          <a:p>
            <a:pPr lvl="1"/>
            <a:r>
              <a:rPr lang="es-CL" dirty="0"/>
              <a:t>Permite conexiones a datos externos</a:t>
            </a:r>
          </a:p>
          <a:p>
            <a:endParaRPr lang="es-CL" dirty="0"/>
          </a:p>
          <a:p>
            <a:r>
              <a:rPr lang="es-CL" dirty="0"/>
              <a:t>EPANET: </a:t>
            </a:r>
          </a:p>
          <a:p>
            <a:pPr lvl="1"/>
            <a:r>
              <a:rPr lang="es-CL" dirty="0"/>
              <a:t>Librería de simulación hidráulica (</a:t>
            </a:r>
            <a:r>
              <a:rPr lang="es-CL" dirty="0" err="1"/>
              <a:t>dll</a:t>
            </a:r>
            <a:r>
              <a:rPr lang="es-CL" dirty="0"/>
              <a:t>)</a:t>
            </a:r>
          </a:p>
          <a:p>
            <a:pPr lvl="1"/>
            <a:r>
              <a:rPr lang="es-CL" dirty="0"/>
              <a:t>Permite mayor flexibilidad</a:t>
            </a:r>
          </a:p>
          <a:p>
            <a:pPr lvl="1"/>
            <a:r>
              <a:rPr lang="es-CL" dirty="0"/>
              <a:t>Desarrollo toma mayor tiempo</a:t>
            </a:r>
          </a:p>
          <a:p>
            <a:pPr lvl="1"/>
            <a:endParaRPr lang="es-CL" dirty="0"/>
          </a:p>
          <a:p>
            <a:endParaRPr lang="es-CL" dirty="0"/>
          </a:p>
        </p:txBody>
      </p:sp>
    </p:spTree>
    <p:extLst>
      <p:ext uri="{BB962C8B-B14F-4D97-AF65-F5344CB8AC3E}">
        <p14:creationId xmlns:p14="http://schemas.microsoft.com/office/powerpoint/2010/main" val="127469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FF9A4F-165F-41E6-8511-C61F160CA42F}"/>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Metodologías</a:t>
            </a:r>
          </a:p>
        </p:txBody>
      </p:sp>
    </p:spTree>
    <p:extLst>
      <p:ext uri="{BB962C8B-B14F-4D97-AF65-F5344CB8AC3E}">
        <p14:creationId xmlns:p14="http://schemas.microsoft.com/office/powerpoint/2010/main" val="353384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F6A0C8-9E81-40A2-8AEB-A34E4C527F72}"/>
              </a:ext>
            </a:extLst>
          </p:cNvPr>
          <p:cNvSpPr>
            <a:spLocks noGrp="1"/>
          </p:cNvSpPr>
          <p:nvPr>
            <p:ph type="title"/>
          </p:nvPr>
        </p:nvSpPr>
        <p:spPr/>
        <p:txBody>
          <a:bodyPr/>
          <a:lstStyle/>
          <a:p>
            <a:r>
              <a:rPr lang="es-MX" dirty="0"/>
              <a:t>Metodología de Desarrollo</a:t>
            </a:r>
            <a:endParaRPr lang="es-CL" dirty="0"/>
          </a:p>
        </p:txBody>
      </p:sp>
      <p:sp>
        <p:nvSpPr>
          <p:cNvPr id="3" name="Marcador de contenido 2">
            <a:extLst>
              <a:ext uri="{FF2B5EF4-FFF2-40B4-BE49-F238E27FC236}">
                <a16:creationId xmlns:a16="http://schemas.microsoft.com/office/drawing/2014/main" id="{D9942053-DF85-4EDB-ACC2-222081875B06}"/>
              </a:ext>
            </a:extLst>
          </p:cNvPr>
          <p:cNvSpPr>
            <a:spLocks noGrp="1"/>
          </p:cNvSpPr>
          <p:nvPr>
            <p:ph idx="1"/>
          </p:nvPr>
        </p:nvSpPr>
        <p:spPr/>
        <p:txBody>
          <a:bodyPr/>
          <a:lstStyle/>
          <a:p>
            <a:r>
              <a:rPr lang="es-MX" dirty="0"/>
              <a:t>Iterativa e Incremental</a:t>
            </a:r>
          </a:p>
          <a:p>
            <a:pPr lvl="1"/>
            <a:r>
              <a:rPr lang="es-MX" dirty="0"/>
              <a:t>Análisis</a:t>
            </a:r>
          </a:p>
          <a:p>
            <a:pPr lvl="1"/>
            <a:r>
              <a:rPr lang="es-MX" dirty="0"/>
              <a:t>Diseño</a:t>
            </a:r>
          </a:p>
          <a:p>
            <a:pPr lvl="1"/>
            <a:r>
              <a:rPr lang="es-MX" dirty="0"/>
              <a:t>Implementación</a:t>
            </a:r>
          </a:p>
          <a:p>
            <a:pPr lvl="1"/>
            <a:r>
              <a:rPr lang="es-MX" dirty="0"/>
              <a:t>Pruebas</a:t>
            </a:r>
          </a:p>
          <a:p>
            <a:pPr marL="0" indent="0">
              <a:buNone/>
            </a:pPr>
            <a:endParaRPr lang="es-CL" dirty="0"/>
          </a:p>
        </p:txBody>
      </p:sp>
      <p:pic>
        <p:nvPicPr>
          <p:cNvPr id="6" name="Imagen 5">
            <a:extLst>
              <a:ext uri="{FF2B5EF4-FFF2-40B4-BE49-F238E27FC236}">
                <a16:creationId xmlns:a16="http://schemas.microsoft.com/office/drawing/2014/main" id="{93E707E7-4AD6-4256-A7C9-C343835EDC52}"/>
              </a:ext>
            </a:extLst>
          </p:cNvPr>
          <p:cNvPicPr>
            <a:picLocks noChangeAspect="1"/>
          </p:cNvPicPr>
          <p:nvPr/>
        </p:nvPicPr>
        <p:blipFill>
          <a:blip r:embed="rId2"/>
          <a:stretch>
            <a:fillRect/>
          </a:stretch>
        </p:blipFill>
        <p:spPr>
          <a:xfrm>
            <a:off x="4773614" y="2004938"/>
            <a:ext cx="6699472" cy="3728402"/>
          </a:xfrm>
          <a:prstGeom prst="rect">
            <a:avLst/>
          </a:prstGeom>
        </p:spPr>
      </p:pic>
    </p:spTree>
    <p:extLst>
      <p:ext uri="{BB962C8B-B14F-4D97-AF65-F5344CB8AC3E}">
        <p14:creationId xmlns:p14="http://schemas.microsoft.com/office/powerpoint/2010/main" val="3546235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1725</TotalTime>
  <Words>1319</Words>
  <Application>Microsoft Office PowerPoint</Application>
  <PresentationFormat>Panorámica</PresentationFormat>
  <Paragraphs>344</Paragraphs>
  <Slides>39</Slides>
  <Notes>27</Notes>
  <HiddenSlides>1</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39</vt:i4>
      </vt:variant>
    </vt:vector>
  </HeadingPairs>
  <TitlesOfParts>
    <vt:vector size="47" baseType="lpstr">
      <vt:lpstr>Arial</vt:lpstr>
      <vt:lpstr>Calibri</vt:lpstr>
      <vt:lpstr>Cambria Math</vt:lpstr>
      <vt:lpstr>Century Gothic</vt:lpstr>
      <vt:lpstr>CMR12</vt:lpstr>
      <vt:lpstr>Wingdings 3</vt:lpstr>
      <vt:lpstr>Ion</vt:lpstr>
      <vt:lpstr>PDF</vt:lpstr>
      <vt:lpstr>Software para la optimización de redes de distribución de agua potable  jHawanetFramework</vt:lpstr>
      <vt:lpstr>Introducción</vt:lpstr>
      <vt:lpstr>Contexto</vt:lpstr>
      <vt:lpstr>Problema</vt:lpstr>
      <vt:lpstr>Propuesta de Solución</vt:lpstr>
      <vt:lpstr>Objetivos</vt:lpstr>
      <vt:lpstr>Trabajo Relacionado</vt:lpstr>
      <vt:lpstr>Metodologías</vt:lpstr>
      <vt:lpstr>Metodología de Desarrollo</vt:lpstr>
      <vt:lpstr>Metodología de Evaluación</vt:lpstr>
      <vt:lpstr>Desarrollo</vt:lpstr>
      <vt:lpstr>Concepción del proyecto</vt:lpstr>
      <vt:lpstr>Planificación</vt:lpstr>
      <vt:lpstr>Tecnología utilizada</vt:lpstr>
      <vt:lpstr>Requisitos</vt:lpstr>
      <vt:lpstr>Diseño</vt:lpstr>
      <vt:lpstr>Diseño</vt:lpstr>
      <vt:lpstr>Diseño</vt:lpstr>
      <vt:lpstr>Implementación</vt:lpstr>
      <vt:lpstr>Implementación</vt:lpstr>
      <vt:lpstr>Implementación</vt:lpstr>
      <vt:lpstr>Implementación</vt:lpstr>
      <vt:lpstr>Implementación</vt:lpstr>
      <vt:lpstr>Implementación</vt:lpstr>
      <vt:lpstr>Pruebas</vt:lpstr>
      <vt:lpstr>Pruebas</vt:lpstr>
      <vt:lpstr>Pruebas</vt:lpstr>
      <vt:lpstr>Evaluación </vt:lpstr>
      <vt:lpstr>Diseño del caso</vt:lpstr>
      <vt:lpstr>Diseño del caso</vt:lpstr>
      <vt:lpstr>Recolección de datos</vt:lpstr>
      <vt:lpstr>Análisis de datos</vt:lpstr>
      <vt:lpstr>Análisis de datos</vt:lpstr>
      <vt:lpstr>Análisis de datos</vt:lpstr>
      <vt:lpstr>Análisis de datos</vt:lpstr>
      <vt:lpstr>Conclusión estudio de caso</vt:lpstr>
      <vt:lpstr>Conclusión y trabajo futuro</vt:lpstr>
      <vt:lpstr>Conclusión</vt:lpstr>
      <vt:lpstr>Trabajo Futuro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para la optimización de redes de distribución de agua potable  jHawanetFramework</dc:title>
  <dc:creator>gabriel gonzalo sanhueza fuentes</dc:creator>
  <cp:lastModifiedBy>gabriel gonzalo sanhueza fuentes</cp:lastModifiedBy>
  <cp:revision>29</cp:revision>
  <dcterms:created xsi:type="dcterms:W3CDTF">2020-07-21T09:16:02Z</dcterms:created>
  <dcterms:modified xsi:type="dcterms:W3CDTF">2020-07-22T14:34:48Z</dcterms:modified>
</cp:coreProperties>
</file>