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72" r:id="rId6"/>
    <p:sldId id="260" r:id="rId7"/>
    <p:sldId id="273" r:id="rId8"/>
    <p:sldId id="274" r:id="rId9"/>
    <p:sldId id="275" r:id="rId10"/>
    <p:sldId id="276" r:id="rId11"/>
    <p:sldId id="278" r:id="rId12"/>
    <p:sldId id="279" r:id="rId13"/>
    <p:sldId id="280" r:id="rId14"/>
    <p:sldId id="281" r:id="rId15"/>
    <p:sldId id="283" r:id="rId16"/>
    <p:sldId id="282" r:id="rId17"/>
    <p:sldId id="284" r:id="rId18"/>
    <p:sldId id="285" r:id="rId19"/>
    <p:sldId id="288" r:id="rId20"/>
    <p:sldId id="291" r:id="rId21"/>
    <p:sldId id="290" r:id="rId22"/>
    <p:sldId id="292" r:id="rId23"/>
    <p:sldId id="268" r:id="rId24"/>
    <p:sldId id="270" r:id="rId25"/>
    <p:sldId id="271" r:id="rId26"/>
    <p:sldId id="286" r:id="rId27"/>
    <p:sldId id="294" r:id="rId28"/>
    <p:sldId id="287" r:id="rId2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46B779-CFCB-419C-8859-71FD683CE576}" type="doc">
      <dgm:prSet loTypeId="urn:microsoft.com/office/officeart/2005/8/layout/vProcess5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154FF474-0AC5-423D-B4C6-E7DA44155997}">
      <dgm:prSet/>
      <dgm:spPr/>
      <dgm:t>
        <a:bodyPr/>
        <a:lstStyle/>
        <a:p>
          <a:r>
            <a:rPr lang="de-DE" dirty="0"/>
            <a:t>Thema</a:t>
          </a:r>
          <a:endParaRPr lang="en-US" dirty="0"/>
        </a:p>
      </dgm:t>
    </dgm:pt>
    <dgm:pt modelId="{3F46631F-B9D5-47D6-AF0B-A1759265A4EF}" type="parTrans" cxnId="{C0A26198-F1F9-4962-823A-E7C0A163F2E8}">
      <dgm:prSet/>
      <dgm:spPr/>
      <dgm:t>
        <a:bodyPr/>
        <a:lstStyle/>
        <a:p>
          <a:endParaRPr lang="en-US"/>
        </a:p>
      </dgm:t>
    </dgm:pt>
    <dgm:pt modelId="{176BB981-F9A7-4A1D-B735-CE4AA211AC19}" type="sibTrans" cxnId="{C0A26198-F1F9-4962-823A-E7C0A163F2E8}">
      <dgm:prSet/>
      <dgm:spPr/>
      <dgm:t>
        <a:bodyPr/>
        <a:lstStyle/>
        <a:p>
          <a:endParaRPr lang="en-US"/>
        </a:p>
      </dgm:t>
    </dgm:pt>
    <dgm:pt modelId="{B7EE716A-8853-4A8B-B78C-CFC1BE406F52}">
      <dgm:prSet/>
      <dgm:spPr/>
      <dgm:t>
        <a:bodyPr/>
        <a:lstStyle/>
        <a:p>
          <a:r>
            <a:rPr lang="de-DE"/>
            <a:t>Aktueller Stand</a:t>
          </a:r>
          <a:endParaRPr lang="en-US"/>
        </a:p>
      </dgm:t>
    </dgm:pt>
    <dgm:pt modelId="{E1B42CFE-6A64-4568-81B6-164E0077DFF7}" type="parTrans" cxnId="{29E91533-4525-490D-A288-1F477F96EE20}">
      <dgm:prSet/>
      <dgm:spPr/>
      <dgm:t>
        <a:bodyPr/>
        <a:lstStyle/>
        <a:p>
          <a:endParaRPr lang="en-US"/>
        </a:p>
      </dgm:t>
    </dgm:pt>
    <dgm:pt modelId="{DC6FCCCC-80D4-4AF7-B22C-2978FF3E1C09}" type="sibTrans" cxnId="{29E91533-4525-490D-A288-1F477F96EE20}">
      <dgm:prSet/>
      <dgm:spPr/>
      <dgm:t>
        <a:bodyPr/>
        <a:lstStyle/>
        <a:p>
          <a:endParaRPr lang="en-US"/>
        </a:p>
      </dgm:t>
    </dgm:pt>
    <dgm:pt modelId="{EB5ECDB3-161A-4C20-8F80-CD655CB09F06}">
      <dgm:prSet/>
      <dgm:spPr/>
      <dgm:t>
        <a:bodyPr/>
        <a:lstStyle/>
        <a:p>
          <a:r>
            <a:rPr lang="de-DE"/>
            <a:t>Vorläufige Gliederung</a:t>
          </a:r>
          <a:endParaRPr lang="en-US"/>
        </a:p>
      </dgm:t>
    </dgm:pt>
    <dgm:pt modelId="{5F6A2341-9B93-4D76-A82F-6DE0380199EC}" type="parTrans" cxnId="{4DD20B46-01E6-4D99-820E-BF2AECC80DFB}">
      <dgm:prSet/>
      <dgm:spPr/>
      <dgm:t>
        <a:bodyPr/>
        <a:lstStyle/>
        <a:p>
          <a:endParaRPr lang="en-US"/>
        </a:p>
      </dgm:t>
    </dgm:pt>
    <dgm:pt modelId="{B4424D29-0082-4478-A345-8AABAECEB2ED}" type="sibTrans" cxnId="{4DD20B46-01E6-4D99-820E-BF2AECC80DFB}">
      <dgm:prSet/>
      <dgm:spPr/>
      <dgm:t>
        <a:bodyPr/>
        <a:lstStyle/>
        <a:p>
          <a:endParaRPr lang="en-US"/>
        </a:p>
      </dgm:t>
    </dgm:pt>
    <dgm:pt modelId="{A06322BA-AF28-48F8-87FB-49DD17BBEC24}">
      <dgm:prSet/>
      <dgm:spPr/>
      <dgm:t>
        <a:bodyPr/>
        <a:lstStyle/>
        <a:p>
          <a:r>
            <a:rPr lang="de-DE"/>
            <a:t>Diagramm- und Analysemöglichkeiten</a:t>
          </a:r>
          <a:endParaRPr lang="en-US"/>
        </a:p>
      </dgm:t>
    </dgm:pt>
    <dgm:pt modelId="{AC8214EB-8A21-449C-B2EF-04F8D102E10E}" type="parTrans" cxnId="{B46A0D91-B8B3-4BCD-B5E6-E182492CD77E}">
      <dgm:prSet/>
      <dgm:spPr/>
      <dgm:t>
        <a:bodyPr/>
        <a:lstStyle/>
        <a:p>
          <a:endParaRPr lang="en-US"/>
        </a:p>
      </dgm:t>
    </dgm:pt>
    <dgm:pt modelId="{52FC0B6C-222A-4B38-85E3-5F3DDDC9E595}" type="sibTrans" cxnId="{B46A0D91-B8B3-4BCD-B5E6-E182492CD77E}">
      <dgm:prSet/>
      <dgm:spPr/>
      <dgm:t>
        <a:bodyPr/>
        <a:lstStyle/>
        <a:p>
          <a:endParaRPr lang="en-US"/>
        </a:p>
      </dgm:t>
    </dgm:pt>
    <dgm:pt modelId="{D615A199-1432-49B8-8E13-BEE915B4BE57}" type="pres">
      <dgm:prSet presAssocID="{AF46B779-CFCB-419C-8859-71FD683CE576}" presName="outerComposite" presStyleCnt="0">
        <dgm:presLayoutVars>
          <dgm:chMax val="5"/>
          <dgm:dir/>
          <dgm:resizeHandles val="exact"/>
        </dgm:presLayoutVars>
      </dgm:prSet>
      <dgm:spPr/>
    </dgm:pt>
    <dgm:pt modelId="{AE9B053B-F650-4569-8D86-965A1AA233E4}" type="pres">
      <dgm:prSet presAssocID="{AF46B779-CFCB-419C-8859-71FD683CE576}" presName="dummyMaxCanvas" presStyleCnt="0">
        <dgm:presLayoutVars/>
      </dgm:prSet>
      <dgm:spPr/>
    </dgm:pt>
    <dgm:pt modelId="{C3581632-1F25-4C07-A5CA-05D458186AA1}" type="pres">
      <dgm:prSet presAssocID="{AF46B779-CFCB-419C-8859-71FD683CE576}" presName="FourNodes_1" presStyleLbl="node1" presStyleIdx="0" presStyleCnt="4">
        <dgm:presLayoutVars>
          <dgm:bulletEnabled val="1"/>
        </dgm:presLayoutVars>
      </dgm:prSet>
      <dgm:spPr/>
    </dgm:pt>
    <dgm:pt modelId="{06FF2CED-972C-4626-9815-95C1C76FBA62}" type="pres">
      <dgm:prSet presAssocID="{AF46B779-CFCB-419C-8859-71FD683CE576}" presName="FourNodes_2" presStyleLbl="node1" presStyleIdx="1" presStyleCnt="4">
        <dgm:presLayoutVars>
          <dgm:bulletEnabled val="1"/>
        </dgm:presLayoutVars>
      </dgm:prSet>
      <dgm:spPr/>
    </dgm:pt>
    <dgm:pt modelId="{A1F26C3F-6A65-47FC-AB78-03ECC273AB26}" type="pres">
      <dgm:prSet presAssocID="{AF46B779-CFCB-419C-8859-71FD683CE576}" presName="FourNodes_3" presStyleLbl="node1" presStyleIdx="2" presStyleCnt="4">
        <dgm:presLayoutVars>
          <dgm:bulletEnabled val="1"/>
        </dgm:presLayoutVars>
      </dgm:prSet>
      <dgm:spPr/>
    </dgm:pt>
    <dgm:pt modelId="{F1FF2F8A-71B8-469A-9020-A3E7D51030C6}" type="pres">
      <dgm:prSet presAssocID="{AF46B779-CFCB-419C-8859-71FD683CE576}" presName="FourNodes_4" presStyleLbl="node1" presStyleIdx="3" presStyleCnt="4">
        <dgm:presLayoutVars>
          <dgm:bulletEnabled val="1"/>
        </dgm:presLayoutVars>
      </dgm:prSet>
      <dgm:spPr/>
    </dgm:pt>
    <dgm:pt modelId="{2D3299AB-6F9C-4D9C-A299-3FB0ACCE296B}" type="pres">
      <dgm:prSet presAssocID="{AF46B779-CFCB-419C-8859-71FD683CE576}" presName="FourConn_1-2" presStyleLbl="fgAccFollowNode1" presStyleIdx="0" presStyleCnt="3">
        <dgm:presLayoutVars>
          <dgm:bulletEnabled val="1"/>
        </dgm:presLayoutVars>
      </dgm:prSet>
      <dgm:spPr/>
    </dgm:pt>
    <dgm:pt modelId="{DE01D46A-DD1D-49C7-A7BC-AC1A3724D595}" type="pres">
      <dgm:prSet presAssocID="{AF46B779-CFCB-419C-8859-71FD683CE576}" presName="FourConn_2-3" presStyleLbl="fgAccFollowNode1" presStyleIdx="1" presStyleCnt="3">
        <dgm:presLayoutVars>
          <dgm:bulletEnabled val="1"/>
        </dgm:presLayoutVars>
      </dgm:prSet>
      <dgm:spPr/>
    </dgm:pt>
    <dgm:pt modelId="{250DD1D3-A716-40D5-BD3C-E25FDCA85C8B}" type="pres">
      <dgm:prSet presAssocID="{AF46B779-CFCB-419C-8859-71FD683CE576}" presName="FourConn_3-4" presStyleLbl="fgAccFollowNode1" presStyleIdx="2" presStyleCnt="3">
        <dgm:presLayoutVars>
          <dgm:bulletEnabled val="1"/>
        </dgm:presLayoutVars>
      </dgm:prSet>
      <dgm:spPr/>
    </dgm:pt>
    <dgm:pt modelId="{A5036D8F-6D1B-4155-8C05-6D152AA7DB00}" type="pres">
      <dgm:prSet presAssocID="{AF46B779-CFCB-419C-8859-71FD683CE576}" presName="FourNodes_1_text" presStyleLbl="node1" presStyleIdx="3" presStyleCnt="4">
        <dgm:presLayoutVars>
          <dgm:bulletEnabled val="1"/>
        </dgm:presLayoutVars>
      </dgm:prSet>
      <dgm:spPr/>
    </dgm:pt>
    <dgm:pt modelId="{3CA81313-38FB-4167-8CBC-B2BACEAB76DE}" type="pres">
      <dgm:prSet presAssocID="{AF46B779-CFCB-419C-8859-71FD683CE576}" presName="FourNodes_2_text" presStyleLbl="node1" presStyleIdx="3" presStyleCnt="4">
        <dgm:presLayoutVars>
          <dgm:bulletEnabled val="1"/>
        </dgm:presLayoutVars>
      </dgm:prSet>
      <dgm:spPr/>
    </dgm:pt>
    <dgm:pt modelId="{B6516B2D-2048-4980-A2FA-86BC3B1894FC}" type="pres">
      <dgm:prSet presAssocID="{AF46B779-CFCB-419C-8859-71FD683CE576}" presName="FourNodes_3_text" presStyleLbl="node1" presStyleIdx="3" presStyleCnt="4">
        <dgm:presLayoutVars>
          <dgm:bulletEnabled val="1"/>
        </dgm:presLayoutVars>
      </dgm:prSet>
      <dgm:spPr/>
    </dgm:pt>
    <dgm:pt modelId="{71D7DEF5-A636-4D1B-BB32-1E3D2E0E7B3A}" type="pres">
      <dgm:prSet presAssocID="{AF46B779-CFCB-419C-8859-71FD683CE576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E6FB4001-7A86-4EED-9F8F-6A96B6C31398}" type="presOf" srcId="{B7EE716A-8853-4A8B-B78C-CFC1BE406F52}" destId="{3CA81313-38FB-4167-8CBC-B2BACEAB76DE}" srcOrd="1" destOrd="0" presId="urn:microsoft.com/office/officeart/2005/8/layout/vProcess5"/>
    <dgm:cxn modelId="{3C37B806-4475-4CDE-B854-33774140C01F}" type="presOf" srcId="{A06322BA-AF28-48F8-87FB-49DD17BBEC24}" destId="{F1FF2F8A-71B8-469A-9020-A3E7D51030C6}" srcOrd="0" destOrd="0" presId="urn:microsoft.com/office/officeart/2005/8/layout/vProcess5"/>
    <dgm:cxn modelId="{59CFE514-F42F-4181-B70F-6B9B2C36FACD}" type="presOf" srcId="{DC6FCCCC-80D4-4AF7-B22C-2978FF3E1C09}" destId="{DE01D46A-DD1D-49C7-A7BC-AC1A3724D595}" srcOrd="0" destOrd="0" presId="urn:microsoft.com/office/officeart/2005/8/layout/vProcess5"/>
    <dgm:cxn modelId="{CFC9DF31-BE60-49C2-9DA1-5784FE4E80A8}" type="presOf" srcId="{154FF474-0AC5-423D-B4C6-E7DA44155997}" destId="{C3581632-1F25-4C07-A5CA-05D458186AA1}" srcOrd="0" destOrd="0" presId="urn:microsoft.com/office/officeart/2005/8/layout/vProcess5"/>
    <dgm:cxn modelId="{29E91533-4525-490D-A288-1F477F96EE20}" srcId="{AF46B779-CFCB-419C-8859-71FD683CE576}" destId="{B7EE716A-8853-4A8B-B78C-CFC1BE406F52}" srcOrd="1" destOrd="0" parTransId="{E1B42CFE-6A64-4568-81B6-164E0077DFF7}" sibTransId="{DC6FCCCC-80D4-4AF7-B22C-2978FF3E1C09}"/>
    <dgm:cxn modelId="{E6ADD661-224D-4134-B81A-E507C3353E2A}" type="presOf" srcId="{EB5ECDB3-161A-4C20-8F80-CD655CB09F06}" destId="{B6516B2D-2048-4980-A2FA-86BC3B1894FC}" srcOrd="1" destOrd="0" presId="urn:microsoft.com/office/officeart/2005/8/layout/vProcess5"/>
    <dgm:cxn modelId="{34C38862-FEA8-4AF3-A5ED-B0C1FF2B303D}" type="presOf" srcId="{154FF474-0AC5-423D-B4C6-E7DA44155997}" destId="{A5036D8F-6D1B-4155-8C05-6D152AA7DB00}" srcOrd="1" destOrd="0" presId="urn:microsoft.com/office/officeart/2005/8/layout/vProcess5"/>
    <dgm:cxn modelId="{4DD20B46-01E6-4D99-820E-BF2AECC80DFB}" srcId="{AF46B779-CFCB-419C-8859-71FD683CE576}" destId="{EB5ECDB3-161A-4C20-8F80-CD655CB09F06}" srcOrd="2" destOrd="0" parTransId="{5F6A2341-9B93-4D76-A82F-6DE0380199EC}" sibTransId="{B4424D29-0082-4478-A345-8AABAECEB2ED}"/>
    <dgm:cxn modelId="{995FF76A-5162-4E55-BF7F-9A329C72D5FB}" type="presOf" srcId="{176BB981-F9A7-4A1D-B735-CE4AA211AC19}" destId="{2D3299AB-6F9C-4D9C-A299-3FB0ACCE296B}" srcOrd="0" destOrd="0" presId="urn:microsoft.com/office/officeart/2005/8/layout/vProcess5"/>
    <dgm:cxn modelId="{4A0AFF6A-E772-4275-A170-159283DDE975}" type="presOf" srcId="{B4424D29-0082-4478-A345-8AABAECEB2ED}" destId="{250DD1D3-A716-40D5-BD3C-E25FDCA85C8B}" srcOrd="0" destOrd="0" presId="urn:microsoft.com/office/officeart/2005/8/layout/vProcess5"/>
    <dgm:cxn modelId="{B46A0D91-B8B3-4BCD-B5E6-E182492CD77E}" srcId="{AF46B779-CFCB-419C-8859-71FD683CE576}" destId="{A06322BA-AF28-48F8-87FB-49DD17BBEC24}" srcOrd="3" destOrd="0" parTransId="{AC8214EB-8A21-449C-B2EF-04F8D102E10E}" sibTransId="{52FC0B6C-222A-4B38-85E3-5F3DDDC9E595}"/>
    <dgm:cxn modelId="{C0A26198-F1F9-4962-823A-E7C0A163F2E8}" srcId="{AF46B779-CFCB-419C-8859-71FD683CE576}" destId="{154FF474-0AC5-423D-B4C6-E7DA44155997}" srcOrd="0" destOrd="0" parTransId="{3F46631F-B9D5-47D6-AF0B-A1759265A4EF}" sibTransId="{176BB981-F9A7-4A1D-B735-CE4AA211AC19}"/>
    <dgm:cxn modelId="{00589AAB-0174-44AC-A43D-4074DCACE058}" type="presOf" srcId="{AF46B779-CFCB-419C-8859-71FD683CE576}" destId="{D615A199-1432-49B8-8E13-BEE915B4BE57}" srcOrd="0" destOrd="0" presId="urn:microsoft.com/office/officeart/2005/8/layout/vProcess5"/>
    <dgm:cxn modelId="{3AB008AD-2D82-44C5-BA41-579355AD0FFA}" type="presOf" srcId="{A06322BA-AF28-48F8-87FB-49DD17BBEC24}" destId="{71D7DEF5-A636-4D1B-BB32-1E3D2E0E7B3A}" srcOrd="1" destOrd="0" presId="urn:microsoft.com/office/officeart/2005/8/layout/vProcess5"/>
    <dgm:cxn modelId="{F74875CF-52FC-48DE-8F23-36FEC92B1DA4}" type="presOf" srcId="{B7EE716A-8853-4A8B-B78C-CFC1BE406F52}" destId="{06FF2CED-972C-4626-9815-95C1C76FBA62}" srcOrd="0" destOrd="0" presId="urn:microsoft.com/office/officeart/2005/8/layout/vProcess5"/>
    <dgm:cxn modelId="{A68416F8-E18E-463D-A90C-440B047C5B62}" type="presOf" srcId="{EB5ECDB3-161A-4C20-8F80-CD655CB09F06}" destId="{A1F26C3F-6A65-47FC-AB78-03ECC273AB26}" srcOrd="0" destOrd="0" presId="urn:microsoft.com/office/officeart/2005/8/layout/vProcess5"/>
    <dgm:cxn modelId="{74F95C41-012A-4C67-AD74-2F9DE4FF1D87}" type="presParOf" srcId="{D615A199-1432-49B8-8E13-BEE915B4BE57}" destId="{AE9B053B-F650-4569-8D86-965A1AA233E4}" srcOrd="0" destOrd="0" presId="urn:microsoft.com/office/officeart/2005/8/layout/vProcess5"/>
    <dgm:cxn modelId="{6C6FCD44-5124-462C-9D22-BB098103315B}" type="presParOf" srcId="{D615A199-1432-49B8-8E13-BEE915B4BE57}" destId="{C3581632-1F25-4C07-A5CA-05D458186AA1}" srcOrd="1" destOrd="0" presId="urn:microsoft.com/office/officeart/2005/8/layout/vProcess5"/>
    <dgm:cxn modelId="{2849F672-1B49-495B-96DC-B70B38D7C10B}" type="presParOf" srcId="{D615A199-1432-49B8-8E13-BEE915B4BE57}" destId="{06FF2CED-972C-4626-9815-95C1C76FBA62}" srcOrd="2" destOrd="0" presId="urn:microsoft.com/office/officeart/2005/8/layout/vProcess5"/>
    <dgm:cxn modelId="{2A715797-1D26-4B10-9FAF-136D583820E6}" type="presParOf" srcId="{D615A199-1432-49B8-8E13-BEE915B4BE57}" destId="{A1F26C3F-6A65-47FC-AB78-03ECC273AB26}" srcOrd="3" destOrd="0" presId="urn:microsoft.com/office/officeart/2005/8/layout/vProcess5"/>
    <dgm:cxn modelId="{0C993812-EB21-43FC-BF06-1971AA150F94}" type="presParOf" srcId="{D615A199-1432-49B8-8E13-BEE915B4BE57}" destId="{F1FF2F8A-71B8-469A-9020-A3E7D51030C6}" srcOrd="4" destOrd="0" presId="urn:microsoft.com/office/officeart/2005/8/layout/vProcess5"/>
    <dgm:cxn modelId="{3FE0374C-81A9-41DD-8A41-E8BB314D88CB}" type="presParOf" srcId="{D615A199-1432-49B8-8E13-BEE915B4BE57}" destId="{2D3299AB-6F9C-4D9C-A299-3FB0ACCE296B}" srcOrd="5" destOrd="0" presId="urn:microsoft.com/office/officeart/2005/8/layout/vProcess5"/>
    <dgm:cxn modelId="{7702F8DE-F8AC-4DBB-B61F-923EAD6E36A2}" type="presParOf" srcId="{D615A199-1432-49B8-8E13-BEE915B4BE57}" destId="{DE01D46A-DD1D-49C7-A7BC-AC1A3724D595}" srcOrd="6" destOrd="0" presId="urn:microsoft.com/office/officeart/2005/8/layout/vProcess5"/>
    <dgm:cxn modelId="{C4E07F20-9262-44BA-89FD-FA5CC0D40622}" type="presParOf" srcId="{D615A199-1432-49B8-8E13-BEE915B4BE57}" destId="{250DD1D3-A716-40D5-BD3C-E25FDCA85C8B}" srcOrd="7" destOrd="0" presId="urn:microsoft.com/office/officeart/2005/8/layout/vProcess5"/>
    <dgm:cxn modelId="{79EF48D0-C919-4CFB-8B1B-E39400D74C50}" type="presParOf" srcId="{D615A199-1432-49B8-8E13-BEE915B4BE57}" destId="{A5036D8F-6D1B-4155-8C05-6D152AA7DB00}" srcOrd="8" destOrd="0" presId="urn:microsoft.com/office/officeart/2005/8/layout/vProcess5"/>
    <dgm:cxn modelId="{343C5AF3-78B6-4343-96E9-341688A9CE6D}" type="presParOf" srcId="{D615A199-1432-49B8-8E13-BEE915B4BE57}" destId="{3CA81313-38FB-4167-8CBC-B2BACEAB76DE}" srcOrd="9" destOrd="0" presId="urn:microsoft.com/office/officeart/2005/8/layout/vProcess5"/>
    <dgm:cxn modelId="{1B595B33-3EBA-433B-A5AF-8573DDC3E82B}" type="presParOf" srcId="{D615A199-1432-49B8-8E13-BEE915B4BE57}" destId="{B6516B2D-2048-4980-A2FA-86BC3B1894FC}" srcOrd="10" destOrd="0" presId="urn:microsoft.com/office/officeart/2005/8/layout/vProcess5"/>
    <dgm:cxn modelId="{017B31F3-5704-4974-B18B-1CDEC0B687E2}" type="presParOf" srcId="{D615A199-1432-49B8-8E13-BEE915B4BE57}" destId="{71D7DEF5-A636-4D1B-BB32-1E3D2E0E7B3A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581632-1F25-4C07-A5CA-05D458186AA1}">
      <dsp:nvSpPr>
        <dsp:cNvPr id="0" name=""/>
        <dsp:cNvSpPr/>
      </dsp:nvSpPr>
      <dsp:spPr>
        <a:xfrm>
          <a:off x="0" y="0"/>
          <a:ext cx="5296204" cy="109234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 dirty="0"/>
            <a:t>Thema</a:t>
          </a:r>
          <a:endParaRPr lang="en-US" sz="2900" kern="1200" dirty="0"/>
        </a:p>
      </dsp:txBody>
      <dsp:txXfrm>
        <a:off x="31994" y="31994"/>
        <a:ext cx="4025178" cy="1028354"/>
      </dsp:txXfrm>
    </dsp:sp>
    <dsp:sp modelId="{06FF2CED-972C-4626-9815-95C1C76FBA62}">
      <dsp:nvSpPr>
        <dsp:cNvPr id="0" name=""/>
        <dsp:cNvSpPr/>
      </dsp:nvSpPr>
      <dsp:spPr>
        <a:xfrm>
          <a:off x="443557" y="1290949"/>
          <a:ext cx="5296204" cy="109234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/>
            <a:t>Aktueller Stand</a:t>
          </a:r>
          <a:endParaRPr lang="en-US" sz="2900" kern="1200"/>
        </a:p>
      </dsp:txBody>
      <dsp:txXfrm>
        <a:off x="475551" y="1322943"/>
        <a:ext cx="4078637" cy="1028354"/>
      </dsp:txXfrm>
    </dsp:sp>
    <dsp:sp modelId="{A1F26C3F-6A65-47FC-AB78-03ECC273AB26}">
      <dsp:nvSpPr>
        <dsp:cNvPr id="0" name=""/>
        <dsp:cNvSpPr/>
      </dsp:nvSpPr>
      <dsp:spPr>
        <a:xfrm>
          <a:off x="880494" y="2581899"/>
          <a:ext cx="5296204" cy="109234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/>
            <a:t>Vorläufige Gliederung</a:t>
          </a:r>
          <a:endParaRPr lang="en-US" sz="2900" kern="1200"/>
        </a:p>
      </dsp:txBody>
      <dsp:txXfrm>
        <a:off x="912488" y="2613893"/>
        <a:ext cx="4085257" cy="1028354"/>
      </dsp:txXfrm>
    </dsp:sp>
    <dsp:sp modelId="{F1FF2F8A-71B8-469A-9020-A3E7D51030C6}">
      <dsp:nvSpPr>
        <dsp:cNvPr id="0" name=""/>
        <dsp:cNvSpPr/>
      </dsp:nvSpPr>
      <dsp:spPr>
        <a:xfrm>
          <a:off x="1324051" y="3872849"/>
          <a:ext cx="5296204" cy="109234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/>
            <a:t>Diagramm- und Analysemöglichkeiten</a:t>
          </a:r>
          <a:endParaRPr lang="en-US" sz="2900" kern="1200"/>
        </a:p>
      </dsp:txBody>
      <dsp:txXfrm>
        <a:off x="1356045" y="3904843"/>
        <a:ext cx="4078637" cy="1028354"/>
      </dsp:txXfrm>
    </dsp:sp>
    <dsp:sp modelId="{2D3299AB-6F9C-4D9C-A299-3FB0ACCE296B}">
      <dsp:nvSpPr>
        <dsp:cNvPr id="0" name=""/>
        <dsp:cNvSpPr/>
      </dsp:nvSpPr>
      <dsp:spPr>
        <a:xfrm>
          <a:off x="4586182" y="836634"/>
          <a:ext cx="710022" cy="710022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4745937" y="836634"/>
        <a:ext cx="390512" cy="534292"/>
      </dsp:txXfrm>
    </dsp:sp>
    <dsp:sp modelId="{DE01D46A-DD1D-49C7-A7BC-AC1A3724D595}">
      <dsp:nvSpPr>
        <dsp:cNvPr id="0" name=""/>
        <dsp:cNvSpPr/>
      </dsp:nvSpPr>
      <dsp:spPr>
        <a:xfrm>
          <a:off x="5029739" y="2127584"/>
          <a:ext cx="710022" cy="710022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5189494" y="2127584"/>
        <a:ext cx="390512" cy="534292"/>
      </dsp:txXfrm>
    </dsp:sp>
    <dsp:sp modelId="{250DD1D3-A716-40D5-BD3C-E25FDCA85C8B}">
      <dsp:nvSpPr>
        <dsp:cNvPr id="0" name=""/>
        <dsp:cNvSpPr/>
      </dsp:nvSpPr>
      <dsp:spPr>
        <a:xfrm>
          <a:off x="5466676" y="3418534"/>
          <a:ext cx="710022" cy="710022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5626431" y="3418534"/>
        <a:ext cx="390512" cy="534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8ADC0-0EC9-4599-B048-7A641DFE6934}" type="datetimeFigureOut">
              <a:rPr lang="de-DE" smtClean="0"/>
              <a:t>11.07.2025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CA0C91-4F43-459D-9AE8-736AF1FCDD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3376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Wachstum und Ausbreitung einzelner oder einer Gruppe Organismen untersuchen</a:t>
            </a:r>
          </a:p>
          <a:p>
            <a:r>
              <a:rPr lang="de-DE" dirty="0"/>
              <a:t>Wachstumsdynamiken in </a:t>
            </a:r>
            <a:r>
              <a:rPr lang="de-DE" dirty="0" err="1"/>
              <a:t>Abhängigkeitenvon</a:t>
            </a:r>
            <a:r>
              <a:rPr lang="de-DE" dirty="0"/>
              <a:t> Faktoren wie andere Org. </a:t>
            </a:r>
            <a:r>
              <a:rPr lang="de-DE" dirty="0" err="1"/>
              <a:t>Ressourcenvert</a:t>
            </a:r>
            <a:r>
              <a:rPr lang="de-DE" dirty="0"/>
              <a:t>. Oder Nachbarschaftsregeln</a:t>
            </a:r>
          </a:p>
          <a:p>
            <a:endParaRPr lang="de-DE" dirty="0"/>
          </a:p>
          <a:p>
            <a:r>
              <a:rPr lang="de-DE" dirty="0"/>
              <a:t>Ziel: Muster und Strategien im Wachstum der Organismen in Abhängigkeit verschiedener Faktoren zu ermitteln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CA0C91-4F43-459D-9AE8-736AF1FCDD7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98751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Fester Startpunkt -&gt; Zielpunkt</a:t>
            </a:r>
            <a:br>
              <a:rPr lang="de-DE" dirty="0"/>
            </a:br>
            <a:endParaRPr lang="de-DE" dirty="0"/>
          </a:p>
          <a:p>
            <a:r>
              <a:rPr lang="de-DE" dirty="0"/>
              <a:t>Wahrscheinlichkeit in Abhängigkeit von DIRECTIONS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CA0C91-4F43-459D-9AE8-736AF1FCDD7F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2022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Wenn COOPERATIVE = </a:t>
            </a:r>
            <a:r>
              <a:rPr lang="de-DE"/>
              <a:t>false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CA0C91-4F43-459D-9AE8-736AF1FCDD7F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6336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GRIDSIZE</a:t>
            </a:r>
          </a:p>
          <a:p>
            <a:r>
              <a:rPr lang="de-DE" dirty="0"/>
              <a:t>STEP_TIME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CA0C91-4F43-459D-9AE8-736AF1FCDD7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7351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CA0C91-4F43-459D-9AE8-736AF1FCDD7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8913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Sieht folgendermaßen aus</a:t>
            </a:r>
          </a:p>
          <a:p>
            <a:endParaRPr lang="de-DE" dirty="0"/>
          </a:p>
          <a:p>
            <a:r>
              <a:rPr lang="de-DE" dirty="0"/>
              <a:t>Command /</a:t>
            </a:r>
            <a:r>
              <a:rPr lang="de-DE" dirty="0" err="1"/>
              <a:t>setOrganism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CA0C91-4F43-459D-9AE8-736AF1FCDD7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6524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Mit Werten DIRECTIONS = 3 und BODY_SIZE = 4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CA0C91-4F43-459D-9AE8-736AF1FCDD7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3107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Jetzt mit den Werten DIRECTIONS = 5 und BODY_SIZE = 16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CA0C91-4F43-459D-9AE8-736AF1FCDD7F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442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Ausbreitungsregeln mit Moore-Nachbarschaft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CA0C91-4F43-459D-9AE8-736AF1FCDD7F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658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Zusammenleben, kein Futter stehlen, kein Töten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CA0C91-4F43-459D-9AE8-736AF1FCDD7F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6072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Können sich töten mit „der stärkere gewinnt“, können Futter stehlen und sich gegenseitig angreifen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CA0C91-4F43-459D-9AE8-736AF1FCDD7F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3213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2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9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12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92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3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2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85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67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79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31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7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16" r:id="rId6"/>
    <p:sldLayoutId id="2147483712" r:id="rId7"/>
    <p:sldLayoutId id="2147483713" r:id="rId8"/>
    <p:sldLayoutId id="2147483714" r:id="rId9"/>
    <p:sldLayoutId id="2147483715" r:id="rId10"/>
    <p:sldLayoutId id="214748371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2.mp4"/><Relationship Id="rId1" Type="http://schemas.openxmlformats.org/officeDocument/2006/relationships/video" Target="NULL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73AF435-44C8-C44B-9352-ACFA393E2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6B41AA-05D7-8B34-36D4-B9632582E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4846" y="978407"/>
            <a:ext cx="4358503" cy="3137941"/>
          </a:xfrm>
        </p:spPr>
        <p:txBody>
          <a:bodyPr anchor="t">
            <a:normAutofit/>
          </a:bodyPr>
          <a:lstStyle/>
          <a:p>
            <a:r>
              <a:rPr lang="de-DE" sz="5600" dirty="0"/>
              <a:t>W-Seminar Präsentation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6A16D7B-1D47-933B-B09F-47020E0719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4344" y="4469641"/>
            <a:ext cx="4358503" cy="1376976"/>
          </a:xfrm>
        </p:spPr>
        <p:txBody>
          <a:bodyPr anchor="b">
            <a:normAutofit/>
          </a:bodyPr>
          <a:lstStyle/>
          <a:p>
            <a:r>
              <a:rPr lang="de-DE" dirty="0"/>
              <a:t>Christian Scharl</a:t>
            </a:r>
          </a:p>
          <a:p>
            <a:r>
              <a:rPr lang="de-DE" dirty="0"/>
              <a:t>11.07.2025</a:t>
            </a:r>
          </a:p>
        </p:txBody>
      </p:sp>
      <p:pic>
        <p:nvPicPr>
          <p:cNvPr id="4" name="Picture 3" descr="Abstrakter Hintergrund aus Gitter">
            <a:extLst>
              <a:ext uri="{FF2B5EF4-FFF2-40B4-BE49-F238E27FC236}">
                <a16:creationId xmlns:a16="http://schemas.microsoft.com/office/drawing/2014/main" id="{22F39E6B-CA08-6A63-BFAE-AB0885DBE3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531" r="-1" b="-1"/>
          <a:stretch>
            <a:fillRect/>
          </a:stretch>
        </p:blipFill>
        <p:spPr>
          <a:xfrm>
            <a:off x="535521" y="508090"/>
            <a:ext cx="6323740" cy="5745379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88058DF-7580-C88F-23F0-429412309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67912" y="508090"/>
            <a:ext cx="4288568" cy="149279"/>
          </a:xfrm>
          <a:custGeom>
            <a:avLst/>
            <a:gdLst>
              <a:gd name="connsiteX0" fmla="*/ 0 w 6117427"/>
              <a:gd name="connsiteY0" fmla="*/ 0 h 149279"/>
              <a:gd name="connsiteX1" fmla="*/ 6117427 w 6117427"/>
              <a:gd name="connsiteY1" fmla="*/ 0 h 149279"/>
              <a:gd name="connsiteX2" fmla="*/ 6117427 w 6117427"/>
              <a:gd name="connsiteY2" fmla="*/ 149279 h 149279"/>
              <a:gd name="connsiteX3" fmla="*/ 0 w 611742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17427" h="149279">
                <a:moveTo>
                  <a:pt x="0" y="0"/>
                </a:moveTo>
                <a:lnTo>
                  <a:pt x="6117427" y="0"/>
                </a:lnTo>
                <a:lnTo>
                  <a:pt x="611742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3F82943-4565-9E0E-E9DB-5B7B417E6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75944" y="6207749"/>
            <a:ext cx="4307405" cy="45720"/>
          </a:xfrm>
          <a:custGeom>
            <a:avLst/>
            <a:gdLst>
              <a:gd name="connsiteX0" fmla="*/ 0 w 6144298"/>
              <a:gd name="connsiteY0" fmla="*/ 0 h 45720"/>
              <a:gd name="connsiteX1" fmla="*/ 5021183 w 6144298"/>
              <a:gd name="connsiteY1" fmla="*/ 0 h 45720"/>
              <a:gd name="connsiteX2" fmla="*/ 5021183 w 6144298"/>
              <a:gd name="connsiteY2" fmla="*/ 1 h 45720"/>
              <a:gd name="connsiteX3" fmla="*/ 6144298 w 6144298"/>
              <a:gd name="connsiteY3" fmla="*/ 1 h 45720"/>
              <a:gd name="connsiteX4" fmla="*/ 6144298 w 6144298"/>
              <a:gd name="connsiteY4" fmla="*/ 45720 h 45720"/>
              <a:gd name="connsiteX5" fmla="*/ 1123115 w 6144298"/>
              <a:gd name="connsiteY5" fmla="*/ 45720 h 45720"/>
              <a:gd name="connsiteX6" fmla="*/ 1123115 w 6144298"/>
              <a:gd name="connsiteY6" fmla="*/ 45719 h 45720"/>
              <a:gd name="connsiteX7" fmla="*/ 0 w 6144298"/>
              <a:gd name="connsiteY7" fmla="*/ 45719 h 4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44298" h="45720">
                <a:moveTo>
                  <a:pt x="0" y="0"/>
                </a:moveTo>
                <a:lnTo>
                  <a:pt x="5021183" y="0"/>
                </a:lnTo>
                <a:lnTo>
                  <a:pt x="5021183" y="1"/>
                </a:lnTo>
                <a:lnTo>
                  <a:pt x="6144298" y="1"/>
                </a:lnTo>
                <a:lnTo>
                  <a:pt x="6144298" y="45720"/>
                </a:lnTo>
                <a:lnTo>
                  <a:pt x="1123115" y="45720"/>
                </a:lnTo>
                <a:lnTo>
                  <a:pt x="112311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296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5326F8-1C9C-DA56-A77C-F06EF091E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7195D20-8E86-3FC9-C3F5-1EE7CEB5A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9E5E515-7DF0-8DE2-A89A-AE0B7FA10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8FDD6FF-0477-2839-FAC3-28BEF5CFB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C712AF-33C4-D7BB-6DFE-D1413A90A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397649" cy="33037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Aktueller Stand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31F8393-3A50-8C89-CB2E-28427E21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FA2C77F-EA52-238B-49E2-0E290F22CF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19154" y="965741"/>
            <a:ext cx="7551931" cy="45500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48672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9F5E41-7FB8-F4B8-558F-EDCE30D96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F1AB4FE-5A16-A018-4E50-1265737C5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281E3EF-129D-2FDA-5482-592819F99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1EC6B61-21D9-243A-EF36-ECCE308D7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CE3295E-198F-E248-96ED-32F2CEB71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397649" cy="33037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Aktueller Stand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CBDE8B2-AEF7-94C2-4871-EB70F8E01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EC4E084-BC74-D13E-AA38-D02AB47365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9154" y="965741"/>
            <a:ext cx="7551931" cy="45500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56882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3DC3BB-2510-1D47-B913-F7865DFD8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BF3D806-60DF-6F7A-8DB4-64FD4AB44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Inhaltsplatzhalter 4">
            <a:extLst>
              <a:ext uri="{FF2B5EF4-FFF2-40B4-BE49-F238E27FC236}">
                <a16:creationId xmlns:a16="http://schemas.microsoft.com/office/drawing/2014/main" id="{26E7511C-A653-9437-57D3-A5728F9660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" r="7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61EE46E-1AE8-B56B-1645-2BA6E86056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0631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103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BF053B-AA51-6E5E-5812-300FB8CAC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8452C80-94E5-94DF-8F43-B1C7B0EEF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Inhaltsplatzhalter 4">
            <a:extLst>
              <a:ext uri="{FF2B5EF4-FFF2-40B4-BE49-F238E27FC236}">
                <a16:creationId xmlns:a16="http://schemas.microsoft.com/office/drawing/2014/main" id="{112BD639-3185-FBCD-2595-F7ED691DA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" r="3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2B27BB2-70C9-95A8-39C8-4C6E3F27D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0631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2025-07-11 00-15-56">
            <a:hlinkClick r:id="" action="ppaction://media"/>
            <a:extLst>
              <a:ext uri="{FF2B5EF4-FFF2-40B4-BE49-F238E27FC236}">
                <a16:creationId xmlns:a16="http://schemas.microsoft.com/office/drawing/2014/main" id="{AA8FA0D8-2035-E175-7315-B2752ED1DBF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t="2449"/>
          <a:stretch>
            <a:fillRect/>
          </a:stretch>
        </p:blipFill>
        <p:spPr>
          <a:xfrm>
            <a:off x="0" y="167950"/>
            <a:ext cx="12192000" cy="669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6453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4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2D59E5-5FA9-F941-64B8-21D29BC62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316B2216-CA1B-16BC-E004-FC22A3CD0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C33C5828-25BE-E7B8-6CEA-C36E057A0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9BDDC90-B327-B69A-AE2E-3BDC6B6E4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FE914D6-E621-2187-8226-A18B5717A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397649" cy="33037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Aktueller Stand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5B146D13-7CB3-7ECA-4CB1-0283781F0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8D5702D-720B-F3F0-BB7C-AB048171CA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9154" y="965741"/>
            <a:ext cx="7551931" cy="45500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70877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073AD6-FC32-9C62-A0BD-12C9B961F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1510D2F5-EDE0-AFFB-5A7C-2CC30DC595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D58D711-31DC-F944-9195-2F135FE1A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3940F94-7ABD-FFEB-7328-3D27E3E2A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51FA81-2860-8AA8-EF48-A2FDE5366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397649" cy="33037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Aktueller Stand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1B775A0-A5BC-4017-BF20-2F76B3D8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A30D3DD-587C-C314-0DE9-F035B77AF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9154" y="965741"/>
            <a:ext cx="7551931" cy="45500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70096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75781A-A3BC-1E1C-C922-C53317012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F140E5F-ECDD-27D5-9CB1-65D58D05B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Inhaltsplatzhalter 4">
            <a:extLst>
              <a:ext uri="{FF2B5EF4-FFF2-40B4-BE49-F238E27FC236}">
                <a16:creationId xmlns:a16="http://schemas.microsoft.com/office/drawing/2014/main" id="{7371128C-ABFE-3466-635D-A8E67ACD4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" r="7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02452DF-C15D-1E5C-BCC3-0618B48B4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0631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2025-07-11 00-24-58">
            <a:hlinkClick r:id="" action="ppaction://media"/>
            <a:extLst>
              <a:ext uri="{FF2B5EF4-FFF2-40B4-BE49-F238E27FC236}">
                <a16:creationId xmlns:a16="http://schemas.microsoft.com/office/drawing/2014/main" id="{65E90C8E-FD5A-6F7E-D209-92F402EAC0E9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end="2877.6458"/>
                </p14:media>
              </p:ext>
            </p:extLst>
          </p:nvPr>
        </p:nvPicPr>
        <p:blipFill>
          <a:blip r:embed="rId5"/>
          <a:srcRect t="2963"/>
          <a:stretch>
            <a:fillRect/>
          </a:stretch>
        </p:blipFill>
        <p:spPr>
          <a:xfrm>
            <a:off x="0" y="203200"/>
            <a:ext cx="12192000" cy="665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8564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42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A78346-5F61-DCC1-0FD6-11D49DC28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820888B-4EA5-E0E8-6D52-7733E1E77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BEB11E21-C0E5-D01D-D3BE-B14E66541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4354633"/>
            <a:ext cx="3397649" cy="17065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Ausbreitungsregel</a:t>
            </a:r>
            <a:r>
              <a:rPr lang="en-US" sz="2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0" indent="0">
              <a:buNone/>
            </a:pPr>
            <a:r>
              <a:rPr lang="en-US" sz="2200" i="1" dirty="0"/>
              <a:t>20% - 60% - 20%</a:t>
            </a:r>
            <a:endParaRPr lang="en-US" sz="22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06B5A8BF-0680-F9A7-27B1-3971EC934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CFA8C55-0DF9-9AB7-0E87-C42A7B922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243" y="965741"/>
            <a:ext cx="5393753" cy="5380268"/>
          </a:xfrm>
          <a:prstGeom prst="rect">
            <a:avLst/>
          </a:prstGeom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0257ABCA-DE8E-DBE6-CD5F-09897FA2C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397649" cy="33037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 err="1"/>
              <a:t>Aktueller</a:t>
            </a:r>
            <a:r>
              <a:rPr lang="en-US" sz="4800" dirty="0"/>
              <a:t> Stand</a:t>
            </a:r>
          </a:p>
        </p:txBody>
      </p:sp>
    </p:spTree>
    <p:extLst>
      <p:ext uri="{BB962C8B-B14F-4D97-AF65-F5344CB8AC3E}">
        <p14:creationId xmlns:p14="http://schemas.microsoft.com/office/powerpoint/2010/main" val="42572535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24F508-8588-8D29-9922-AF861FFDD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F967A2A1-38E8-5CF2-6A4D-E8DF27E67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25A4B9FD-9424-4D7F-087D-E38300E72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12EC912-C6E6-3FD1-ECBF-AFBB58F3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5345AA-BB43-5C7A-86AC-A5B3B24C1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397649" cy="33037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 err="1"/>
              <a:t>Aktueller</a:t>
            </a:r>
            <a:r>
              <a:rPr lang="en-US" sz="4800" dirty="0"/>
              <a:t> Stand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AB12D95-6B4A-428C-982F-E3CA71EC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7EDBF54-9AC6-B6F0-1AC6-69D3A0738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9154" y="965741"/>
            <a:ext cx="7551931" cy="45500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55259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F78A67-4961-A6EE-2C49-77E0214E7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654BE3A-37C7-0AD2-DB02-88A2BE116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3F5EB94C-EB01-0329-D0B5-285B8E140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64B759C-2C94-3E0A-D576-A77AEEF20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970AAC4-C0D4-D449-2FCF-702A87646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07767E6-5D68-CDA0-B874-FE7F2BC42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9154" y="965741"/>
            <a:ext cx="7551931" cy="45500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D17D83-41F8-E5AB-8D93-0B7C5923F82E}"/>
              </a:ext>
            </a:extLst>
          </p:cNvPr>
          <p:cNvSpPr txBox="1">
            <a:spLocks/>
          </p:cNvSpPr>
          <p:nvPr/>
        </p:nvSpPr>
        <p:spPr>
          <a:xfrm>
            <a:off x="521208" y="4354633"/>
            <a:ext cx="3397649" cy="17065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i="1" dirty="0"/>
              <a:t>DIRECTIONAL = false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i="1" dirty="0"/>
              <a:t>BODY_SIZE = 32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i="1" dirty="0"/>
              <a:t>C OOPERATIVE = true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i="1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15FF04D3-9DAB-9CAD-63B6-257017AAA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397649" cy="33037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 err="1"/>
              <a:t>Aktueller</a:t>
            </a:r>
            <a:r>
              <a:rPr lang="en-US" sz="4800" dirty="0"/>
              <a:t> Stand</a:t>
            </a:r>
          </a:p>
        </p:txBody>
      </p:sp>
    </p:spTree>
    <p:extLst>
      <p:ext uri="{BB962C8B-B14F-4D97-AF65-F5344CB8AC3E}">
        <p14:creationId xmlns:p14="http://schemas.microsoft.com/office/powerpoint/2010/main" val="21135919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0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F1291D-C4E8-8EDF-7697-3C2D7F76A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032504" cy="3364992"/>
          </a:xfrm>
        </p:spPr>
        <p:txBody>
          <a:bodyPr>
            <a:normAutofit/>
          </a:bodyPr>
          <a:lstStyle/>
          <a:p>
            <a:r>
              <a:rPr lang="de-DE" dirty="0"/>
              <a:t>Gliederung</a:t>
            </a:r>
          </a:p>
        </p:txBody>
      </p:sp>
      <p:sp>
        <p:nvSpPr>
          <p:cNvPr id="38" name="Rectangle 32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403250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4">
            <a:extLst>
              <a:ext uri="{FF2B5EF4-FFF2-40B4-BE49-F238E27FC236}">
                <a16:creationId xmlns:a16="http://schemas.microsoft.com/office/drawing/2014/main" id="{851808AB-2943-464C-A710-F2A18D869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5776" y="6300216"/>
            <a:ext cx="662025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67348FB7-EBE6-33E1-B5DA-7B8888011D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9695825"/>
              </p:ext>
            </p:extLst>
          </p:nvPr>
        </p:nvGraphicFramePr>
        <p:xfrm>
          <a:off x="5065776" y="978408"/>
          <a:ext cx="6620256" cy="4965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8605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C297DE-BE2B-5CEC-9F49-F4C4BE0ED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AD14053-7431-DDB8-8383-45329EB9A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Inhaltsplatzhalter 4">
            <a:extLst>
              <a:ext uri="{FF2B5EF4-FFF2-40B4-BE49-F238E27FC236}">
                <a16:creationId xmlns:a16="http://schemas.microsoft.com/office/drawing/2014/main" id="{2F2952AF-EB5D-434B-D84E-F181221AEB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" r="7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F4A542C-ABB6-CF5B-2196-579DEF527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0631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2025-07-11 01-07-33">
            <a:hlinkClick r:id="" action="ppaction://media"/>
            <a:extLst>
              <a:ext uri="{FF2B5EF4-FFF2-40B4-BE49-F238E27FC236}">
                <a16:creationId xmlns:a16="http://schemas.microsoft.com/office/drawing/2014/main" id="{B326AB3F-611E-55C2-272B-5FF03208556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t="3333"/>
          <a:stretch>
            <a:fillRect/>
          </a:stretch>
        </p:blipFill>
        <p:spPr>
          <a:xfrm>
            <a:off x="0" y="228600"/>
            <a:ext cx="121920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7047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08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2EFFE1-D441-605C-2F9F-7D7C6507B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1D0E3B03-37ED-4FC2-73EA-C66D21CB2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EBC6E1C5-DAF6-7F30-061C-7CB2865626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BE1A2DC-ADFC-6747-982C-7DA0BA060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6B49763-3429-003D-08E9-9322510B8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397649" cy="33037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Aktueller Stand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E48E2FB-735E-84CE-AB77-1876F5C7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3DB7BBE-70C4-C6C9-3128-10DD7E264A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9154" y="965741"/>
            <a:ext cx="7551931" cy="45500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35D512-4CB8-0A07-8B4A-371C4FEAF958}"/>
              </a:ext>
            </a:extLst>
          </p:cNvPr>
          <p:cNvSpPr txBox="1">
            <a:spLocks/>
          </p:cNvSpPr>
          <p:nvPr/>
        </p:nvSpPr>
        <p:spPr>
          <a:xfrm>
            <a:off x="521208" y="4354633"/>
            <a:ext cx="3397649" cy="17065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i="1" dirty="0"/>
              <a:t>DIRECTIONAL = false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i="1" dirty="0"/>
              <a:t>BODY_SIZE = 32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i="1" dirty="0"/>
              <a:t>C OOPERATIVE = false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i="1" dirty="0"/>
          </a:p>
        </p:txBody>
      </p:sp>
    </p:spTree>
    <p:extLst>
      <p:ext uri="{BB962C8B-B14F-4D97-AF65-F5344CB8AC3E}">
        <p14:creationId xmlns:p14="http://schemas.microsoft.com/office/powerpoint/2010/main" val="23290925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C297DE-BE2B-5CEC-9F49-F4C4BE0ED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AD14053-7431-DDB8-8383-45329EB9A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Inhaltsplatzhalter 4">
            <a:extLst>
              <a:ext uri="{FF2B5EF4-FFF2-40B4-BE49-F238E27FC236}">
                <a16:creationId xmlns:a16="http://schemas.microsoft.com/office/drawing/2014/main" id="{2F2952AF-EB5D-434B-D84E-F181221AEB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" r="7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F4A542C-ABB6-CF5B-2196-579DEF527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0631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2025-07-11 01-08-41">
            <a:hlinkClick r:id="" action="ppaction://media"/>
            <a:extLst>
              <a:ext uri="{FF2B5EF4-FFF2-40B4-BE49-F238E27FC236}">
                <a16:creationId xmlns:a16="http://schemas.microsoft.com/office/drawing/2014/main" id="{0D60D27E-C2BE-894E-59C4-DE90499CD9A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rcRect t="2963"/>
          <a:stretch>
            <a:fillRect/>
          </a:stretch>
        </p:blipFill>
        <p:spPr>
          <a:xfrm>
            <a:off x="0" y="203200"/>
            <a:ext cx="12192000" cy="66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5230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49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4DECD2-8E52-97D0-2972-35ACD4250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53AE3C-AC4F-907C-B473-B9A30D215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81933E-93BD-38CE-3C98-D10B2844C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341299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3B7A5C-39EE-77A0-28F9-DF5137231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611650"/>
            <a:ext cx="703173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AD3A654-102E-8A13-4B2A-B2860A569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410712" cy="5376672"/>
          </a:xfrm>
        </p:spPr>
        <p:txBody>
          <a:bodyPr>
            <a:normAutofit/>
          </a:bodyPr>
          <a:lstStyle/>
          <a:p>
            <a:r>
              <a:rPr lang="de-DE" sz="4000"/>
              <a:t>Vorläufige 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BA4DCD-DF6A-920F-F72F-AB6775E08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6008" y="1042416"/>
            <a:ext cx="7031736" cy="5312664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de-DE" dirty="0"/>
              <a:t>Einleitung</a:t>
            </a:r>
          </a:p>
          <a:p>
            <a:pPr marL="800100" lvl="1" indent="-342900">
              <a:buAutoNum type="arabicPeriod"/>
            </a:pPr>
            <a:r>
              <a:rPr lang="de-DE" dirty="0"/>
              <a:t>Ziel der Arbeit</a:t>
            </a:r>
          </a:p>
          <a:p>
            <a:pPr marL="800100" lvl="1" indent="-342900">
              <a:buAutoNum type="arabicPeriod"/>
            </a:pPr>
            <a:r>
              <a:rPr lang="de-DE" dirty="0"/>
              <a:t>Aufbau der Arbeit</a:t>
            </a:r>
          </a:p>
          <a:p>
            <a:pPr marL="342900" indent="-342900">
              <a:buAutoNum type="arabicPeriod"/>
            </a:pPr>
            <a:r>
              <a:rPr lang="de-DE" dirty="0"/>
              <a:t>Grundlagen</a:t>
            </a:r>
          </a:p>
          <a:p>
            <a:pPr marL="800100" lvl="1" indent="-342900">
              <a:buAutoNum type="arabicPeriod"/>
            </a:pPr>
            <a:r>
              <a:rPr lang="de-DE" dirty="0"/>
              <a:t>Einfache Organismen und deren Ausbreitung</a:t>
            </a:r>
          </a:p>
          <a:p>
            <a:pPr marL="800100" lvl="1" indent="-342900">
              <a:buAutoNum type="arabicPeriod"/>
            </a:pPr>
            <a:r>
              <a:rPr lang="de-DE" dirty="0"/>
              <a:t>Grundlagen zellulärer Automaten</a:t>
            </a:r>
          </a:p>
          <a:p>
            <a:pPr marL="800100" lvl="1" indent="-342900">
              <a:buAutoNum type="arabicPeriod"/>
            </a:pPr>
            <a:r>
              <a:rPr lang="de-DE" dirty="0"/>
              <a:t>Beispiele biologischer Modelle</a:t>
            </a:r>
          </a:p>
          <a:p>
            <a:pPr marL="342900" indent="-342900">
              <a:buAutoNum type="arabicPeriod"/>
            </a:pPr>
            <a:r>
              <a:rPr lang="de-DE" dirty="0"/>
              <a:t>Modellaufbau mittels zellulärer Automaten</a:t>
            </a:r>
          </a:p>
          <a:p>
            <a:pPr marL="800100" lvl="1" indent="-342900">
              <a:buAutoNum type="arabicPeriod"/>
            </a:pPr>
            <a:r>
              <a:rPr lang="de-DE" dirty="0"/>
              <a:t>Aufbau des Modells</a:t>
            </a:r>
          </a:p>
          <a:p>
            <a:pPr marL="800100" lvl="1" indent="-342900">
              <a:buAutoNum type="arabicPeriod"/>
            </a:pPr>
            <a:r>
              <a:rPr lang="de-DE" dirty="0"/>
              <a:t>Regeln</a:t>
            </a:r>
          </a:p>
          <a:p>
            <a:pPr marL="800100" lvl="1" indent="-342900">
              <a:buAutoNum type="arabicPeriod"/>
            </a:pPr>
            <a:r>
              <a:rPr lang="de-DE" dirty="0"/>
              <a:t>Auswahl des Nachbarschaftsmodells</a:t>
            </a:r>
          </a:p>
          <a:p>
            <a:pPr marL="800100" lvl="1" indent="-342900">
              <a:buAutoNum type="arabicPeriod"/>
            </a:pPr>
            <a:r>
              <a:rPr lang="de-DE" dirty="0"/>
              <a:t>Räumliche Gegebenheiten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91145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6AE116-D7F8-27C6-B0B4-E4FD977B2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E730B4-72FE-95DE-6A1E-F78AB3520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F4FFC2-803A-B007-6C97-5DCE96BC4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341299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5455BA-2D9B-0BDF-4C4D-7D8EAF367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611650"/>
            <a:ext cx="703173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1F447C7-C0E6-550A-CDB4-B86678010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410712" cy="5376672"/>
          </a:xfrm>
        </p:spPr>
        <p:txBody>
          <a:bodyPr>
            <a:normAutofit/>
          </a:bodyPr>
          <a:lstStyle/>
          <a:p>
            <a:r>
              <a:rPr lang="de-DE" sz="4000" dirty="0"/>
              <a:t>Vorläufige 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63D19E-145C-63A9-D134-BF3D471C3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6008" y="1042416"/>
            <a:ext cx="7031736" cy="5312664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de-DE" dirty="0"/>
              <a:t>Simulation und Analyse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Beschreibung des Simulationsaufbaus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Analyse verschiedener Szenarien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Beobachtete Muster und Differenzen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Interpretation der Ergebnisse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de-DE" dirty="0"/>
              <a:t>Kritik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Aussagekraft des Modells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Grenzen der Simulation</a:t>
            </a:r>
          </a:p>
          <a:p>
            <a:pPr marL="800100" lvl="1" indent="-342900">
              <a:buFont typeface="+mj-lt"/>
              <a:buAutoNum type="arabicPeriod" startAt="3"/>
            </a:pPr>
            <a:r>
              <a:rPr lang="de-DE" dirty="0"/>
              <a:t>Bezug auf Biologie und Realität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de-DE" dirty="0"/>
              <a:t>Fazit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Zusammenfassung der Ergebnisse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Klärung aufgekommener Fragen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de-DE" dirty="0"/>
              <a:t>Quellenverzeichnis und Anhänge</a:t>
            </a:r>
          </a:p>
        </p:txBody>
      </p:sp>
    </p:spTree>
    <p:extLst>
      <p:ext uri="{BB962C8B-B14F-4D97-AF65-F5344CB8AC3E}">
        <p14:creationId xmlns:p14="http://schemas.microsoft.com/office/powerpoint/2010/main" val="25131920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A8A100-EEEB-B199-7AE1-5B049D996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EC38958-9A69-239A-BA79-2AEC73345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8E8B8A4-77D8-10BF-1C5F-2764E4098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3912" y="978408"/>
            <a:ext cx="5513832" cy="146304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Analyse</a:t>
            </a:r>
          </a:p>
        </p:txBody>
      </p:sp>
      <p:pic>
        <p:nvPicPr>
          <p:cNvPr id="5" name="Graphic 13" descr="Statistiken">
            <a:extLst>
              <a:ext uri="{FF2B5EF4-FFF2-40B4-BE49-F238E27FC236}">
                <a16:creationId xmlns:a16="http://schemas.microsoft.com/office/drawing/2014/main" id="{1937E95B-F22B-0286-104E-001141CB7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867" y="947138"/>
            <a:ext cx="4959823" cy="4959823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EC109E5-0396-8968-4F42-DFEC28036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58484" y="508090"/>
            <a:ext cx="5513832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C41C299E-DCD5-816D-A8EC-E29ADE8A3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3912" y="2578608"/>
            <a:ext cx="5513832" cy="3767328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70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D276DA-D1CC-82BA-7E01-09A5C689C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3B6CE9C-5EE1-DAC5-F9F4-85AD363F1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F595A2-AC5C-1837-BF53-63A85DADF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3912" y="978408"/>
            <a:ext cx="5513832" cy="146304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Analyse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A4CA200-BC81-7637-AB04-52C3F841F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58484" y="508090"/>
            <a:ext cx="5513832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D3CAA5-E75E-72D8-CBE9-AF1280BAF2DE}"/>
              </a:ext>
            </a:extLst>
          </p:cNvPr>
          <p:cNvSpPr txBox="1">
            <a:spLocks/>
          </p:cNvSpPr>
          <p:nvPr/>
        </p:nvSpPr>
        <p:spPr>
          <a:xfrm>
            <a:off x="6153912" y="2566589"/>
            <a:ext cx="5513832" cy="3783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i="1" dirty="0"/>
              <a:t>X-</a:t>
            </a:r>
            <a:r>
              <a:rPr lang="en-US" sz="2200" i="1" dirty="0" err="1"/>
              <a:t>Achse</a:t>
            </a:r>
            <a:r>
              <a:rPr lang="en-US" sz="2200" i="1" dirty="0"/>
              <a:t>: </a:t>
            </a:r>
            <a:r>
              <a:rPr lang="en-US" sz="2200" i="1" dirty="0" err="1"/>
              <a:t>Anzahl</a:t>
            </a:r>
            <a:r>
              <a:rPr lang="en-US" sz="2200" i="1" dirty="0"/>
              <a:t> DIRECTIONS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i="1" dirty="0"/>
              <a:t>Y-</a:t>
            </a:r>
            <a:r>
              <a:rPr lang="en-US" sz="2200" i="1" dirty="0" err="1"/>
              <a:t>Achse</a:t>
            </a:r>
            <a:r>
              <a:rPr lang="en-US" sz="2200" i="1" dirty="0"/>
              <a:t>: </a:t>
            </a:r>
            <a:r>
              <a:rPr lang="en-US" sz="2200" i="1" dirty="0" err="1"/>
              <a:t>Erfolgsrate</a:t>
            </a:r>
            <a:endParaRPr lang="en-US" sz="2200" i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200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i="1" dirty="0" err="1"/>
              <a:t>Fokusierte</a:t>
            </a:r>
            <a:r>
              <a:rPr lang="en-US" sz="2200" i="1" dirty="0"/>
              <a:t> </a:t>
            </a:r>
            <a:r>
              <a:rPr lang="en-US" sz="2200" i="1" dirty="0" err="1"/>
              <a:t>oder</a:t>
            </a:r>
            <a:r>
              <a:rPr lang="en-US" sz="2200" i="1" dirty="0"/>
              <a:t> </a:t>
            </a:r>
            <a:r>
              <a:rPr lang="en-US" sz="2200" i="1" dirty="0" err="1"/>
              <a:t>breit</a:t>
            </a:r>
            <a:r>
              <a:rPr lang="en-US" sz="2200" i="1" dirty="0"/>
              <a:t> </a:t>
            </a:r>
            <a:r>
              <a:rPr lang="en-US" sz="2200" i="1" dirty="0" err="1"/>
              <a:t>gefächerte</a:t>
            </a:r>
            <a:r>
              <a:rPr lang="en-US" sz="2200" i="1" dirty="0"/>
              <a:t> </a:t>
            </a:r>
            <a:r>
              <a:rPr lang="en-US" sz="2200" i="1" dirty="0" err="1"/>
              <a:t>Ausbreitung</a:t>
            </a:r>
            <a:r>
              <a:rPr lang="en-US" sz="2200" i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074431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809605-86B9-7D6A-3692-0E704D05C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6F1B6D8-975B-DE33-4ED9-C12340EDE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1680E4C-FA56-0C64-4DA8-65C4FE371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3912" y="978408"/>
            <a:ext cx="5513832" cy="146304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Analyse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1B8EAE6-2C41-1599-7BE6-37B6381CF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58484" y="508090"/>
            <a:ext cx="5513832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9C8ABD-1B8E-B03B-2F61-07672495C49E}"/>
              </a:ext>
            </a:extLst>
          </p:cNvPr>
          <p:cNvSpPr txBox="1">
            <a:spLocks/>
          </p:cNvSpPr>
          <p:nvPr/>
        </p:nvSpPr>
        <p:spPr>
          <a:xfrm>
            <a:off x="6153912" y="2566589"/>
            <a:ext cx="5513832" cy="3783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i="1" dirty="0"/>
              <a:t>X-</a:t>
            </a:r>
            <a:r>
              <a:rPr lang="en-US" sz="2200" i="1" dirty="0" err="1"/>
              <a:t>Achse</a:t>
            </a:r>
            <a:r>
              <a:rPr lang="en-US" sz="2200" i="1" dirty="0"/>
              <a:t>: </a:t>
            </a:r>
            <a:r>
              <a:rPr lang="en-US" sz="2200" i="1" dirty="0" err="1"/>
              <a:t>Anzahl</a:t>
            </a:r>
            <a:r>
              <a:rPr lang="en-US" sz="2200" i="1" dirty="0"/>
              <a:t> DIRECTIONS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i="1" dirty="0"/>
              <a:t>Y-</a:t>
            </a:r>
            <a:r>
              <a:rPr lang="en-US" sz="2200" i="1" dirty="0" err="1"/>
              <a:t>Achse</a:t>
            </a:r>
            <a:r>
              <a:rPr lang="en-US" sz="2200" i="1" dirty="0"/>
              <a:t>: </a:t>
            </a:r>
            <a:r>
              <a:rPr lang="en-US" sz="2200" i="1" dirty="0" err="1"/>
              <a:t>Anzahl</a:t>
            </a:r>
            <a:r>
              <a:rPr lang="en-US" sz="2200" i="1" dirty="0"/>
              <a:t> </a:t>
            </a:r>
            <a:r>
              <a:rPr lang="en-US" sz="2200" i="1" dirty="0" err="1"/>
              <a:t>Organismen</a:t>
            </a:r>
            <a:endParaRPr lang="en-US" sz="2200" i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200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i="1" dirty="0" err="1"/>
              <a:t>Abhängigkeit</a:t>
            </a:r>
            <a:r>
              <a:rPr lang="en-US" sz="2200" i="1" dirty="0"/>
              <a:t> des </a:t>
            </a:r>
            <a:r>
              <a:rPr lang="en-US" sz="2200" i="1" dirty="0" err="1"/>
              <a:t>Überlebens</a:t>
            </a:r>
            <a:r>
              <a:rPr lang="en-US" sz="2200" i="1" dirty="0"/>
              <a:t> von der </a:t>
            </a:r>
            <a:r>
              <a:rPr lang="en-US" sz="2200" i="1" dirty="0" err="1"/>
              <a:t>Ausbreitungsstrategie</a:t>
            </a:r>
            <a:r>
              <a:rPr lang="en-US" sz="2200" i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404215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504CAA-8185-EC44-E9A4-DE7BBD799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F9FFCE1-E057-415B-A971-88EC7E22A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04B63C-6107-EAF0-519A-98F5605BB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9" y="971397"/>
            <a:ext cx="3462236" cy="29474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Danke fürs Zuhören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3465576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Graphic 28" descr="Smiling Face with No Fill">
            <a:extLst>
              <a:ext uri="{FF2B5EF4-FFF2-40B4-BE49-F238E27FC236}">
                <a16:creationId xmlns:a16="http://schemas.microsoft.com/office/drawing/2014/main" id="{FFED270A-D40C-3A23-C478-372EDE1F6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5234" y="508090"/>
            <a:ext cx="5626534" cy="5626534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D58401B5-5F1B-4D21-9AC3-AAEC8D366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1704" y="6300216"/>
            <a:ext cx="729360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49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EC38958-9A69-239A-BA79-2AEC73345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FAD392-8DC2-8F3B-591A-A209171F5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3912" y="978408"/>
            <a:ext cx="5513832" cy="1463040"/>
          </a:xfrm>
        </p:spPr>
        <p:txBody>
          <a:bodyPr>
            <a:normAutofit/>
          </a:bodyPr>
          <a:lstStyle/>
          <a:p>
            <a:r>
              <a:rPr lang="de-DE"/>
              <a:t>Thema</a:t>
            </a:r>
          </a:p>
        </p:txBody>
      </p:sp>
      <p:pic>
        <p:nvPicPr>
          <p:cNvPr id="36" name="Graphic 35" descr="Fehler">
            <a:extLst>
              <a:ext uri="{FF2B5EF4-FFF2-40B4-BE49-F238E27FC236}">
                <a16:creationId xmlns:a16="http://schemas.microsoft.com/office/drawing/2014/main" id="{F19ECAF4-42DF-0154-BD49-E66916ABE3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7867" y="947138"/>
            <a:ext cx="4959823" cy="4959823"/>
          </a:xfrm>
          <a:prstGeom prst="rect">
            <a:avLst/>
          </a:prstGeom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6EC109E5-0396-8968-4F42-DFEC28036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58484" y="508090"/>
            <a:ext cx="5513832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5B545B-36CE-24D0-74B2-2646B0C34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3912" y="2578608"/>
            <a:ext cx="5513832" cy="3767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Analyse von Ausbreitungsstrategien und Wachstumsdynamiken einfacher Organismen in Abhängigkeit von räumlichen Gegebenheiten mittels Zellulärer Automaten</a:t>
            </a:r>
          </a:p>
        </p:txBody>
      </p:sp>
    </p:spTree>
    <p:extLst>
      <p:ext uri="{BB962C8B-B14F-4D97-AF65-F5344CB8AC3E}">
        <p14:creationId xmlns:p14="http://schemas.microsoft.com/office/powerpoint/2010/main" val="24056662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820888B-4EA5-E0E8-6D52-7733E1E77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DB71590-2A59-D406-9E7B-2F629C080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397649" cy="33037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Aktueller Stand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06B5A8BF-0680-F9A7-27B1-3971EC934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BEC730E-6188-C716-1823-9E18679B0C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19154" y="965741"/>
            <a:ext cx="7551931" cy="45500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84676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63717C-81A1-94B1-6E31-F0854AB21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E2206501-D780-4F59-ACD3-E1FCFAB09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A4EEC1B-1749-8945-048D-BAFE155D9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1ED2B57-7B35-9DCA-925B-7F520C584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E37B6B-BB74-C281-55BE-90DD6C88E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397649" cy="33037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Aktueller Stand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15B8919-4D05-E270-370C-55939623F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FDDB354-E7E4-2D0B-C995-CB539C97C0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9154" y="965741"/>
            <a:ext cx="7551931" cy="45500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0313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Inhaltsplatzhalter 4">
            <a:extLst>
              <a:ext uri="{FF2B5EF4-FFF2-40B4-BE49-F238E27FC236}">
                <a16:creationId xmlns:a16="http://schemas.microsoft.com/office/drawing/2014/main" id="{3BEB0594-2171-3910-9BBC-898C8CBD27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" b="2"/>
          <a:stretch>
            <a:fillRect/>
          </a:stretch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0631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647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776AA4-119D-AEBE-552A-CE236B579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21DDF91-658B-40BF-B069-FE93D1D1E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Inhaltsplatzhalter 4">
            <a:extLst>
              <a:ext uri="{FF2B5EF4-FFF2-40B4-BE49-F238E27FC236}">
                <a16:creationId xmlns:a16="http://schemas.microsoft.com/office/drawing/2014/main" id="{99FEEA9A-AC9C-ADBE-2077-8B48C4639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" r="3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5F739EE-3325-E3C6-426E-6DB114435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0631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113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5A91E3-5186-B985-8099-C3328B121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BC612E2-D0A4-8DF0-0485-4FF52DD55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Inhaltsplatzhalter 4">
            <a:extLst>
              <a:ext uri="{FF2B5EF4-FFF2-40B4-BE49-F238E27FC236}">
                <a16:creationId xmlns:a16="http://schemas.microsoft.com/office/drawing/2014/main" id="{DDB8CF23-35A7-CDE4-CDB8-89D2D01229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" r="7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8FCDCEC-903F-FD7F-F939-66EEFC883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0631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867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F5C679-6774-7EC6-B4D7-622C7456B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CEFDD669-850E-22C8-6C4F-9A04424D7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4F4C7B20-0C90-960D-DC4C-B82D2673F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A4E9BC-5D8F-C4E7-8A55-3C16F378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78DD93-5E1B-4696-786D-7F03B6B6F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397649" cy="33037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Aktueller Stand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3F858FD-E1F4-FECB-EA8D-7A21E80E0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FA75930-1DDB-1724-BB69-77A034CF6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9154" y="965741"/>
            <a:ext cx="7551931" cy="45500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5279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0">
        <p159:morph option="byObject"/>
      </p:transition>
    </mc:Choice>
    <mc:Fallback>
      <p:transition spd="slow" advTm="0">
        <p:fade/>
      </p:transition>
    </mc:Fallback>
  </mc:AlternateContent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</Words>
  <Application>Microsoft Office PowerPoint</Application>
  <PresentationFormat>Breitbild</PresentationFormat>
  <Paragraphs>96</Paragraphs>
  <Slides>28</Slides>
  <Notes>11</Notes>
  <HiddenSlides>0</HiddenSlides>
  <MMClips>4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2" baseType="lpstr">
      <vt:lpstr>Aptos</vt:lpstr>
      <vt:lpstr>Arial</vt:lpstr>
      <vt:lpstr>Bierstadt</vt:lpstr>
      <vt:lpstr>GestaltVTI</vt:lpstr>
      <vt:lpstr>W-Seminar Präsentation</vt:lpstr>
      <vt:lpstr>Gliederung</vt:lpstr>
      <vt:lpstr>Thema</vt:lpstr>
      <vt:lpstr>Aktueller Stand</vt:lpstr>
      <vt:lpstr>Aktueller Stand</vt:lpstr>
      <vt:lpstr>PowerPoint-Präsentation</vt:lpstr>
      <vt:lpstr>PowerPoint-Präsentation</vt:lpstr>
      <vt:lpstr>PowerPoint-Präsentation</vt:lpstr>
      <vt:lpstr>Aktueller Stand</vt:lpstr>
      <vt:lpstr>Aktueller Stand</vt:lpstr>
      <vt:lpstr>Aktueller Stand</vt:lpstr>
      <vt:lpstr>PowerPoint-Präsentation</vt:lpstr>
      <vt:lpstr>PowerPoint-Präsentation</vt:lpstr>
      <vt:lpstr>Aktueller Stand</vt:lpstr>
      <vt:lpstr>Aktueller Stand</vt:lpstr>
      <vt:lpstr>PowerPoint-Präsentation</vt:lpstr>
      <vt:lpstr>Aktueller Stand</vt:lpstr>
      <vt:lpstr>Aktueller Stand</vt:lpstr>
      <vt:lpstr>Aktueller Stand</vt:lpstr>
      <vt:lpstr>PowerPoint-Präsentation</vt:lpstr>
      <vt:lpstr>Aktueller Stand</vt:lpstr>
      <vt:lpstr>PowerPoint-Präsentation</vt:lpstr>
      <vt:lpstr>Vorläufige Gliederung</vt:lpstr>
      <vt:lpstr>Vorläufige Gliederung</vt:lpstr>
      <vt:lpstr>Analyse</vt:lpstr>
      <vt:lpstr>Analyse</vt:lpstr>
      <vt:lpstr>Analyse</vt:lpstr>
      <vt:lpstr>Danke fürs Zuhören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Christian Scharl</dc:creator>
  <cp:lastModifiedBy>Christian Scharl</cp:lastModifiedBy>
  <cp:revision>39</cp:revision>
  <dcterms:created xsi:type="dcterms:W3CDTF">2025-07-10T21:06:45Z</dcterms:created>
  <dcterms:modified xsi:type="dcterms:W3CDTF">2025-07-11T06:43:28Z</dcterms:modified>
</cp:coreProperties>
</file>