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8" r:id="rId20"/>
    <p:sldId id="291" r:id="rId21"/>
    <p:sldId id="290" r:id="rId22"/>
    <p:sldId id="292" r:id="rId23"/>
    <p:sldId id="268" r:id="rId24"/>
    <p:sldId id="270" r:id="rId25"/>
    <p:sldId id="271" r:id="rId26"/>
    <p:sldId id="286" r:id="rId27"/>
    <p:sldId id="294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6B779-CFCB-419C-8859-71FD683CE57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54FF474-0AC5-423D-B4C6-E7DA44155997}">
      <dgm:prSet/>
      <dgm:spPr/>
      <dgm:t>
        <a:bodyPr/>
        <a:lstStyle/>
        <a:p>
          <a:r>
            <a:rPr lang="de-DE" dirty="0"/>
            <a:t>Thema</a:t>
          </a:r>
          <a:endParaRPr lang="en-US" dirty="0"/>
        </a:p>
      </dgm:t>
    </dgm:pt>
    <dgm:pt modelId="{3F46631F-B9D5-47D6-AF0B-A1759265A4EF}" type="parTrans" cxnId="{C0A26198-F1F9-4962-823A-E7C0A163F2E8}">
      <dgm:prSet/>
      <dgm:spPr/>
      <dgm:t>
        <a:bodyPr/>
        <a:lstStyle/>
        <a:p>
          <a:endParaRPr lang="en-US"/>
        </a:p>
      </dgm:t>
    </dgm:pt>
    <dgm:pt modelId="{176BB981-F9A7-4A1D-B735-CE4AA211AC19}" type="sibTrans" cxnId="{C0A26198-F1F9-4962-823A-E7C0A163F2E8}">
      <dgm:prSet/>
      <dgm:spPr/>
      <dgm:t>
        <a:bodyPr/>
        <a:lstStyle/>
        <a:p>
          <a:endParaRPr lang="en-US"/>
        </a:p>
      </dgm:t>
    </dgm:pt>
    <dgm:pt modelId="{B7EE716A-8853-4A8B-B78C-CFC1BE406F52}">
      <dgm:prSet/>
      <dgm:spPr/>
      <dgm:t>
        <a:bodyPr/>
        <a:lstStyle/>
        <a:p>
          <a:r>
            <a:rPr lang="de-DE"/>
            <a:t>Aktueller Stand</a:t>
          </a:r>
          <a:endParaRPr lang="en-US"/>
        </a:p>
      </dgm:t>
    </dgm:pt>
    <dgm:pt modelId="{E1B42CFE-6A64-4568-81B6-164E0077DFF7}" type="parTrans" cxnId="{29E91533-4525-490D-A288-1F477F96EE20}">
      <dgm:prSet/>
      <dgm:spPr/>
      <dgm:t>
        <a:bodyPr/>
        <a:lstStyle/>
        <a:p>
          <a:endParaRPr lang="en-US"/>
        </a:p>
      </dgm:t>
    </dgm:pt>
    <dgm:pt modelId="{DC6FCCCC-80D4-4AF7-B22C-2978FF3E1C09}" type="sibTrans" cxnId="{29E91533-4525-490D-A288-1F477F96EE20}">
      <dgm:prSet/>
      <dgm:spPr/>
      <dgm:t>
        <a:bodyPr/>
        <a:lstStyle/>
        <a:p>
          <a:endParaRPr lang="en-US"/>
        </a:p>
      </dgm:t>
    </dgm:pt>
    <dgm:pt modelId="{EB5ECDB3-161A-4C20-8F80-CD655CB09F06}">
      <dgm:prSet/>
      <dgm:spPr/>
      <dgm:t>
        <a:bodyPr/>
        <a:lstStyle/>
        <a:p>
          <a:r>
            <a:rPr lang="de-DE"/>
            <a:t>Vorläufige Gliederung</a:t>
          </a:r>
          <a:endParaRPr lang="en-US"/>
        </a:p>
      </dgm:t>
    </dgm:pt>
    <dgm:pt modelId="{5F6A2341-9B93-4D76-A82F-6DE0380199EC}" type="parTrans" cxnId="{4DD20B46-01E6-4D99-820E-BF2AECC80DFB}">
      <dgm:prSet/>
      <dgm:spPr/>
      <dgm:t>
        <a:bodyPr/>
        <a:lstStyle/>
        <a:p>
          <a:endParaRPr lang="en-US"/>
        </a:p>
      </dgm:t>
    </dgm:pt>
    <dgm:pt modelId="{B4424D29-0082-4478-A345-8AABAECEB2ED}" type="sibTrans" cxnId="{4DD20B46-01E6-4D99-820E-BF2AECC80DFB}">
      <dgm:prSet/>
      <dgm:spPr/>
      <dgm:t>
        <a:bodyPr/>
        <a:lstStyle/>
        <a:p>
          <a:endParaRPr lang="en-US"/>
        </a:p>
      </dgm:t>
    </dgm:pt>
    <dgm:pt modelId="{A06322BA-AF28-48F8-87FB-49DD17BBEC24}">
      <dgm:prSet/>
      <dgm:spPr/>
      <dgm:t>
        <a:bodyPr/>
        <a:lstStyle/>
        <a:p>
          <a:r>
            <a:rPr lang="de-DE"/>
            <a:t>Diagramm- und Analysemöglichkeiten</a:t>
          </a:r>
          <a:endParaRPr lang="en-US"/>
        </a:p>
      </dgm:t>
    </dgm:pt>
    <dgm:pt modelId="{AC8214EB-8A21-449C-B2EF-04F8D102E10E}" type="parTrans" cxnId="{B46A0D91-B8B3-4BCD-B5E6-E182492CD77E}">
      <dgm:prSet/>
      <dgm:spPr/>
      <dgm:t>
        <a:bodyPr/>
        <a:lstStyle/>
        <a:p>
          <a:endParaRPr lang="en-US"/>
        </a:p>
      </dgm:t>
    </dgm:pt>
    <dgm:pt modelId="{52FC0B6C-222A-4B38-85E3-5F3DDDC9E595}" type="sibTrans" cxnId="{B46A0D91-B8B3-4BCD-B5E6-E182492CD77E}">
      <dgm:prSet/>
      <dgm:spPr/>
      <dgm:t>
        <a:bodyPr/>
        <a:lstStyle/>
        <a:p>
          <a:endParaRPr lang="en-US"/>
        </a:p>
      </dgm:t>
    </dgm:pt>
    <dgm:pt modelId="{D615A199-1432-49B8-8E13-BEE915B4BE57}" type="pres">
      <dgm:prSet presAssocID="{AF46B779-CFCB-419C-8859-71FD683CE576}" presName="outerComposite" presStyleCnt="0">
        <dgm:presLayoutVars>
          <dgm:chMax val="5"/>
          <dgm:dir/>
          <dgm:resizeHandles val="exact"/>
        </dgm:presLayoutVars>
      </dgm:prSet>
      <dgm:spPr/>
    </dgm:pt>
    <dgm:pt modelId="{AE9B053B-F650-4569-8D86-965A1AA233E4}" type="pres">
      <dgm:prSet presAssocID="{AF46B779-CFCB-419C-8859-71FD683CE576}" presName="dummyMaxCanvas" presStyleCnt="0">
        <dgm:presLayoutVars/>
      </dgm:prSet>
      <dgm:spPr/>
    </dgm:pt>
    <dgm:pt modelId="{C3581632-1F25-4C07-A5CA-05D458186AA1}" type="pres">
      <dgm:prSet presAssocID="{AF46B779-CFCB-419C-8859-71FD683CE576}" presName="FourNodes_1" presStyleLbl="node1" presStyleIdx="0" presStyleCnt="4">
        <dgm:presLayoutVars>
          <dgm:bulletEnabled val="1"/>
        </dgm:presLayoutVars>
      </dgm:prSet>
      <dgm:spPr/>
    </dgm:pt>
    <dgm:pt modelId="{06FF2CED-972C-4626-9815-95C1C76FBA62}" type="pres">
      <dgm:prSet presAssocID="{AF46B779-CFCB-419C-8859-71FD683CE576}" presName="FourNodes_2" presStyleLbl="node1" presStyleIdx="1" presStyleCnt="4">
        <dgm:presLayoutVars>
          <dgm:bulletEnabled val="1"/>
        </dgm:presLayoutVars>
      </dgm:prSet>
      <dgm:spPr/>
    </dgm:pt>
    <dgm:pt modelId="{A1F26C3F-6A65-47FC-AB78-03ECC273AB26}" type="pres">
      <dgm:prSet presAssocID="{AF46B779-CFCB-419C-8859-71FD683CE576}" presName="FourNodes_3" presStyleLbl="node1" presStyleIdx="2" presStyleCnt="4">
        <dgm:presLayoutVars>
          <dgm:bulletEnabled val="1"/>
        </dgm:presLayoutVars>
      </dgm:prSet>
      <dgm:spPr/>
    </dgm:pt>
    <dgm:pt modelId="{F1FF2F8A-71B8-469A-9020-A3E7D51030C6}" type="pres">
      <dgm:prSet presAssocID="{AF46B779-CFCB-419C-8859-71FD683CE576}" presName="FourNodes_4" presStyleLbl="node1" presStyleIdx="3" presStyleCnt="4">
        <dgm:presLayoutVars>
          <dgm:bulletEnabled val="1"/>
        </dgm:presLayoutVars>
      </dgm:prSet>
      <dgm:spPr/>
    </dgm:pt>
    <dgm:pt modelId="{2D3299AB-6F9C-4D9C-A299-3FB0ACCE296B}" type="pres">
      <dgm:prSet presAssocID="{AF46B779-CFCB-419C-8859-71FD683CE576}" presName="FourConn_1-2" presStyleLbl="fgAccFollowNode1" presStyleIdx="0" presStyleCnt="3">
        <dgm:presLayoutVars>
          <dgm:bulletEnabled val="1"/>
        </dgm:presLayoutVars>
      </dgm:prSet>
      <dgm:spPr/>
    </dgm:pt>
    <dgm:pt modelId="{DE01D46A-DD1D-49C7-A7BC-AC1A3724D595}" type="pres">
      <dgm:prSet presAssocID="{AF46B779-CFCB-419C-8859-71FD683CE576}" presName="FourConn_2-3" presStyleLbl="fgAccFollowNode1" presStyleIdx="1" presStyleCnt="3">
        <dgm:presLayoutVars>
          <dgm:bulletEnabled val="1"/>
        </dgm:presLayoutVars>
      </dgm:prSet>
      <dgm:spPr/>
    </dgm:pt>
    <dgm:pt modelId="{250DD1D3-A716-40D5-BD3C-E25FDCA85C8B}" type="pres">
      <dgm:prSet presAssocID="{AF46B779-CFCB-419C-8859-71FD683CE576}" presName="FourConn_3-4" presStyleLbl="fgAccFollowNode1" presStyleIdx="2" presStyleCnt="3">
        <dgm:presLayoutVars>
          <dgm:bulletEnabled val="1"/>
        </dgm:presLayoutVars>
      </dgm:prSet>
      <dgm:spPr/>
    </dgm:pt>
    <dgm:pt modelId="{A5036D8F-6D1B-4155-8C05-6D152AA7DB00}" type="pres">
      <dgm:prSet presAssocID="{AF46B779-CFCB-419C-8859-71FD683CE576}" presName="FourNodes_1_text" presStyleLbl="node1" presStyleIdx="3" presStyleCnt="4">
        <dgm:presLayoutVars>
          <dgm:bulletEnabled val="1"/>
        </dgm:presLayoutVars>
      </dgm:prSet>
      <dgm:spPr/>
    </dgm:pt>
    <dgm:pt modelId="{3CA81313-38FB-4167-8CBC-B2BACEAB76DE}" type="pres">
      <dgm:prSet presAssocID="{AF46B779-CFCB-419C-8859-71FD683CE576}" presName="FourNodes_2_text" presStyleLbl="node1" presStyleIdx="3" presStyleCnt="4">
        <dgm:presLayoutVars>
          <dgm:bulletEnabled val="1"/>
        </dgm:presLayoutVars>
      </dgm:prSet>
      <dgm:spPr/>
    </dgm:pt>
    <dgm:pt modelId="{B6516B2D-2048-4980-A2FA-86BC3B1894FC}" type="pres">
      <dgm:prSet presAssocID="{AF46B779-CFCB-419C-8859-71FD683CE576}" presName="FourNodes_3_text" presStyleLbl="node1" presStyleIdx="3" presStyleCnt="4">
        <dgm:presLayoutVars>
          <dgm:bulletEnabled val="1"/>
        </dgm:presLayoutVars>
      </dgm:prSet>
      <dgm:spPr/>
    </dgm:pt>
    <dgm:pt modelId="{71D7DEF5-A636-4D1B-BB32-1E3D2E0E7B3A}" type="pres">
      <dgm:prSet presAssocID="{AF46B779-CFCB-419C-8859-71FD683CE57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6FB4001-7A86-4EED-9F8F-6A96B6C31398}" type="presOf" srcId="{B7EE716A-8853-4A8B-B78C-CFC1BE406F52}" destId="{3CA81313-38FB-4167-8CBC-B2BACEAB76DE}" srcOrd="1" destOrd="0" presId="urn:microsoft.com/office/officeart/2005/8/layout/vProcess5"/>
    <dgm:cxn modelId="{3C37B806-4475-4CDE-B854-33774140C01F}" type="presOf" srcId="{A06322BA-AF28-48F8-87FB-49DD17BBEC24}" destId="{F1FF2F8A-71B8-469A-9020-A3E7D51030C6}" srcOrd="0" destOrd="0" presId="urn:microsoft.com/office/officeart/2005/8/layout/vProcess5"/>
    <dgm:cxn modelId="{59CFE514-F42F-4181-B70F-6B9B2C36FACD}" type="presOf" srcId="{DC6FCCCC-80D4-4AF7-B22C-2978FF3E1C09}" destId="{DE01D46A-DD1D-49C7-A7BC-AC1A3724D595}" srcOrd="0" destOrd="0" presId="urn:microsoft.com/office/officeart/2005/8/layout/vProcess5"/>
    <dgm:cxn modelId="{CFC9DF31-BE60-49C2-9DA1-5784FE4E80A8}" type="presOf" srcId="{154FF474-0AC5-423D-B4C6-E7DA44155997}" destId="{C3581632-1F25-4C07-A5CA-05D458186AA1}" srcOrd="0" destOrd="0" presId="urn:microsoft.com/office/officeart/2005/8/layout/vProcess5"/>
    <dgm:cxn modelId="{29E91533-4525-490D-A288-1F477F96EE20}" srcId="{AF46B779-CFCB-419C-8859-71FD683CE576}" destId="{B7EE716A-8853-4A8B-B78C-CFC1BE406F52}" srcOrd="1" destOrd="0" parTransId="{E1B42CFE-6A64-4568-81B6-164E0077DFF7}" sibTransId="{DC6FCCCC-80D4-4AF7-B22C-2978FF3E1C09}"/>
    <dgm:cxn modelId="{E6ADD661-224D-4134-B81A-E507C3353E2A}" type="presOf" srcId="{EB5ECDB3-161A-4C20-8F80-CD655CB09F06}" destId="{B6516B2D-2048-4980-A2FA-86BC3B1894FC}" srcOrd="1" destOrd="0" presId="urn:microsoft.com/office/officeart/2005/8/layout/vProcess5"/>
    <dgm:cxn modelId="{34C38862-FEA8-4AF3-A5ED-B0C1FF2B303D}" type="presOf" srcId="{154FF474-0AC5-423D-B4C6-E7DA44155997}" destId="{A5036D8F-6D1B-4155-8C05-6D152AA7DB00}" srcOrd="1" destOrd="0" presId="urn:microsoft.com/office/officeart/2005/8/layout/vProcess5"/>
    <dgm:cxn modelId="{4DD20B46-01E6-4D99-820E-BF2AECC80DFB}" srcId="{AF46B779-CFCB-419C-8859-71FD683CE576}" destId="{EB5ECDB3-161A-4C20-8F80-CD655CB09F06}" srcOrd="2" destOrd="0" parTransId="{5F6A2341-9B93-4D76-A82F-6DE0380199EC}" sibTransId="{B4424D29-0082-4478-A345-8AABAECEB2ED}"/>
    <dgm:cxn modelId="{995FF76A-5162-4E55-BF7F-9A329C72D5FB}" type="presOf" srcId="{176BB981-F9A7-4A1D-B735-CE4AA211AC19}" destId="{2D3299AB-6F9C-4D9C-A299-3FB0ACCE296B}" srcOrd="0" destOrd="0" presId="urn:microsoft.com/office/officeart/2005/8/layout/vProcess5"/>
    <dgm:cxn modelId="{4A0AFF6A-E772-4275-A170-159283DDE975}" type="presOf" srcId="{B4424D29-0082-4478-A345-8AABAECEB2ED}" destId="{250DD1D3-A716-40D5-BD3C-E25FDCA85C8B}" srcOrd="0" destOrd="0" presId="urn:microsoft.com/office/officeart/2005/8/layout/vProcess5"/>
    <dgm:cxn modelId="{B46A0D91-B8B3-4BCD-B5E6-E182492CD77E}" srcId="{AF46B779-CFCB-419C-8859-71FD683CE576}" destId="{A06322BA-AF28-48F8-87FB-49DD17BBEC24}" srcOrd="3" destOrd="0" parTransId="{AC8214EB-8A21-449C-B2EF-04F8D102E10E}" sibTransId="{52FC0B6C-222A-4B38-85E3-5F3DDDC9E595}"/>
    <dgm:cxn modelId="{C0A26198-F1F9-4962-823A-E7C0A163F2E8}" srcId="{AF46B779-CFCB-419C-8859-71FD683CE576}" destId="{154FF474-0AC5-423D-B4C6-E7DA44155997}" srcOrd="0" destOrd="0" parTransId="{3F46631F-B9D5-47D6-AF0B-A1759265A4EF}" sibTransId="{176BB981-F9A7-4A1D-B735-CE4AA211AC19}"/>
    <dgm:cxn modelId="{00589AAB-0174-44AC-A43D-4074DCACE058}" type="presOf" srcId="{AF46B779-CFCB-419C-8859-71FD683CE576}" destId="{D615A199-1432-49B8-8E13-BEE915B4BE57}" srcOrd="0" destOrd="0" presId="urn:microsoft.com/office/officeart/2005/8/layout/vProcess5"/>
    <dgm:cxn modelId="{3AB008AD-2D82-44C5-BA41-579355AD0FFA}" type="presOf" srcId="{A06322BA-AF28-48F8-87FB-49DD17BBEC24}" destId="{71D7DEF5-A636-4D1B-BB32-1E3D2E0E7B3A}" srcOrd="1" destOrd="0" presId="urn:microsoft.com/office/officeart/2005/8/layout/vProcess5"/>
    <dgm:cxn modelId="{F74875CF-52FC-48DE-8F23-36FEC92B1DA4}" type="presOf" srcId="{B7EE716A-8853-4A8B-B78C-CFC1BE406F52}" destId="{06FF2CED-972C-4626-9815-95C1C76FBA62}" srcOrd="0" destOrd="0" presId="urn:microsoft.com/office/officeart/2005/8/layout/vProcess5"/>
    <dgm:cxn modelId="{A68416F8-E18E-463D-A90C-440B047C5B62}" type="presOf" srcId="{EB5ECDB3-161A-4C20-8F80-CD655CB09F06}" destId="{A1F26C3F-6A65-47FC-AB78-03ECC273AB26}" srcOrd="0" destOrd="0" presId="urn:microsoft.com/office/officeart/2005/8/layout/vProcess5"/>
    <dgm:cxn modelId="{74F95C41-012A-4C67-AD74-2F9DE4FF1D87}" type="presParOf" srcId="{D615A199-1432-49B8-8E13-BEE915B4BE57}" destId="{AE9B053B-F650-4569-8D86-965A1AA233E4}" srcOrd="0" destOrd="0" presId="urn:microsoft.com/office/officeart/2005/8/layout/vProcess5"/>
    <dgm:cxn modelId="{6C6FCD44-5124-462C-9D22-BB098103315B}" type="presParOf" srcId="{D615A199-1432-49B8-8E13-BEE915B4BE57}" destId="{C3581632-1F25-4C07-A5CA-05D458186AA1}" srcOrd="1" destOrd="0" presId="urn:microsoft.com/office/officeart/2005/8/layout/vProcess5"/>
    <dgm:cxn modelId="{2849F672-1B49-495B-96DC-B70B38D7C10B}" type="presParOf" srcId="{D615A199-1432-49B8-8E13-BEE915B4BE57}" destId="{06FF2CED-972C-4626-9815-95C1C76FBA62}" srcOrd="2" destOrd="0" presId="urn:microsoft.com/office/officeart/2005/8/layout/vProcess5"/>
    <dgm:cxn modelId="{2A715797-1D26-4B10-9FAF-136D583820E6}" type="presParOf" srcId="{D615A199-1432-49B8-8E13-BEE915B4BE57}" destId="{A1F26C3F-6A65-47FC-AB78-03ECC273AB26}" srcOrd="3" destOrd="0" presId="urn:microsoft.com/office/officeart/2005/8/layout/vProcess5"/>
    <dgm:cxn modelId="{0C993812-EB21-43FC-BF06-1971AA150F94}" type="presParOf" srcId="{D615A199-1432-49B8-8E13-BEE915B4BE57}" destId="{F1FF2F8A-71B8-469A-9020-A3E7D51030C6}" srcOrd="4" destOrd="0" presId="urn:microsoft.com/office/officeart/2005/8/layout/vProcess5"/>
    <dgm:cxn modelId="{3FE0374C-81A9-41DD-8A41-E8BB314D88CB}" type="presParOf" srcId="{D615A199-1432-49B8-8E13-BEE915B4BE57}" destId="{2D3299AB-6F9C-4D9C-A299-3FB0ACCE296B}" srcOrd="5" destOrd="0" presId="urn:microsoft.com/office/officeart/2005/8/layout/vProcess5"/>
    <dgm:cxn modelId="{7702F8DE-F8AC-4DBB-B61F-923EAD6E36A2}" type="presParOf" srcId="{D615A199-1432-49B8-8E13-BEE915B4BE57}" destId="{DE01D46A-DD1D-49C7-A7BC-AC1A3724D595}" srcOrd="6" destOrd="0" presId="urn:microsoft.com/office/officeart/2005/8/layout/vProcess5"/>
    <dgm:cxn modelId="{C4E07F20-9262-44BA-89FD-FA5CC0D40622}" type="presParOf" srcId="{D615A199-1432-49B8-8E13-BEE915B4BE57}" destId="{250DD1D3-A716-40D5-BD3C-E25FDCA85C8B}" srcOrd="7" destOrd="0" presId="urn:microsoft.com/office/officeart/2005/8/layout/vProcess5"/>
    <dgm:cxn modelId="{79EF48D0-C919-4CFB-8B1B-E39400D74C50}" type="presParOf" srcId="{D615A199-1432-49B8-8E13-BEE915B4BE57}" destId="{A5036D8F-6D1B-4155-8C05-6D152AA7DB00}" srcOrd="8" destOrd="0" presId="urn:microsoft.com/office/officeart/2005/8/layout/vProcess5"/>
    <dgm:cxn modelId="{343C5AF3-78B6-4343-96E9-341688A9CE6D}" type="presParOf" srcId="{D615A199-1432-49B8-8E13-BEE915B4BE57}" destId="{3CA81313-38FB-4167-8CBC-B2BACEAB76DE}" srcOrd="9" destOrd="0" presId="urn:microsoft.com/office/officeart/2005/8/layout/vProcess5"/>
    <dgm:cxn modelId="{1B595B33-3EBA-433B-A5AF-8573DDC3E82B}" type="presParOf" srcId="{D615A199-1432-49B8-8E13-BEE915B4BE57}" destId="{B6516B2D-2048-4980-A2FA-86BC3B1894FC}" srcOrd="10" destOrd="0" presId="urn:microsoft.com/office/officeart/2005/8/layout/vProcess5"/>
    <dgm:cxn modelId="{017B31F3-5704-4974-B18B-1CDEC0B687E2}" type="presParOf" srcId="{D615A199-1432-49B8-8E13-BEE915B4BE57}" destId="{71D7DEF5-A636-4D1B-BB32-1E3D2E0E7B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1632-1F25-4C07-A5CA-05D458186AA1}">
      <dsp:nvSpPr>
        <dsp:cNvPr id="0" name=""/>
        <dsp:cNvSpPr/>
      </dsp:nvSpPr>
      <dsp:spPr>
        <a:xfrm>
          <a:off x="0" y="0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Thema</a:t>
          </a:r>
          <a:endParaRPr lang="en-US" sz="2900" kern="1200" dirty="0"/>
        </a:p>
      </dsp:txBody>
      <dsp:txXfrm>
        <a:off x="31994" y="31994"/>
        <a:ext cx="4025178" cy="1028354"/>
      </dsp:txXfrm>
    </dsp:sp>
    <dsp:sp modelId="{06FF2CED-972C-4626-9815-95C1C76FBA62}">
      <dsp:nvSpPr>
        <dsp:cNvPr id="0" name=""/>
        <dsp:cNvSpPr/>
      </dsp:nvSpPr>
      <dsp:spPr>
        <a:xfrm>
          <a:off x="443557" y="129094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Aktueller Stand</a:t>
          </a:r>
          <a:endParaRPr lang="en-US" sz="2900" kern="1200"/>
        </a:p>
      </dsp:txBody>
      <dsp:txXfrm>
        <a:off x="475551" y="1322943"/>
        <a:ext cx="4078637" cy="1028354"/>
      </dsp:txXfrm>
    </dsp:sp>
    <dsp:sp modelId="{A1F26C3F-6A65-47FC-AB78-03ECC273AB26}">
      <dsp:nvSpPr>
        <dsp:cNvPr id="0" name=""/>
        <dsp:cNvSpPr/>
      </dsp:nvSpPr>
      <dsp:spPr>
        <a:xfrm>
          <a:off x="880494" y="258189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Vorläufige Gliederung</a:t>
          </a:r>
          <a:endParaRPr lang="en-US" sz="2900" kern="1200"/>
        </a:p>
      </dsp:txBody>
      <dsp:txXfrm>
        <a:off x="912488" y="2613893"/>
        <a:ext cx="4085257" cy="1028354"/>
      </dsp:txXfrm>
    </dsp:sp>
    <dsp:sp modelId="{F1FF2F8A-71B8-469A-9020-A3E7D51030C6}">
      <dsp:nvSpPr>
        <dsp:cNvPr id="0" name=""/>
        <dsp:cNvSpPr/>
      </dsp:nvSpPr>
      <dsp:spPr>
        <a:xfrm>
          <a:off x="1324051" y="387284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Diagramm- und Analysemöglichkeiten</a:t>
          </a:r>
          <a:endParaRPr lang="en-US" sz="2900" kern="1200"/>
        </a:p>
      </dsp:txBody>
      <dsp:txXfrm>
        <a:off x="1356045" y="3904843"/>
        <a:ext cx="4078637" cy="1028354"/>
      </dsp:txXfrm>
    </dsp:sp>
    <dsp:sp modelId="{2D3299AB-6F9C-4D9C-A299-3FB0ACCE296B}">
      <dsp:nvSpPr>
        <dsp:cNvPr id="0" name=""/>
        <dsp:cNvSpPr/>
      </dsp:nvSpPr>
      <dsp:spPr>
        <a:xfrm>
          <a:off x="4586182" y="8366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745937" y="836634"/>
        <a:ext cx="390512" cy="534292"/>
      </dsp:txXfrm>
    </dsp:sp>
    <dsp:sp modelId="{DE01D46A-DD1D-49C7-A7BC-AC1A3724D595}">
      <dsp:nvSpPr>
        <dsp:cNvPr id="0" name=""/>
        <dsp:cNvSpPr/>
      </dsp:nvSpPr>
      <dsp:spPr>
        <a:xfrm>
          <a:off x="5029739" y="212758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189494" y="2127584"/>
        <a:ext cx="390512" cy="534292"/>
      </dsp:txXfrm>
    </dsp:sp>
    <dsp:sp modelId="{250DD1D3-A716-40D5-BD3C-E25FDCA85C8B}">
      <dsp:nvSpPr>
        <dsp:cNvPr id="0" name=""/>
        <dsp:cNvSpPr/>
      </dsp:nvSpPr>
      <dsp:spPr>
        <a:xfrm>
          <a:off x="5466676" y="34185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626431" y="3418534"/>
        <a:ext cx="390512" cy="534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ADC0-0EC9-4599-B048-7A641DFE6934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0C91-4F43-459D-9AE8-736AF1FCD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Wachstum und Ausbreitung einzelner oder einer Gruppe Organismen untersuchen</a:t>
            </a:r>
          </a:p>
          <a:p>
            <a:r>
              <a:rPr lang="de-DE" dirty="0"/>
              <a:t>Wachstumsdynamiken in </a:t>
            </a:r>
            <a:r>
              <a:rPr lang="de-DE" dirty="0" err="1"/>
              <a:t>Abhängigkeitenvon</a:t>
            </a:r>
            <a:r>
              <a:rPr lang="de-DE" dirty="0"/>
              <a:t> Faktoren wie andere Org. </a:t>
            </a:r>
            <a:r>
              <a:rPr lang="de-DE" dirty="0" err="1"/>
              <a:t>Ressourcenvert</a:t>
            </a:r>
            <a:r>
              <a:rPr lang="de-DE" dirty="0"/>
              <a:t>. Oder Nachbarschaftsregeln</a:t>
            </a:r>
          </a:p>
          <a:p>
            <a:endParaRPr lang="de-DE" dirty="0"/>
          </a:p>
          <a:p>
            <a:r>
              <a:rPr lang="de-DE" dirty="0"/>
              <a:t>Ziel: Muster und Strategien im Wachstum der Organismen in Abhängigkeit verschiedener Faktoren zu ermitteln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7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Fester Startpunkt -&gt; Zielpunkt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Wahrscheinlichkeit in Abhängigkeit von DIRECTIONS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2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COOPERATIVE =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3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GRIDSIZE</a:t>
            </a:r>
          </a:p>
          <a:p>
            <a:r>
              <a:rPr lang="de-DE" dirty="0"/>
              <a:t>STEP_TIME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5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1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Sieht folgendermaßen aus</a:t>
            </a:r>
          </a:p>
          <a:p>
            <a:endParaRPr lang="de-DE" dirty="0"/>
          </a:p>
          <a:p>
            <a:r>
              <a:rPr lang="de-DE" dirty="0"/>
              <a:t>Command /</a:t>
            </a:r>
            <a:r>
              <a:rPr lang="de-DE" dirty="0" err="1"/>
              <a:t>setOrganism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52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Werten DIRECTIONS = 3 und BODY_SIZE =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0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mit den Werten DIRECTIONS = 5 und BODY_SIZE = 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Ausbreitungsregeln mit Moore-Nachbarschaft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Zusammenleben, kein Futter stehlen, kein Töten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7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Können sich töten mit „der stärkere gewinnt“, können Futter stehlen und sich gegenseitig angreifen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6B41AA-05D7-8B34-36D4-B9632582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de-DE" sz="5600" dirty="0"/>
              <a:t>W-Seminar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16D7B-1D47-933B-B09F-47020E07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de-DE" dirty="0"/>
              <a:t>Christian Scharl</a:t>
            </a:r>
          </a:p>
          <a:p>
            <a:r>
              <a:rPr lang="de-DE" dirty="0"/>
              <a:t>11.07.2025</a:t>
            </a:r>
          </a:p>
        </p:txBody>
      </p:sp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22F39E6B-CA08-6A63-BFAE-AB0885DB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1" r="-1" b="-1"/>
          <a:stretch>
            <a:fillRect/>
          </a:stretch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9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326F8-1C9C-DA56-A77C-F06EF091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195D20-8E86-3FC9-C3F5-1EE7CEB5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E5E515-7DF0-8DE2-A89A-AE0B7FA10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FDD6FF-0477-2839-FAC3-28BEF5CF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712AF-33C4-D7BB-6DFE-D1413A90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1F8393-3A50-8C89-CB2E-28427E21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A2C77F-EA52-238B-49E2-0E290F22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86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F5E41-7FB8-F4B8-558F-EDCE30D9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1AB4FE-5A16-A018-4E50-1265737C5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81E3EF-129D-2FDA-5482-592819F9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EC6B61-21D9-243A-EF36-ECCE308D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3295E-198F-E248-96ED-32F2CEB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CBDE8B2-AEF7-94C2-4871-EB70F8E01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C4E084-BC74-D13E-AA38-D02AB4736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68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DC3BB-2510-1D47-B913-F7865DFD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F3D806-60DF-6F7A-8DB4-64FD4AB4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6E7511C-A653-9437-57D3-A5728F96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1EE46E-1AE8-B56B-1645-2BA6E8605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F053B-AA51-6E5E-5812-300FB8CA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52C80-94E5-94DF-8F43-B1C7B0EE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12BD639-3185-FBCD-2595-F7ED691DA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B27BB2-70C9-95A8-39C8-4C6E3F27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0-15-56">
            <a:hlinkClick r:id="" action="ppaction://media"/>
            <a:extLst>
              <a:ext uri="{FF2B5EF4-FFF2-40B4-BE49-F238E27FC236}">
                <a16:creationId xmlns:a16="http://schemas.microsoft.com/office/drawing/2014/main" id="{AA8FA0D8-2035-E175-7315-B2752ED1DB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2449"/>
          <a:stretch>
            <a:fillRect/>
          </a:stretch>
        </p:blipFill>
        <p:spPr>
          <a:xfrm>
            <a:off x="0" y="167950"/>
            <a:ext cx="12192000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4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D59E5-5FA9-F941-64B8-21D29BC6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B2216-CA1B-16BC-E004-FC22A3CD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33C5828-25BE-E7B8-6CEA-C36E057A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DDC90-B327-B69A-AE2E-3BDC6B6E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E914D6-E621-2187-8226-A18B5717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146D13-7CB3-7ECA-4CB1-0283781F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D5702D-720B-F3F0-BB7C-AB048171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08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73AD6-FC32-9C62-A0BD-12C9B961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10D2F5-EDE0-AFFB-5A7C-2CC30DC59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58D711-31DC-F944-9195-2F135FE1A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40F94-7ABD-FFEB-7328-3D27E3E2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1FA81-2860-8AA8-EF48-A2FDE53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B775A0-A5BC-4017-BF20-2F76B3D8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0D3DD-587C-C314-0DE9-F035B77A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00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5781A-A3BC-1E1C-C922-C5331701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140E5F-ECDD-27D5-9CB1-65D58D05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371128C-ABFE-3466-635D-A8E67ACD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2452DF-C15D-1E5C-BCC3-0618B48B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0-24-58">
            <a:hlinkClick r:id="" action="ppaction://media"/>
            <a:extLst>
              <a:ext uri="{FF2B5EF4-FFF2-40B4-BE49-F238E27FC236}">
                <a16:creationId xmlns:a16="http://schemas.microsoft.com/office/drawing/2014/main" id="{65E90C8E-FD5A-6F7E-D209-92F402EAC0E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877.6458"/>
                </p14:media>
              </p:ext>
            </p:extLst>
          </p:nvPr>
        </p:nvPicPr>
        <p:blipFill>
          <a:blip r:embed="rId5"/>
          <a:srcRect t="2963"/>
          <a:stretch>
            <a:fillRect/>
          </a:stretch>
        </p:blipFill>
        <p:spPr>
          <a:xfrm>
            <a:off x="0" y="203200"/>
            <a:ext cx="12192000" cy="66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78346-5F61-DCC1-0FD6-11D49DC2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EB11E21-C0E5-D01D-D3BE-B14E6654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Ausbreitungsregel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sz="2200" i="1" dirty="0"/>
              <a:t>20% - 60% - 20%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FA8C55-0DF9-9AB7-0E87-C42A7B92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3" y="965741"/>
            <a:ext cx="5393753" cy="5380268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0257ABCA-DE8E-DBE6-CD5F-09897FA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</p:spTree>
    <p:extLst>
      <p:ext uri="{BB962C8B-B14F-4D97-AF65-F5344CB8AC3E}">
        <p14:creationId xmlns:p14="http://schemas.microsoft.com/office/powerpoint/2010/main" val="425725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4F508-8588-8D29-9922-AF861FFD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967A2A1-38E8-5CF2-6A4D-E8DF27E67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5A4B9FD-9424-4D7F-087D-E38300E72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EC912-C6E6-3FD1-ECBF-AFBB58F3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345AA-BB43-5C7A-86AC-A5B3B24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B12D95-6B4A-428C-982F-E3CA71EC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EDBF54-9AC6-B6F0-1AC6-69D3A0738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52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78A67-4961-A6EE-2C49-77E0214E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54BE3A-37C7-0AD2-DB02-88A2BE11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F5EB94C-EB01-0329-D0B5-285B8E140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4B759C-2C94-3E0A-D576-A77AEEF2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70AAC4-C0D4-D449-2FCF-702A87646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7767E6-5D68-CDA0-B874-FE7F2BC4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17D83-41F8-E5AB-8D93-0B7C5923F82E}"/>
              </a:ext>
            </a:extLst>
          </p:cNvPr>
          <p:cNvSpPr txBox="1">
            <a:spLocks/>
          </p:cNvSpPr>
          <p:nvPr/>
        </p:nvSpPr>
        <p:spPr>
          <a:xfrm>
            <a:off x="521208" y="4354633"/>
            <a:ext cx="3397649" cy="170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DIRECTIONAL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BODY_SIZE = 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C OOPERATIVE =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5FF04D3-9DAB-9CAD-63B6-257017AA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</p:spTree>
    <p:extLst>
      <p:ext uri="{BB962C8B-B14F-4D97-AF65-F5344CB8AC3E}">
        <p14:creationId xmlns:p14="http://schemas.microsoft.com/office/powerpoint/2010/main" val="211359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F1291D-C4E8-8EDF-7697-3C2D7F76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7348FB7-EBE6-33E1-B5DA-7B8888011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9582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6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297DE-BE2B-5CEC-9F49-F4C4BE0E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D14053-7431-DDB8-8383-45329EB9A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F2952AF-EB5D-434B-D84E-F181221A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4A542C-ABB6-CF5B-2196-579DEF52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1-07-33">
            <a:hlinkClick r:id="" action="ppaction://media"/>
            <a:extLst>
              <a:ext uri="{FF2B5EF4-FFF2-40B4-BE49-F238E27FC236}">
                <a16:creationId xmlns:a16="http://schemas.microsoft.com/office/drawing/2014/main" id="{B326AB3F-611E-55C2-272B-5FF032085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3333"/>
          <a:stretch>
            <a:fillRect/>
          </a:stretch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04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EFFE1-D441-605C-2F9F-7D7C6507B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D0E3B03-37ED-4FC2-73EA-C66D21CB2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BC6E1C5-DAF6-7F30-061C-7CB286562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E1A2DC-ADFC-6747-982C-7DA0BA06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B49763-3429-003D-08E9-9322510B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E48E2FB-735E-84CE-AB77-1876F5C7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DB7BBE-70C4-C6C9-3128-10DD7E26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5D512-4CB8-0A07-8B4A-371C4FEAF958}"/>
              </a:ext>
            </a:extLst>
          </p:cNvPr>
          <p:cNvSpPr txBox="1">
            <a:spLocks/>
          </p:cNvSpPr>
          <p:nvPr/>
        </p:nvSpPr>
        <p:spPr>
          <a:xfrm>
            <a:off x="521208" y="4354633"/>
            <a:ext cx="3397649" cy="170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DIRECTIONAL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BODY_SIZE = 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C OOPERATIVE = 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32909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297DE-BE2B-5CEC-9F49-F4C4BE0E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D14053-7431-DDB8-8383-45329EB9A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F2952AF-EB5D-434B-D84E-F181221A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4A542C-ABB6-CF5B-2196-579DEF52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2025-07-11 01-08-41">
            <a:hlinkClick r:id="" action="ppaction://media"/>
            <a:extLst>
              <a:ext uri="{FF2B5EF4-FFF2-40B4-BE49-F238E27FC236}">
                <a16:creationId xmlns:a16="http://schemas.microsoft.com/office/drawing/2014/main" id="{0D60D27E-C2BE-894E-59C4-DE90499CD9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t="2963"/>
          <a:stretch>
            <a:fillRect/>
          </a:stretch>
        </p:blipFill>
        <p:spPr>
          <a:xfrm>
            <a:off x="0" y="2032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2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DECD2-8E52-97D0-2972-35ACD425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3A654-102E-8A13-4B2A-B2860A56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de-DE" sz="4000"/>
              <a:t>Vorläufige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A4DCD-DF6A-920F-F72F-AB6775E0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/>
              <a:t>Einleitung</a:t>
            </a:r>
          </a:p>
          <a:p>
            <a:pPr marL="800100" lvl="1" indent="-342900">
              <a:buAutoNum type="arabicPeriod"/>
            </a:pPr>
            <a:r>
              <a:rPr lang="de-DE" dirty="0"/>
              <a:t>Ziel der Arbeit</a:t>
            </a:r>
          </a:p>
          <a:p>
            <a:pPr marL="800100" lvl="1" indent="-342900">
              <a:buAutoNum type="arabicPeriod"/>
            </a:pPr>
            <a:r>
              <a:rPr lang="de-DE" dirty="0"/>
              <a:t>Aufbau der Arbeit</a:t>
            </a:r>
          </a:p>
          <a:p>
            <a:pPr marL="342900" indent="-342900">
              <a:buAutoNum type="arabicPeriod"/>
            </a:pPr>
            <a:r>
              <a:rPr lang="de-DE" dirty="0"/>
              <a:t>Grundlagen</a:t>
            </a:r>
          </a:p>
          <a:p>
            <a:pPr marL="800100" lvl="1" indent="-342900">
              <a:buAutoNum type="arabicPeriod"/>
            </a:pPr>
            <a:r>
              <a:rPr lang="de-DE" dirty="0"/>
              <a:t>Einfache Organismen und deren Ausbreitung</a:t>
            </a:r>
          </a:p>
          <a:p>
            <a:pPr marL="800100" lvl="1" indent="-342900">
              <a:buAutoNum type="arabicPeriod"/>
            </a:pPr>
            <a:r>
              <a:rPr lang="de-DE" dirty="0"/>
              <a:t>Grundlagen zellulärer Automaten</a:t>
            </a:r>
          </a:p>
          <a:p>
            <a:pPr marL="800100" lvl="1" indent="-342900">
              <a:buAutoNum type="arabicPeriod"/>
            </a:pPr>
            <a:r>
              <a:rPr lang="de-DE" dirty="0"/>
              <a:t>Beispiele biologischer Modelle</a:t>
            </a:r>
          </a:p>
          <a:p>
            <a:pPr marL="342900" indent="-342900">
              <a:buAutoNum type="arabicPeriod"/>
            </a:pPr>
            <a:r>
              <a:rPr lang="de-DE" dirty="0"/>
              <a:t>Modellaufbau mittels zellulärer Automaten</a:t>
            </a:r>
          </a:p>
          <a:p>
            <a:pPr marL="800100" lvl="1" indent="-342900">
              <a:buAutoNum type="arabicPeriod"/>
            </a:pPr>
            <a:r>
              <a:rPr lang="de-DE" dirty="0"/>
              <a:t>Aufbau des Modells</a:t>
            </a:r>
          </a:p>
          <a:p>
            <a:pPr marL="800100" lvl="1" indent="-342900">
              <a:buAutoNum type="arabicPeriod"/>
            </a:pPr>
            <a:r>
              <a:rPr lang="de-DE" dirty="0"/>
              <a:t>Regeln</a:t>
            </a:r>
          </a:p>
          <a:p>
            <a:pPr marL="800100" lvl="1" indent="-342900">
              <a:buAutoNum type="arabicPeriod"/>
            </a:pPr>
            <a:r>
              <a:rPr lang="de-DE" dirty="0"/>
              <a:t>Auswahl des Nachbarschaftsmodells</a:t>
            </a:r>
          </a:p>
          <a:p>
            <a:pPr marL="800100" lvl="1" indent="-342900">
              <a:buAutoNum type="arabicPeriod"/>
            </a:pPr>
            <a:r>
              <a:rPr lang="de-DE" dirty="0"/>
              <a:t>Räumliche Gegebenheiten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114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AE116-D7F8-27C6-B0B4-E4FD977B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730B4-72FE-95DE-6A1E-F78AB3520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FFC2-803A-B007-6C97-5DCE96BC4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455BA-2D9B-0BDF-4C4D-7D8EAF367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F447C7-C0E6-550A-CDB4-B8667801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de-DE" sz="4000" dirty="0"/>
              <a:t>Vorläufige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D19E-145C-63A9-D134-BF3D471C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de-DE" dirty="0"/>
              <a:t>Simulation und Analyse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Beschreibung des Simulationsaufbaus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Analyse verschiedener Szenarien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Beobachtete Muster und Differenzen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Interpretation der Ergebnisse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Kritik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Aussagekraft des Modells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Grenzen der Simulation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de-DE" dirty="0"/>
              <a:t>Bezug auf Biologie und Realität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Fazit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Zusammenfassung der Ergebnisse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Klärung aufgekommener Fragen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Quellenverzeichnis und Anhänge</a:t>
            </a:r>
          </a:p>
        </p:txBody>
      </p:sp>
    </p:spTree>
    <p:extLst>
      <p:ext uri="{BB962C8B-B14F-4D97-AF65-F5344CB8AC3E}">
        <p14:creationId xmlns:p14="http://schemas.microsoft.com/office/powerpoint/2010/main" val="2513192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8A100-EEEB-B199-7AE1-5B049D996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8B8A4-77D8-10BF-1C5F-2764E409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Analyse</a:t>
            </a:r>
          </a:p>
        </p:txBody>
      </p:sp>
      <p:pic>
        <p:nvPicPr>
          <p:cNvPr id="5" name="Graphic 13" descr="Statistiken">
            <a:extLst>
              <a:ext uri="{FF2B5EF4-FFF2-40B4-BE49-F238E27FC236}">
                <a16:creationId xmlns:a16="http://schemas.microsoft.com/office/drawing/2014/main" id="{1937E95B-F22B-0286-104E-001141CB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41C299E-DCD5-816D-A8EC-E29ADE8A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276DA-D1CC-82BA-7E01-09A5C689C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B6CE9C-5EE1-DAC5-F9F4-85AD363F1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F595A2-AC5C-1837-BF53-63A85DAD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4CA200-BC81-7637-AB04-52C3F841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3CAA5-E75E-72D8-CBE9-AF1280BAF2DE}"/>
              </a:ext>
            </a:extLst>
          </p:cNvPr>
          <p:cNvSpPr txBox="1">
            <a:spLocks/>
          </p:cNvSpPr>
          <p:nvPr/>
        </p:nvSpPr>
        <p:spPr>
          <a:xfrm>
            <a:off x="6153912" y="2566589"/>
            <a:ext cx="5513832" cy="3783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X-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DIRECTIONS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Y-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Erfolgsrate</a:t>
            </a: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 err="1"/>
              <a:t>Fokusierte</a:t>
            </a:r>
            <a:r>
              <a:rPr lang="en-US" sz="2200" i="1" dirty="0"/>
              <a:t> </a:t>
            </a:r>
            <a:r>
              <a:rPr lang="en-US" sz="2200" i="1" dirty="0" err="1"/>
              <a:t>oder</a:t>
            </a:r>
            <a:r>
              <a:rPr lang="en-US" sz="2200" i="1" dirty="0"/>
              <a:t> </a:t>
            </a:r>
            <a:r>
              <a:rPr lang="en-US" sz="2200" i="1" dirty="0" err="1"/>
              <a:t>breit</a:t>
            </a:r>
            <a:r>
              <a:rPr lang="en-US" sz="2200" i="1" dirty="0"/>
              <a:t> </a:t>
            </a:r>
            <a:r>
              <a:rPr lang="en-US" sz="2200" i="1" dirty="0" err="1"/>
              <a:t>gefächerte</a:t>
            </a:r>
            <a:r>
              <a:rPr lang="en-US" sz="2200" i="1" dirty="0"/>
              <a:t> </a:t>
            </a:r>
            <a:r>
              <a:rPr lang="en-US" sz="2200" i="1" dirty="0" err="1"/>
              <a:t>Ausbreitung</a:t>
            </a:r>
            <a:r>
              <a:rPr lang="en-US" sz="2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744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09605-86B9-7D6A-3692-0E704D05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F1B6D8-975B-DE33-4ED9-C12340EDE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80E4C-FA56-0C64-4DA8-65C4FE37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EAE6-2C41-1599-7BE6-37B6381CF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C8ABD-1B8E-B03B-2F61-07672495C49E}"/>
              </a:ext>
            </a:extLst>
          </p:cNvPr>
          <p:cNvSpPr txBox="1">
            <a:spLocks/>
          </p:cNvSpPr>
          <p:nvPr/>
        </p:nvSpPr>
        <p:spPr>
          <a:xfrm>
            <a:off x="6153912" y="2566589"/>
            <a:ext cx="5513832" cy="3783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X-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DIRECTIONS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Y-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</a:t>
            </a:r>
            <a:r>
              <a:rPr lang="en-US" sz="2200" i="1" dirty="0" err="1"/>
              <a:t>Organismen</a:t>
            </a: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 err="1"/>
              <a:t>Abhängigkeit</a:t>
            </a:r>
            <a:r>
              <a:rPr lang="en-US" sz="2200" i="1" dirty="0"/>
              <a:t> des </a:t>
            </a:r>
            <a:r>
              <a:rPr lang="en-US" sz="2200" i="1" dirty="0" err="1"/>
              <a:t>Überlebens</a:t>
            </a:r>
            <a:r>
              <a:rPr lang="en-US" sz="2200" i="1" dirty="0"/>
              <a:t> von der </a:t>
            </a:r>
            <a:r>
              <a:rPr lang="en-US" sz="2200" i="1" dirty="0" err="1"/>
              <a:t>Ausbreitungsstrategie</a:t>
            </a:r>
            <a:r>
              <a:rPr lang="en-US" sz="2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042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504CAA-8185-EC44-E9A4-DE7BBD79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4B63C-6107-EAF0-519A-98F5605B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Danke fürs Zuhören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Smiling Face with No Fill">
            <a:extLst>
              <a:ext uri="{FF2B5EF4-FFF2-40B4-BE49-F238E27FC236}">
                <a16:creationId xmlns:a16="http://schemas.microsoft.com/office/drawing/2014/main" id="{FFED270A-D40C-3A23-C478-372EDE1F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AD392-8DC2-8F3B-591A-A209171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de-DE"/>
              <a:t>Thema</a:t>
            </a:r>
          </a:p>
        </p:txBody>
      </p:sp>
      <p:pic>
        <p:nvPicPr>
          <p:cNvPr id="36" name="Graphic 35" descr="Fehler">
            <a:extLst>
              <a:ext uri="{FF2B5EF4-FFF2-40B4-BE49-F238E27FC236}">
                <a16:creationId xmlns:a16="http://schemas.microsoft.com/office/drawing/2014/main" id="{F19ECAF4-42DF-0154-BD49-E66916AB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B545B-36CE-24D0-74B2-2646B0C3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Analyse von Ausbreitungsstrategien und Wachstumsdynamiken einfacher Organismen in Abhängigkeit von räumlichen Gegebenheiten mittels Zellulärer Automaten</a:t>
            </a:r>
          </a:p>
        </p:txBody>
      </p:sp>
    </p:spTree>
    <p:extLst>
      <p:ext uri="{BB962C8B-B14F-4D97-AF65-F5344CB8AC3E}">
        <p14:creationId xmlns:p14="http://schemas.microsoft.com/office/powerpoint/2010/main" val="240566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B71590-2A59-D406-9E7B-2F629C08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EC730E-6188-C716-1823-9E18679B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46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3717C-81A1-94B1-6E31-F0854AB2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2206501-D780-4F59-ACD3-E1FCFAB09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4EEC1B-1749-8945-048D-BAFE155D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ED2B57-7B35-9DCA-925B-7F520C5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E37B6B-BB74-C281-55BE-90DD6C88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5B8919-4D05-E270-370C-55939623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DDB354-E7E4-2D0B-C995-CB539C97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3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BEB0594-2171-3910-9BBC-898C8CBD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" b="2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76AA4-119D-AEBE-552A-CE236B57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1DDF91-658B-40BF-B069-FE93D1D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9FEEA9A-AC9C-ADBE-2077-8B48C463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39EE-3325-E3C6-426E-6DB114435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A91E3-5186-B985-8099-C3328B12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C612E2-D0A4-8DF0-0485-4FF52DD5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DB8CF23-35A7-CDE4-CDB8-89D2D012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FCDCEC-903F-FD7F-F939-66EEFC88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5C679-6774-7EC6-B4D7-622C7456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EFDD669-850E-22C8-6C4F-9A04424D7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F4C7B20-0C90-960D-DC4C-B82D2673F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A4E9BC-5D8F-C4E7-8A55-3C16F378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8DD93-5E1B-4696-786D-7F03B6B6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3F858FD-E1F4-FECB-EA8D-7A21E80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A75930-1DDB-1724-BB69-77A034CF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2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96</Paragraphs>
  <Slides>28</Slides>
  <Notes>11</Notes>
  <HiddenSlides>0</HiddenSlides>
  <MMClips>4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Aptos</vt:lpstr>
      <vt:lpstr>Arial</vt:lpstr>
      <vt:lpstr>Bierstadt</vt:lpstr>
      <vt:lpstr>GestaltVTI</vt:lpstr>
      <vt:lpstr>W-Seminar Präsentation</vt:lpstr>
      <vt:lpstr>Gliederung</vt:lpstr>
      <vt:lpstr>Thema</vt:lpstr>
      <vt:lpstr>Aktueller Stand</vt:lpstr>
      <vt:lpstr>Aktueller Stand</vt:lpstr>
      <vt:lpstr>PowerPoint-Präsentation</vt:lpstr>
      <vt:lpstr>PowerPoint-Präsentation</vt:lpstr>
      <vt:lpstr>PowerPoint-Präsentation</vt:lpstr>
      <vt:lpstr>Aktueller Stand</vt:lpstr>
      <vt:lpstr>Aktueller Stand</vt:lpstr>
      <vt:lpstr>Aktueller Stand</vt:lpstr>
      <vt:lpstr>PowerPoint-Präsentation</vt:lpstr>
      <vt:lpstr>PowerPoint-Präsentation</vt:lpstr>
      <vt:lpstr>Aktueller Stand</vt:lpstr>
      <vt:lpstr>Aktueller Stand</vt:lpstr>
      <vt:lpstr>PowerPoint-Präsentation</vt:lpstr>
      <vt:lpstr>Aktueller Stand</vt:lpstr>
      <vt:lpstr>Aktueller Stand</vt:lpstr>
      <vt:lpstr>Aktueller Stand</vt:lpstr>
      <vt:lpstr>PowerPoint-Präsentation</vt:lpstr>
      <vt:lpstr>Aktueller Stand</vt:lpstr>
      <vt:lpstr>PowerPoint-Präsentation</vt:lpstr>
      <vt:lpstr>Vorläufige Gliederung</vt:lpstr>
      <vt:lpstr>Vorläufige Gliederung</vt:lpstr>
      <vt:lpstr>Analyse</vt:lpstr>
      <vt:lpstr>Analyse</vt:lpstr>
      <vt:lpstr>Analyse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Scharl</dc:creator>
  <cp:lastModifiedBy>Christian Scharl</cp:lastModifiedBy>
  <cp:revision>40</cp:revision>
  <dcterms:created xsi:type="dcterms:W3CDTF">2025-07-10T21:06:45Z</dcterms:created>
  <dcterms:modified xsi:type="dcterms:W3CDTF">2025-07-11T06:44:45Z</dcterms:modified>
</cp:coreProperties>
</file>