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C5D95-E6C5-425C-B426-A65E431BB629}" type="datetimeFigureOut">
              <a:rPr lang="de-DE" smtClean="0"/>
              <a:t>2024/11/03</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56209-DAAD-4294-BCB4-A75015AF8938}" type="slidenum">
              <a:rPr lang="de-DE" smtClean="0"/>
              <a:t>‹Nr.›</a:t>
            </a:fld>
            <a:endParaRPr lang="de-DE"/>
          </a:p>
        </p:txBody>
      </p:sp>
    </p:spTree>
    <p:extLst>
      <p:ext uri="{BB962C8B-B14F-4D97-AF65-F5344CB8AC3E}">
        <p14:creationId xmlns:p14="http://schemas.microsoft.com/office/powerpoint/2010/main" val="375836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07D56209-DAAD-4294-BCB4-A75015AF8938}" type="slidenum">
              <a:rPr lang="de-DE" smtClean="0"/>
              <a:t>1</a:t>
            </a:fld>
            <a:endParaRPr lang="de-DE"/>
          </a:p>
        </p:txBody>
      </p:sp>
    </p:spTree>
    <p:extLst>
      <p:ext uri="{BB962C8B-B14F-4D97-AF65-F5344CB8AC3E}">
        <p14:creationId xmlns:p14="http://schemas.microsoft.com/office/powerpoint/2010/main" val="169979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07D56209-DAAD-4294-BCB4-A75015AF8938}" type="slidenum">
              <a:rPr lang="de-DE" smtClean="0"/>
              <a:t>12</a:t>
            </a:fld>
            <a:endParaRPr lang="de-DE"/>
          </a:p>
        </p:txBody>
      </p:sp>
    </p:spTree>
    <p:extLst>
      <p:ext uri="{BB962C8B-B14F-4D97-AF65-F5344CB8AC3E}">
        <p14:creationId xmlns:p14="http://schemas.microsoft.com/office/powerpoint/2010/main" val="58594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‹Nr.›</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Text, Grafiken, Grafikdesign, Schrift enthält.&#10;&#10;Automatisch generierte Beschreibung">
            <a:extLst>
              <a:ext uri="{FF2B5EF4-FFF2-40B4-BE49-F238E27FC236}">
                <a16:creationId xmlns:a16="http://schemas.microsoft.com/office/drawing/2014/main" id="{3D7F7B5B-508B-D619-F1BE-5976B8A236E2}"/>
              </a:ext>
            </a:extLst>
          </p:cNvPr>
          <p:cNvPicPr>
            <a:picLocks noChangeAspect="1"/>
          </p:cNvPicPr>
          <p:nvPr/>
        </p:nvPicPr>
        <p:blipFill>
          <a:blip r:embed="rId3"/>
          <a:srcRect r="13816" b="9089"/>
          <a:stretch/>
        </p:blipFill>
        <p:spPr>
          <a:xfrm>
            <a:off x="2642616" y="10"/>
            <a:ext cx="6501384" cy="6857990"/>
          </a:xfrm>
          <a:prstGeom prst="rect">
            <a:avLst/>
          </a:prstGeom>
        </p:spPr>
      </p:pic>
      <p:sp>
        <p:nvSpPr>
          <p:cNvPr id="36" name="Rectangle 3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8485" y="1122363"/>
            <a:ext cx="3017520" cy="3204134"/>
          </a:xfrm>
        </p:spPr>
        <p:txBody>
          <a:bodyPr anchor="b">
            <a:normAutofit/>
          </a:bodyPr>
          <a:lstStyle/>
          <a:p>
            <a:pPr algn="l">
              <a:lnSpc>
                <a:spcPct val="90000"/>
              </a:lnSpc>
            </a:pPr>
            <a:r>
              <a:rPr lang="de-DE" sz="3900" dirty="0">
                <a:solidFill>
                  <a:schemeClr val="bg1"/>
                </a:solidFill>
              </a:rPr>
              <a:t>ESP32 </a:t>
            </a:r>
            <a:r>
              <a:rPr lang="de-DE" sz="3900" dirty="0" err="1">
                <a:solidFill>
                  <a:schemeClr val="bg1"/>
                </a:solidFill>
              </a:rPr>
              <a:t>Wortuhr</a:t>
            </a:r>
            <a:r>
              <a:rPr lang="de-DE" sz="3900" dirty="0">
                <a:solidFill>
                  <a:schemeClr val="bg1"/>
                </a:solidFill>
              </a:rPr>
              <a:t> – Ein </a:t>
            </a:r>
            <a:r>
              <a:rPr lang="de-DE" sz="3900" dirty="0" err="1">
                <a:solidFill>
                  <a:schemeClr val="bg1"/>
                </a:solidFill>
              </a:rPr>
              <a:t>Schüleprojekt</a:t>
            </a:r>
            <a:endParaRPr lang="de-DE" sz="3900" dirty="0">
              <a:solidFill>
                <a:schemeClr val="bg1"/>
              </a:solidFill>
            </a:endParaRPr>
          </a:p>
        </p:txBody>
      </p:sp>
      <p:sp>
        <p:nvSpPr>
          <p:cNvPr id="3" name="Subtitle 2"/>
          <p:cNvSpPr>
            <a:spLocks noGrp="1"/>
          </p:cNvSpPr>
          <p:nvPr>
            <p:ph type="subTitle" idx="1"/>
          </p:nvPr>
        </p:nvSpPr>
        <p:spPr>
          <a:xfrm>
            <a:off x="358485" y="4872922"/>
            <a:ext cx="3017519" cy="1208141"/>
          </a:xfrm>
        </p:spPr>
        <p:txBody>
          <a:bodyPr>
            <a:normAutofit/>
          </a:bodyPr>
          <a:lstStyle/>
          <a:p>
            <a:pPr algn="l"/>
            <a:endParaRPr lang="de-DE" sz="1700">
              <a:solidFill>
                <a:schemeClr val="bg1"/>
              </a:solidFill>
              <a:latin typeface="+mj-lt"/>
            </a:endParaRP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200">
                <a:solidFill>
                  <a:schemeClr val="bg1"/>
                </a:solidFill>
              </a:rPr>
              <a:t>Beispiel-Code: WLAN-Verbindung</a:t>
            </a:r>
          </a:p>
        </p:txBody>
      </p:sp>
      <p:sp>
        <p:nvSpPr>
          <p:cNvPr id="3" name="Content Placeholder 2"/>
          <p:cNvSpPr>
            <a:spLocks noGrp="1"/>
          </p:cNvSpPr>
          <p:nvPr>
            <p:ph idx="1"/>
          </p:nvPr>
        </p:nvSpPr>
        <p:spPr>
          <a:xfrm>
            <a:off x="628650" y="3146400"/>
            <a:ext cx="3293268" cy="2862288"/>
          </a:xfrm>
        </p:spPr>
        <p:txBody>
          <a:bodyPr>
            <a:normAutofit/>
          </a:bodyPr>
          <a:lstStyle/>
          <a:p>
            <a:pPr>
              <a:lnSpc>
                <a:spcPct val="90000"/>
              </a:lnSpc>
            </a:pPr>
            <a:r>
              <a:rPr lang="de-DE" sz="800">
                <a:solidFill>
                  <a:schemeClr val="bg1">
                    <a:alpha val="80000"/>
                  </a:schemeClr>
                </a:solidFill>
              </a:rPr>
              <a:t>Der ESP32 verbindet sich mit dem WLAN, um die Zeit aus dem Internet abzurufen:</a:t>
            </a:r>
          </a:p>
          <a:p>
            <a:pPr>
              <a:lnSpc>
                <a:spcPct val="90000"/>
              </a:lnSpc>
            </a:pPr>
            <a:endParaRPr lang="de-DE" sz="800">
              <a:solidFill>
                <a:schemeClr val="bg1">
                  <a:alpha val="80000"/>
                </a:schemeClr>
              </a:solidFill>
            </a:endParaRPr>
          </a:p>
          <a:p>
            <a:pPr>
              <a:lnSpc>
                <a:spcPct val="90000"/>
              </a:lnSpc>
            </a:pPr>
            <a:r>
              <a:rPr lang="de-DE" sz="800">
                <a:solidFill>
                  <a:schemeClr val="bg1">
                    <a:alpha val="80000"/>
                  </a:schemeClr>
                </a:solidFill>
              </a:rPr>
              <a:t>```cpp</a:t>
            </a:r>
          </a:p>
          <a:p>
            <a:pPr>
              <a:lnSpc>
                <a:spcPct val="90000"/>
              </a:lnSpc>
            </a:pPr>
            <a:r>
              <a:rPr lang="de-DE" sz="800">
                <a:solidFill>
                  <a:schemeClr val="bg1">
                    <a:alpha val="80000"/>
                  </a:schemeClr>
                </a:solidFill>
              </a:rPr>
              <a:t>#include &lt;WiFi.h&gt;</a:t>
            </a:r>
          </a:p>
          <a:p>
            <a:pPr>
              <a:lnSpc>
                <a:spcPct val="90000"/>
              </a:lnSpc>
            </a:pPr>
            <a:r>
              <a:rPr lang="de-DE" sz="800">
                <a:solidFill>
                  <a:schemeClr val="bg1">
                    <a:alpha val="80000"/>
                  </a:schemeClr>
                </a:solidFill>
              </a:rPr>
              <a:t>const char* ssid = "DeinNetzwerkName";</a:t>
            </a:r>
          </a:p>
          <a:p>
            <a:pPr>
              <a:lnSpc>
                <a:spcPct val="90000"/>
              </a:lnSpc>
            </a:pPr>
            <a:r>
              <a:rPr lang="de-DE" sz="800">
                <a:solidFill>
                  <a:schemeClr val="bg1">
                    <a:alpha val="80000"/>
                  </a:schemeClr>
                </a:solidFill>
              </a:rPr>
              <a:t>const char* password = "DeinPasswort";</a:t>
            </a:r>
          </a:p>
          <a:p>
            <a:pPr>
              <a:lnSpc>
                <a:spcPct val="90000"/>
              </a:lnSpc>
            </a:pPr>
            <a:endParaRPr lang="de-DE" sz="800">
              <a:solidFill>
                <a:schemeClr val="bg1">
                  <a:alpha val="80000"/>
                </a:schemeClr>
              </a:solidFill>
            </a:endParaRPr>
          </a:p>
          <a:p>
            <a:pPr>
              <a:lnSpc>
                <a:spcPct val="90000"/>
              </a:lnSpc>
            </a:pPr>
            <a:r>
              <a:rPr lang="de-DE" sz="800">
                <a:solidFill>
                  <a:schemeClr val="bg1">
                    <a:alpha val="80000"/>
                  </a:schemeClr>
                </a:solidFill>
              </a:rPr>
              <a:t>void setup() {</a:t>
            </a:r>
          </a:p>
          <a:p>
            <a:pPr>
              <a:lnSpc>
                <a:spcPct val="90000"/>
              </a:lnSpc>
            </a:pPr>
            <a:r>
              <a:rPr lang="de-DE" sz="800">
                <a:solidFill>
                  <a:schemeClr val="bg1">
                    <a:alpha val="80000"/>
                  </a:schemeClr>
                </a:solidFill>
              </a:rPr>
              <a:t>  WiFi.begin(ssid, password);</a:t>
            </a:r>
          </a:p>
          <a:p>
            <a:pPr>
              <a:lnSpc>
                <a:spcPct val="90000"/>
              </a:lnSpc>
            </a:pPr>
            <a:r>
              <a:rPr lang="de-DE" sz="800">
                <a:solidFill>
                  <a:schemeClr val="bg1">
                    <a:alpha val="80000"/>
                  </a:schemeClr>
                </a:solidFill>
              </a:rPr>
              <a:t>  while (WiFi.status() != WL_CONNECTED) {</a:t>
            </a:r>
          </a:p>
          <a:p>
            <a:pPr>
              <a:lnSpc>
                <a:spcPct val="90000"/>
              </a:lnSpc>
            </a:pPr>
            <a:r>
              <a:rPr lang="de-DE" sz="800">
                <a:solidFill>
                  <a:schemeClr val="bg1">
                    <a:alpha val="80000"/>
                  </a:schemeClr>
                </a:solidFill>
              </a:rPr>
              <a:t>    delay(1000);</a:t>
            </a:r>
          </a:p>
          <a:p>
            <a:pPr>
              <a:lnSpc>
                <a:spcPct val="90000"/>
              </a:lnSpc>
            </a:pPr>
            <a:r>
              <a:rPr lang="de-DE" sz="800">
                <a:solidFill>
                  <a:schemeClr val="bg1">
                    <a:alpha val="80000"/>
                  </a:schemeClr>
                </a:solidFill>
              </a:rPr>
              <a:t>    Serial.println("Verbinde...");</a:t>
            </a:r>
          </a:p>
          <a:p>
            <a:pPr>
              <a:lnSpc>
                <a:spcPct val="90000"/>
              </a:lnSpc>
            </a:pPr>
            <a:r>
              <a:rPr lang="de-DE" sz="800">
                <a:solidFill>
                  <a:schemeClr val="bg1">
                    <a:alpha val="80000"/>
                  </a:schemeClr>
                </a:solidFill>
              </a:rPr>
              <a:t>  }</a:t>
            </a:r>
          </a:p>
          <a:p>
            <a:pPr>
              <a:lnSpc>
                <a:spcPct val="90000"/>
              </a:lnSpc>
            </a:pPr>
            <a:r>
              <a:rPr lang="de-DE" sz="800">
                <a:solidFill>
                  <a:schemeClr val="bg1">
                    <a:alpha val="80000"/>
                  </a:schemeClr>
                </a:solidFill>
              </a:rPr>
              <a:t>  Serial.println("WLAN verbunden!");</a:t>
            </a:r>
          </a:p>
          <a:p>
            <a:pPr>
              <a:lnSpc>
                <a:spcPct val="90000"/>
              </a:lnSpc>
            </a:pPr>
            <a:r>
              <a:rPr lang="de-DE" sz="800">
                <a:solidFill>
                  <a:schemeClr val="bg1">
                    <a:alpha val="80000"/>
                  </a:schemeClr>
                </a:solidFill>
              </a:rPr>
              <a:t>}</a:t>
            </a:r>
          </a:p>
          <a:p>
            <a:pPr>
              <a:lnSpc>
                <a:spcPct val="90000"/>
              </a:lnSpc>
            </a:pPr>
            <a:r>
              <a:rPr lang="de-DE" sz="800">
                <a:solidFill>
                  <a:schemeClr val="bg1">
                    <a:alpha val="80000"/>
                  </a:schemeClr>
                </a:solidFill>
              </a:rPr>
              <a:t>```</a:t>
            </a:r>
          </a:p>
          <a:p>
            <a:pPr>
              <a:lnSpc>
                <a:spcPct val="90000"/>
              </a:lnSpc>
            </a:pPr>
            <a:endParaRPr lang="de-DE" sz="800">
              <a:solidFill>
                <a:schemeClr val="bg1">
                  <a:alpha val="80000"/>
                </a:schemeClr>
              </a:solidFill>
            </a:endParaRPr>
          </a:p>
        </p:txBody>
      </p:sp>
      <p:pic>
        <p:nvPicPr>
          <p:cNvPr id="5" name="Grafik 4" descr="Ein Bild, das Text, Grafiken, Grafikdesign, Schrift enthält.&#10;&#10;Automatisch generierte Beschreibung">
            <a:extLst>
              <a:ext uri="{FF2B5EF4-FFF2-40B4-BE49-F238E27FC236}">
                <a16:creationId xmlns:a16="http://schemas.microsoft.com/office/drawing/2014/main" id="{588E1702-5E8D-EDDD-8048-4B361CCD99AE}"/>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33" name="Group 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34" name="Freeform: Shape 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500">
                <a:solidFill>
                  <a:schemeClr val="bg1"/>
                </a:solidFill>
              </a:rPr>
              <a:t>Beispiel-Code: LED-Steuerung</a:t>
            </a:r>
          </a:p>
        </p:txBody>
      </p:sp>
      <p:sp>
        <p:nvSpPr>
          <p:cNvPr id="3" name="Content Placeholder 2"/>
          <p:cNvSpPr>
            <a:spLocks noGrp="1"/>
          </p:cNvSpPr>
          <p:nvPr>
            <p:ph idx="1"/>
          </p:nvPr>
        </p:nvSpPr>
        <p:spPr>
          <a:xfrm>
            <a:off x="628650" y="3146400"/>
            <a:ext cx="3293268" cy="2862288"/>
          </a:xfrm>
        </p:spPr>
        <p:txBody>
          <a:bodyPr>
            <a:normAutofit/>
          </a:bodyPr>
          <a:lstStyle/>
          <a:p>
            <a:pPr>
              <a:lnSpc>
                <a:spcPct val="90000"/>
              </a:lnSpc>
            </a:pPr>
            <a:r>
              <a:rPr lang="de-DE" sz="700">
                <a:solidFill>
                  <a:schemeClr val="bg1">
                    <a:alpha val="80000"/>
                  </a:schemeClr>
                </a:solidFill>
              </a:rPr>
              <a:t>Mit diesem Code steuert der ESP32 die LEDs, um die Zeit anzuzeigen:</a:t>
            </a:r>
          </a:p>
          <a:p>
            <a:pPr>
              <a:lnSpc>
                <a:spcPct val="90000"/>
              </a:lnSpc>
            </a:pPr>
            <a:endParaRPr lang="de-DE" sz="700">
              <a:solidFill>
                <a:schemeClr val="bg1">
                  <a:alpha val="80000"/>
                </a:schemeClr>
              </a:solidFill>
            </a:endParaRPr>
          </a:p>
          <a:p>
            <a:pPr>
              <a:lnSpc>
                <a:spcPct val="90000"/>
              </a:lnSpc>
            </a:pPr>
            <a:r>
              <a:rPr lang="de-DE" sz="700">
                <a:solidFill>
                  <a:schemeClr val="bg1">
                    <a:alpha val="80000"/>
                  </a:schemeClr>
                </a:solidFill>
              </a:rPr>
              <a:t>```cpp</a:t>
            </a:r>
          </a:p>
          <a:p>
            <a:pPr>
              <a:lnSpc>
                <a:spcPct val="90000"/>
              </a:lnSpc>
            </a:pPr>
            <a:r>
              <a:rPr lang="de-DE" sz="700">
                <a:solidFill>
                  <a:schemeClr val="bg1">
                    <a:alpha val="80000"/>
                  </a:schemeClr>
                </a:solidFill>
              </a:rPr>
              <a:t>#include &lt;Adafruit_NeoPixel.h&gt;</a:t>
            </a:r>
          </a:p>
          <a:p>
            <a:pPr>
              <a:lnSpc>
                <a:spcPct val="90000"/>
              </a:lnSpc>
            </a:pPr>
            <a:r>
              <a:rPr lang="de-DE" sz="700">
                <a:solidFill>
                  <a:schemeClr val="bg1">
                    <a:alpha val="80000"/>
                  </a:schemeClr>
                </a:solidFill>
              </a:rPr>
              <a:t>#define LED_PIN 6</a:t>
            </a:r>
          </a:p>
          <a:p>
            <a:pPr>
              <a:lnSpc>
                <a:spcPct val="90000"/>
              </a:lnSpc>
            </a:pPr>
            <a:r>
              <a:rPr lang="de-DE" sz="700">
                <a:solidFill>
                  <a:schemeClr val="bg1">
                    <a:alpha val="80000"/>
                  </a:schemeClr>
                </a:solidFill>
              </a:rPr>
              <a:t>#define NUM_LEDS 64</a:t>
            </a:r>
          </a:p>
          <a:p>
            <a:pPr>
              <a:lnSpc>
                <a:spcPct val="90000"/>
              </a:lnSpc>
            </a:pPr>
            <a:endParaRPr lang="de-DE" sz="700">
              <a:solidFill>
                <a:schemeClr val="bg1">
                  <a:alpha val="80000"/>
                </a:schemeClr>
              </a:solidFill>
            </a:endParaRPr>
          </a:p>
          <a:p>
            <a:pPr>
              <a:lnSpc>
                <a:spcPct val="90000"/>
              </a:lnSpc>
            </a:pPr>
            <a:r>
              <a:rPr lang="de-DE" sz="700">
                <a:solidFill>
                  <a:schemeClr val="bg1">
                    <a:alpha val="80000"/>
                  </a:schemeClr>
                </a:solidFill>
              </a:rPr>
              <a:t>Adafruit_NeoPixel leds = Adafruit_NeoPixel(NUM_LEDS, LED_PIN, NEO_GRB + NEO_KHZ800);</a:t>
            </a:r>
          </a:p>
          <a:p>
            <a:pPr>
              <a:lnSpc>
                <a:spcPct val="90000"/>
              </a:lnSpc>
            </a:pPr>
            <a:endParaRPr lang="de-DE" sz="700">
              <a:solidFill>
                <a:schemeClr val="bg1">
                  <a:alpha val="80000"/>
                </a:schemeClr>
              </a:solidFill>
            </a:endParaRPr>
          </a:p>
          <a:p>
            <a:pPr>
              <a:lnSpc>
                <a:spcPct val="90000"/>
              </a:lnSpc>
            </a:pPr>
            <a:r>
              <a:rPr lang="de-DE" sz="700">
                <a:solidFill>
                  <a:schemeClr val="bg1">
                    <a:alpha val="80000"/>
                  </a:schemeClr>
                </a:solidFill>
              </a:rPr>
              <a:t>void setup() {</a:t>
            </a:r>
          </a:p>
          <a:p>
            <a:pPr>
              <a:lnSpc>
                <a:spcPct val="90000"/>
              </a:lnSpc>
            </a:pPr>
            <a:r>
              <a:rPr lang="de-DE" sz="700">
                <a:solidFill>
                  <a:schemeClr val="bg1">
                    <a:alpha val="80000"/>
                  </a:schemeClr>
                </a:solidFill>
              </a:rPr>
              <a:t>  leds.begin();</a:t>
            </a:r>
          </a:p>
          <a:p>
            <a:pPr>
              <a:lnSpc>
                <a:spcPct val="90000"/>
              </a:lnSpc>
            </a:pPr>
            <a:r>
              <a:rPr lang="de-DE" sz="700">
                <a:solidFill>
                  <a:schemeClr val="bg1">
                    <a:alpha val="80000"/>
                  </a:schemeClr>
                </a:solidFill>
              </a:rPr>
              <a:t>  leds.show();</a:t>
            </a:r>
          </a:p>
          <a:p>
            <a:pPr>
              <a:lnSpc>
                <a:spcPct val="90000"/>
              </a:lnSpc>
            </a:pPr>
            <a:r>
              <a:rPr lang="de-DE" sz="700">
                <a:solidFill>
                  <a:schemeClr val="bg1">
                    <a:alpha val="80000"/>
                  </a:schemeClr>
                </a:solidFill>
              </a:rPr>
              <a:t>}</a:t>
            </a:r>
          </a:p>
          <a:p>
            <a:pPr>
              <a:lnSpc>
                <a:spcPct val="90000"/>
              </a:lnSpc>
            </a:pPr>
            <a:endParaRPr lang="de-DE" sz="700">
              <a:solidFill>
                <a:schemeClr val="bg1">
                  <a:alpha val="80000"/>
                </a:schemeClr>
              </a:solidFill>
            </a:endParaRPr>
          </a:p>
          <a:p>
            <a:pPr>
              <a:lnSpc>
                <a:spcPct val="90000"/>
              </a:lnSpc>
            </a:pPr>
            <a:r>
              <a:rPr lang="de-DE" sz="700">
                <a:solidFill>
                  <a:schemeClr val="bg1">
                    <a:alpha val="80000"/>
                  </a:schemeClr>
                </a:solidFill>
              </a:rPr>
              <a:t>void loop() {</a:t>
            </a:r>
          </a:p>
          <a:p>
            <a:pPr>
              <a:lnSpc>
                <a:spcPct val="90000"/>
              </a:lnSpc>
            </a:pPr>
            <a:r>
              <a:rPr lang="de-DE" sz="700">
                <a:solidFill>
                  <a:schemeClr val="bg1">
                    <a:alpha val="80000"/>
                  </a:schemeClr>
                </a:solidFill>
              </a:rPr>
              <a:t>  leds.setPixelColor(0, leds.Color(255, 0, 0));  // Beispiel: Pixel 0 leuchtet rot</a:t>
            </a:r>
          </a:p>
          <a:p>
            <a:pPr>
              <a:lnSpc>
                <a:spcPct val="90000"/>
              </a:lnSpc>
            </a:pPr>
            <a:r>
              <a:rPr lang="de-DE" sz="700">
                <a:solidFill>
                  <a:schemeClr val="bg1">
                    <a:alpha val="80000"/>
                  </a:schemeClr>
                </a:solidFill>
              </a:rPr>
              <a:t>  leds.show();</a:t>
            </a:r>
          </a:p>
          <a:p>
            <a:pPr>
              <a:lnSpc>
                <a:spcPct val="90000"/>
              </a:lnSpc>
            </a:pPr>
            <a:r>
              <a:rPr lang="de-DE" sz="700">
                <a:solidFill>
                  <a:schemeClr val="bg1">
                    <a:alpha val="80000"/>
                  </a:schemeClr>
                </a:solidFill>
              </a:rPr>
              <a:t>  delay(1000);</a:t>
            </a:r>
          </a:p>
          <a:p>
            <a:pPr>
              <a:lnSpc>
                <a:spcPct val="90000"/>
              </a:lnSpc>
            </a:pPr>
            <a:r>
              <a:rPr lang="de-DE" sz="700">
                <a:solidFill>
                  <a:schemeClr val="bg1">
                    <a:alpha val="80000"/>
                  </a:schemeClr>
                </a:solidFill>
              </a:rPr>
              <a:t>}</a:t>
            </a:r>
          </a:p>
          <a:p>
            <a:pPr>
              <a:lnSpc>
                <a:spcPct val="90000"/>
              </a:lnSpc>
            </a:pPr>
            <a:r>
              <a:rPr lang="de-DE" sz="700">
                <a:solidFill>
                  <a:schemeClr val="bg1">
                    <a:alpha val="80000"/>
                  </a:schemeClr>
                </a:solidFill>
              </a:rPr>
              <a:t>```</a:t>
            </a:r>
          </a:p>
          <a:p>
            <a:pPr>
              <a:lnSpc>
                <a:spcPct val="90000"/>
              </a:lnSpc>
            </a:pPr>
            <a:endParaRPr lang="de-DE" sz="700">
              <a:solidFill>
                <a:schemeClr val="bg1">
                  <a:alpha val="80000"/>
                </a:schemeClr>
              </a:solidFill>
            </a:endParaRPr>
          </a:p>
        </p:txBody>
      </p:sp>
      <p:pic>
        <p:nvPicPr>
          <p:cNvPr id="5" name="Grafik 4" descr="Ein Bild, das Text, Grafiken, Grafikdesign, Schrift enthält.&#10;&#10;Automatisch generierte Beschreibung">
            <a:extLst>
              <a:ext uri="{FF2B5EF4-FFF2-40B4-BE49-F238E27FC236}">
                <a16:creationId xmlns:a16="http://schemas.microsoft.com/office/drawing/2014/main" id="{8D31F3DE-630E-F610-F18E-3C7BA1B002D0}"/>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33" name="Group 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34" name="Freeform: Shape 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500">
                <a:solidFill>
                  <a:schemeClr val="bg1"/>
                </a:solidFill>
              </a:rPr>
              <a:t>Beispiel-Code: Zeitabruf (NTP)</a:t>
            </a:r>
          </a:p>
        </p:txBody>
      </p:sp>
      <p:sp>
        <p:nvSpPr>
          <p:cNvPr id="3" name="Content Placeholder 2"/>
          <p:cNvSpPr>
            <a:spLocks noGrp="1"/>
          </p:cNvSpPr>
          <p:nvPr>
            <p:ph idx="1"/>
          </p:nvPr>
        </p:nvSpPr>
        <p:spPr>
          <a:xfrm>
            <a:off x="628650" y="3146400"/>
            <a:ext cx="3293268" cy="2862288"/>
          </a:xfrm>
        </p:spPr>
        <p:txBody>
          <a:bodyPr>
            <a:normAutofit/>
          </a:bodyPr>
          <a:lstStyle/>
          <a:p>
            <a:pPr>
              <a:lnSpc>
                <a:spcPct val="90000"/>
              </a:lnSpc>
            </a:pPr>
            <a:r>
              <a:rPr lang="de-DE" sz="800">
                <a:solidFill>
                  <a:schemeClr val="bg1">
                    <a:alpha val="80000"/>
                  </a:schemeClr>
                </a:solidFill>
              </a:rPr>
              <a:t>Der ESP32 holt die aktuelle Uhrzeit über einen NTP-Server (</a:t>
            </a:r>
            <a:r>
              <a:rPr lang="de-DE" sz="800" b="0" i="0">
                <a:solidFill>
                  <a:srgbClr val="E8E8E8"/>
                </a:solidFill>
                <a:effectLst/>
                <a:latin typeface="Google Sans"/>
              </a:rPr>
              <a:t>Network Time Protocol)</a:t>
            </a:r>
            <a:r>
              <a:rPr lang="de-DE" sz="800">
                <a:solidFill>
                  <a:schemeClr val="bg1">
                    <a:alpha val="80000"/>
                  </a:schemeClr>
                </a:solidFill>
              </a:rPr>
              <a:t>:</a:t>
            </a:r>
          </a:p>
          <a:p>
            <a:pPr>
              <a:lnSpc>
                <a:spcPct val="90000"/>
              </a:lnSpc>
            </a:pPr>
            <a:endParaRPr lang="de-DE" sz="800" dirty="0">
              <a:solidFill>
                <a:schemeClr val="bg1">
                  <a:alpha val="80000"/>
                </a:schemeClr>
              </a:solidFill>
            </a:endParaRPr>
          </a:p>
          <a:p>
            <a:pPr>
              <a:lnSpc>
                <a:spcPct val="90000"/>
              </a:lnSpc>
            </a:pPr>
            <a:r>
              <a:rPr lang="de-DE" sz="800" dirty="0">
                <a:solidFill>
                  <a:schemeClr val="bg1">
                    <a:alpha val="80000"/>
                  </a:schemeClr>
                </a:solidFill>
              </a:rPr>
              <a:t>```</a:t>
            </a:r>
            <a:r>
              <a:rPr lang="de-DE" sz="800" dirty="0" err="1">
                <a:solidFill>
                  <a:schemeClr val="bg1">
                    <a:alpha val="80000"/>
                  </a:schemeClr>
                </a:solidFill>
              </a:rPr>
              <a:t>cpp</a:t>
            </a:r>
            <a:endParaRPr lang="de-DE" sz="800" dirty="0">
              <a:solidFill>
                <a:schemeClr val="bg1">
                  <a:alpha val="80000"/>
                </a:schemeClr>
              </a:solidFill>
            </a:endParaRPr>
          </a:p>
          <a:p>
            <a:pPr>
              <a:lnSpc>
                <a:spcPct val="90000"/>
              </a:lnSpc>
            </a:pPr>
            <a:r>
              <a:rPr lang="de-DE" sz="800" dirty="0">
                <a:solidFill>
                  <a:schemeClr val="bg1">
                    <a:alpha val="80000"/>
                  </a:schemeClr>
                </a:solidFill>
              </a:rPr>
              <a:t>#include &lt;</a:t>
            </a:r>
            <a:r>
              <a:rPr lang="de-DE" sz="800" dirty="0" err="1">
                <a:solidFill>
                  <a:schemeClr val="bg1">
                    <a:alpha val="80000"/>
                  </a:schemeClr>
                </a:solidFill>
              </a:rPr>
              <a:t>NTPClient.h</a:t>
            </a:r>
            <a:r>
              <a:rPr lang="de-DE" sz="800" dirty="0">
                <a:solidFill>
                  <a:schemeClr val="bg1">
                    <a:alpha val="80000"/>
                  </a:schemeClr>
                </a:solidFill>
              </a:rPr>
              <a:t>&gt;</a:t>
            </a:r>
          </a:p>
          <a:p>
            <a:pPr>
              <a:lnSpc>
                <a:spcPct val="90000"/>
              </a:lnSpc>
            </a:pPr>
            <a:r>
              <a:rPr lang="de-DE" sz="800" dirty="0">
                <a:solidFill>
                  <a:schemeClr val="bg1">
                    <a:alpha val="80000"/>
                  </a:schemeClr>
                </a:solidFill>
              </a:rPr>
              <a:t>#include &lt;</a:t>
            </a:r>
            <a:r>
              <a:rPr lang="de-DE" sz="800" dirty="0" err="1">
                <a:solidFill>
                  <a:schemeClr val="bg1">
                    <a:alpha val="80000"/>
                  </a:schemeClr>
                </a:solidFill>
              </a:rPr>
              <a:t>WiFiUdp.h</a:t>
            </a:r>
            <a:r>
              <a:rPr lang="de-DE" sz="800" dirty="0">
                <a:solidFill>
                  <a:schemeClr val="bg1">
                    <a:alpha val="80000"/>
                  </a:schemeClr>
                </a:solidFill>
              </a:rPr>
              <a:t>&gt;</a:t>
            </a:r>
          </a:p>
          <a:p>
            <a:pPr>
              <a:lnSpc>
                <a:spcPct val="90000"/>
              </a:lnSpc>
            </a:pPr>
            <a:endParaRPr lang="de-DE" sz="800" dirty="0">
              <a:solidFill>
                <a:schemeClr val="bg1">
                  <a:alpha val="80000"/>
                </a:schemeClr>
              </a:solidFill>
            </a:endParaRPr>
          </a:p>
          <a:p>
            <a:pPr>
              <a:lnSpc>
                <a:spcPct val="90000"/>
              </a:lnSpc>
            </a:pPr>
            <a:r>
              <a:rPr lang="de-DE" sz="800" dirty="0" err="1">
                <a:solidFill>
                  <a:schemeClr val="bg1">
                    <a:alpha val="80000"/>
                  </a:schemeClr>
                </a:solidFill>
              </a:rPr>
              <a:t>WiFiUDP</a:t>
            </a:r>
            <a:r>
              <a:rPr lang="de-DE" sz="800" dirty="0">
                <a:solidFill>
                  <a:schemeClr val="bg1">
                    <a:alpha val="80000"/>
                  </a:schemeClr>
                </a:solidFill>
              </a:rPr>
              <a:t> </a:t>
            </a:r>
            <a:r>
              <a:rPr lang="de-DE" sz="800" dirty="0" err="1">
                <a:solidFill>
                  <a:schemeClr val="bg1">
                    <a:alpha val="80000"/>
                  </a:schemeClr>
                </a:solidFill>
              </a:rPr>
              <a:t>ntpUDP</a:t>
            </a:r>
            <a:r>
              <a:rPr lang="de-DE" sz="800" dirty="0">
                <a:solidFill>
                  <a:schemeClr val="bg1">
                    <a:alpha val="80000"/>
                  </a:schemeClr>
                </a:solidFill>
              </a:rPr>
              <a:t>;</a:t>
            </a:r>
          </a:p>
          <a:p>
            <a:pPr>
              <a:lnSpc>
                <a:spcPct val="90000"/>
              </a:lnSpc>
            </a:pPr>
            <a:r>
              <a:rPr lang="de-DE" sz="800" dirty="0" err="1">
                <a:solidFill>
                  <a:schemeClr val="bg1">
                    <a:alpha val="80000"/>
                  </a:schemeClr>
                </a:solidFill>
              </a:rPr>
              <a:t>NTPClient</a:t>
            </a:r>
            <a:r>
              <a:rPr lang="de-DE" sz="800" dirty="0">
                <a:solidFill>
                  <a:schemeClr val="bg1">
                    <a:alpha val="80000"/>
                  </a:schemeClr>
                </a:solidFill>
              </a:rPr>
              <a:t> </a:t>
            </a:r>
            <a:r>
              <a:rPr lang="de-DE" sz="800" dirty="0" err="1">
                <a:solidFill>
                  <a:schemeClr val="bg1">
                    <a:alpha val="80000"/>
                  </a:schemeClr>
                </a:solidFill>
              </a:rPr>
              <a:t>timeClient</a:t>
            </a:r>
            <a:r>
              <a:rPr lang="de-DE" sz="800" dirty="0">
                <a:solidFill>
                  <a:schemeClr val="bg1">
                    <a:alpha val="80000"/>
                  </a:schemeClr>
                </a:solidFill>
              </a:rPr>
              <a:t>(</a:t>
            </a:r>
            <a:r>
              <a:rPr lang="de-DE" sz="800" dirty="0" err="1">
                <a:solidFill>
                  <a:schemeClr val="bg1">
                    <a:alpha val="80000"/>
                  </a:schemeClr>
                </a:solidFill>
              </a:rPr>
              <a:t>ntpUDP</a:t>
            </a:r>
            <a:r>
              <a:rPr lang="de-DE" sz="800" dirty="0">
                <a:solidFill>
                  <a:schemeClr val="bg1">
                    <a:alpha val="80000"/>
                  </a:schemeClr>
                </a:solidFill>
              </a:rPr>
              <a:t>, "pool.ntp.org", 3600, 60000);</a:t>
            </a:r>
          </a:p>
          <a:p>
            <a:pPr>
              <a:lnSpc>
                <a:spcPct val="90000"/>
              </a:lnSpc>
            </a:pPr>
            <a:endParaRPr lang="de-DE" sz="800" dirty="0">
              <a:solidFill>
                <a:schemeClr val="bg1">
                  <a:alpha val="80000"/>
                </a:schemeClr>
              </a:solidFill>
            </a:endParaRPr>
          </a:p>
          <a:p>
            <a:pPr>
              <a:lnSpc>
                <a:spcPct val="90000"/>
              </a:lnSpc>
            </a:pPr>
            <a:r>
              <a:rPr lang="de-DE" sz="800" dirty="0" err="1">
                <a:solidFill>
                  <a:schemeClr val="bg1">
                    <a:alpha val="80000"/>
                  </a:schemeClr>
                </a:solidFill>
              </a:rPr>
              <a:t>void</a:t>
            </a:r>
            <a:r>
              <a:rPr lang="de-DE" sz="800" dirty="0">
                <a:solidFill>
                  <a:schemeClr val="bg1">
                    <a:alpha val="80000"/>
                  </a:schemeClr>
                </a:solidFill>
              </a:rPr>
              <a:t> </a:t>
            </a:r>
            <a:r>
              <a:rPr lang="de-DE" sz="800" dirty="0" err="1">
                <a:solidFill>
                  <a:schemeClr val="bg1">
                    <a:alpha val="80000"/>
                  </a:schemeClr>
                </a:solidFill>
              </a:rPr>
              <a:t>setup</a:t>
            </a:r>
            <a:r>
              <a:rPr lang="de-DE" sz="800" dirty="0">
                <a:solidFill>
                  <a:schemeClr val="bg1">
                    <a:alpha val="80000"/>
                  </a:schemeClr>
                </a:solidFill>
              </a:rPr>
              <a:t>() {</a:t>
            </a:r>
          </a:p>
          <a:p>
            <a:pPr>
              <a:lnSpc>
                <a:spcPct val="90000"/>
              </a:lnSpc>
            </a:pPr>
            <a:r>
              <a:rPr lang="de-DE" sz="800" dirty="0">
                <a:solidFill>
                  <a:schemeClr val="bg1">
                    <a:alpha val="80000"/>
                  </a:schemeClr>
                </a:solidFill>
              </a:rPr>
              <a:t>  </a:t>
            </a:r>
            <a:r>
              <a:rPr lang="de-DE" sz="800" dirty="0" err="1">
                <a:solidFill>
                  <a:schemeClr val="bg1">
                    <a:alpha val="80000"/>
                  </a:schemeClr>
                </a:solidFill>
              </a:rPr>
              <a:t>timeClient.begin</a:t>
            </a:r>
            <a:r>
              <a:rPr lang="de-DE" sz="800" dirty="0">
                <a:solidFill>
                  <a:schemeClr val="bg1">
                    <a:alpha val="80000"/>
                  </a:schemeClr>
                </a:solidFill>
              </a:rPr>
              <a:t>();</a:t>
            </a:r>
          </a:p>
          <a:p>
            <a:pPr>
              <a:lnSpc>
                <a:spcPct val="90000"/>
              </a:lnSpc>
            </a:pPr>
            <a:r>
              <a:rPr lang="de-DE" sz="800" dirty="0">
                <a:solidFill>
                  <a:schemeClr val="bg1">
                    <a:alpha val="80000"/>
                  </a:schemeClr>
                </a:solidFill>
              </a:rPr>
              <a:t>}</a:t>
            </a:r>
          </a:p>
          <a:p>
            <a:pPr>
              <a:lnSpc>
                <a:spcPct val="90000"/>
              </a:lnSpc>
            </a:pPr>
            <a:endParaRPr lang="de-DE" sz="800" dirty="0">
              <a:solidFill>
                <a:schemeClr val="bg1">
                  <a:alpha val="80000"/>
                </a:schemeClr>
              </a:solidFill>
            </a:endParaRPr>
          </a:p>
          <a:p>
            <a:pPr>
              <a:lnSpc>
                <a:spcPct val="90000"/>
              </a:lnSpc>
            </a:pPr>
            <a:r>
              <a:rPr lang="de-DE" sz="800" dirty="0" err="1">
                <a:solidFill>
                  <a:schemeClr val="bg1">
                    <a:alpha val="80000"/>
                  </a:schemeClr>
                </a:solidFill>
              </a:rPr>
              <a:t>void</a:t>
            </a:r>
            <a:r>
              <a:rPr lang="de-DE" sz="800" dirty="0">
                <a:solidFill>
                  <a:schemeClr val="bg1">
                    <a:alpha val="80000"/>
                  </a:schemeClr>
                </a:solidFill>
              </a:rPr>
              <a:t> loop() {</a:t>
            </a:r>
          </a:p>
          <a:p>
            <a:pPr>
              <a:lnSpc>
                <a:spcPct val="90000"/>
              </a:lnSpc>
            </a:pPr>
            <a:r>
              <a:rPr lang="de-DE" sz="800" dirty="0">
                <a:solidFill>
                  <a:schemeClr val="bg1">
                    <a:alpha val="80000"/>
                  </a:schemeClr>
                </a:solidFill>
              </a:rPr>
              <a:t>  </a:t>
            </a:r>
            <a:r>
              <a:rPr lang="de-DE" sz="800" dirty="0" err="1">
                <a:solidFill>
                  <a:schemeClr val="bg1">
                    <a:alpha val="80000"/>
                  </a:schemeClr>
                </a:solidFill>
              </a:rPr>
              <a:t>timeClient.update</a:t>
            </a:r>
            <a:r>
              <a:rPr lang="de-DE" sz="800" dirty="0">
                <a:solidFill>
                  <a:schemeClr val="bg1">
                    <a:alpha val="80000"/>
                  </a:schemeClr>
                </a:solidFill>
              </a:rPr>
              <a:t>();</a:t>
            </a:r>
          </a:p>
          <a:p>
            <a:pPr>
              <a:lnSpc>
                <a:spcPct val="90000"/>
              </a:lnSpc>
            </a:pPr>
            <a:r>
              <a:rPr lang="de-DE" sz="800" dirty="0">
                <a:solidFill>
                  <a:schemeClr val="bg1">
                    <a:alpha val="80000"/>
                  </a:schemeClr>
                </a:solidFill>
              </a:rPr>
              <a:t>  </a:t>
            </a:r>
            <a:r>
              <a:rPr lang="de-DE" sz="800" dirty="0" err="1">
                <a:solidFill>
                  <a:schemeClr val="bg1">
                    <a:alpha val="80000"/>
                  </a:schemeClr>
                </a:solidFill>
              </a:rPr>
              <a:t>Serial.println</a:t>
            </a:r>
            <a:r>
              <a:rPr lang="de-DE" sz="800" dirty="0">
                <a:solidFill>
                  <a:schemeClr val="bg1">
                    <a:alpha val="80000"/>
                  </a:schemeClr>
                </a:solidFill>
              </a:rPr>
              <a:t>(</a:t>
            </a:r>
            <a:r>
              <a:rPr lang="de-DE" sz="800" dirty="0" err="1">
                <a:solidFill>
                  <a:schemeClr val="bg1">
                    <a:alpha val="80000"/>
                  </a:schemeClr>
                </a:solidFill>
              </a:rPr>
              <a:t>timeClient.getFormattedTime</a:t>
            </a:r>
            <a:r>
              <a:rPr lang="de-DE" sz="800" dirty="0">
                <a:solidFill>
                  <a:schemeClr val="bg1">
                    <a:alpha val="80000"/>
                  </a:schemeClr>
                </a:solidFill>
              </a:rPr>
              <a:t>());</a:t>
            </a:r>
          </a:p>
          <a:p>
            <a:pPr>
              <a:lnSpc>
                <a:spcPct val="90000"/>
              </a:lnSpc>
            </a:pPr>
            <a:r>
              <a:rPr lang="de-DE" sz="800" dirty="0">
                <a:solidFill>
                  <a:schemeClr val="bg1">
                    <a:alpha val="80000"/>
                  </a:schemeClr>
                </a:solidFill>
              </a:rPr>
              <a:t>  </a:t>
            </a:r>
            <a:r>
              <a:rPr lang="de-DE" sz="800" dirty="0" err="1">
                <a:solidFill>
                  <a:schemeClr val="bg1">
                    <a:alpha val="80000"/>
                  </a:schemeClr>
                </a:solidFill>
              </a:rPr>
              <a:t>delay</a:t>
            </a:r>
            <a:r>
              <a:rPr lang="de-DE" sz="800" dirty="0">
                <a:solidFill>
                  <a:schemeClr val="bg1">
                    <a:alpha val="80000"/>
                  </a:schemeClr>
                </a:solidFill>
              </a:rPr>
              <a:t>(1000);</a:t>
            </a:r>
          </a:p>
          <a:p>
            <a:pPr>
              <a:lnSpc>
                <a:spcPct val="90000"/>
              </a:lnSpc>
            </a:pPr>
            <a:r>
              <a:rPr lang="de-DE" sz="800" dirty="0">
                <a:solidFill>
                  <a:schemeClr val="bg1">
                    <a:alpha val="80000"/>
                  </a:schemeClr>
                </a:solidFill>
              </a:rPr>
              <a:t>}</a:t>
            </a:r>
          </a:p>
          <a:p>
            <a:pPr>
              <a:lnSpc>
                <a:spcPct val="90000"/>
              </a:lnSpc>
            </a:pPr>
            <a:r>
              <a:rPr lang="de-DE" sz="800" dirty="0">
                <a:solidFill>
                  <a:schemeClr val="bg1">
                    <a:alpha val="80000"/>
                  </a:schemeClr>
                </a:solidFill>
              </a:rPr>
              <a:t>```</a:t>
            </a:r>
          </a:p>
          <a:p>
            <a:pPr>
              <a:lnSpc>
                <a:spcPct val="90000"/>
              </a:lnSpc>
            </a:pPr>
            <a:endParaRPr lang="de-DE" sz="800" dirty="0">
              <a:solidFill>
                <a:schemeClr val="bg1">
                  <a:alpha val="80000"/>
                </a:schemeClr>
              </a:solidFill>
            </a:endParaRPr>
          </a:p>
        </p:txBody>
      </p:sp>
      <p:pic>
        <p:nvPicPr>
          <p:cNvPr id="5" name="Grafik 4" descr="Ein Bild, das Text, Grafiken, Grafikdesign, Schrift enthält.&#10;&#10;Automatisch generierte Beschreibung">
            <a:extLst>
              <a:ext uri="{FF2B5EF4-FFF2-40B4-BE49-F238E27FC236}">
                <a16:creationId xmlns:a16="http://schemas.microsoft.com/office/drawing/2014/main" id="{36B4C869-4940-4B58-5B92-46EB2B0C325B}"/>
              </a:ext>
            </a:extLst>
          </p:cNvPr>
          <p:cNvPicPr>
            <a:picLocks noChangeAspect="1"/>
          </p:cNvPicPr>
          <p:nvPr/>
        </p:nvPicPr>
        <p:blipFill>
          <a:blip r:embed="rId3"/>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33" name="Group 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34" name="Freeform: Shape 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Ein Bild, das Text, Grafiken, Grafikdesign, Schrift enthält.&#10;&#10;Automatisch generierte Beschreibung">
            <a:extLst>
              <a:ext uri="{FF2B5EF4-FFF2-40B4-BE49-F238E27FC236}">
                <a16:creationId xmlns:a16="http://schemas.microsoft.com/office/drawing/2014/main" id="{5A64511F-99D1-D6B1-A98D-4DCF577A8B11}"/>
              </a:ext>
            </a:extLst>
          </p:cNvPr>
          <p:cNvPicPr>
            <a:picLocks noGrp="1" noChangeAspect="1"/>
          </p:cNvPicPr>
          <p:nvPr>
            <p:ph idx="4294967295"/>
          </p:nvPr>
        </p:nvPicPr>
        <p:blipFill>
          <a:blip r:embed="rId2"/>
          <a:srcRect r="13816" b="9089"/>
          <a:stretch/>
        </p:blipFill>
        <p:spPr>
          <a:xfrm>
            <a:off x="2642616" y="10"/>
            <a:ext cx="6501384"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D4AAEB0-4C53-0B1F-49D3-CB38FE26B44A}"/>
              </a:ext>
            </a:extLst>
          </p:cNvPr>
          <p:cNvSpPr>
            <a:spLocks noGrp="1"/>
          </p:cNvSpPr>
          <p:nvPr>
            <p:ph type="ctrTitle"/>
          </p:nvPr>
        </p:nvSpPr>
        <p:spPr>
          <a:xfrm>
            <a:off x="358485" y="1122363"/>
            <a:ext cx="3017520" cy="3204134"/>
          </a:xfrm>
        </p:spPr>
        <p:txBody>
          <a:bodyPr anchor="b">
            <a:normAutofit/>
          </a:bodyPr>
          <a:lstStyle/>
          <a:p>
            <a:pPr algn="l"/>
            <a:r>
              <a:rPr lang="de-DE" sz="4200" dirty="0">
                <a:solidFill>
                  <a:schemeClr val="bg1"/>
                </a:solidFill>
              </a:rPr>
              <a:t>Danke fürs zuhören </a:t>
            </a:r>
          </a:p>
        </p:txBody>
      </p:sp>
      <p:sp>
        <p:nvSpPr>
          <p:cNvPr id="6" name="Untertitel 5">
            <a:extLst>
              <a:ext uri="{FF2B5EF4-FFF2-40B4-BE49-F238E27FC236}">
                <a16:creationId xmlns:a16="http://schemas.microsoft.com/office/drawing/2014/main" id="{545B702D-9114-463D-6A50-CDCB66230B26}"/>
              </a:ext>
            </a:extLst>
          </p:cNvPr>
          <p:cNvSpPr>
            <a:spLocks noGrp="1"/>
          </p:cNvSpPr>
          <p:nvPr>
            <p:ph type="subTitle" idx="1"/>
          </p:nvPr>
        </p:nvSpPr>
        <p:spPr>
          <a:xfrm>
            <a:off x="358485" y="4872922"/>
            <a:ext cx="3017519" cy="1208141"/>
          </a:xfrm>
        </p:spPr>
        <p:txBody>
          <a:bodyPr>
            <a:normAutofit/>
          </a:bodyPr>
          <a:lstStyle/>
          <a:p>
            <a:pPr algn="l"/>
            <a:r>
              <a:rPr lang="de-DE" sz="1100" dirty="0"/>
              <a:t>Erstellt mit Kira AI </a:t>
            </a:r>
            <a:r>
              <a:rPr lang="de-DE" sz="1100" dirty="0" err="1"/>
              <a:t>Powered</a:t>
            </a:r>
            <a:r>
              <a:rPr lang="de-DE" sz="1100" dirty="0"/>
              <a:t> </a:t>
            </a:r>
            <a:r>
              <a:rPr lang="de-DE" sz="1100" dirty="0" err="1"/>
              <a:t>by</a:t>
            </a:r>
            <a:r>
              <a:rPr lang="de-DE" sz="1100" dirty="0"/>
              <a:t> </a:t>
            </a:r>
            <a:r>
              <a:rPr lang="de-DE" sz="1100" dirty="0" err="1"/>
              <a:t>chill-zone.xyz</a:t>
            </a:r>
            <a:endParaRPr lang="de-DE" sz="1700" dirty="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887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500">
                <a:solidFill>
                  <a:schemeClr val="bg1"/>
                </a:solidFill>
              </a:rPr>
              <a:t>Was ist die ESP32 Wortuhr?</a:t>
            </a:r>
          </a:p>
        </p:txBody>
      </p:sp>
      <p:sp>
        <p:nvSpPr>
          <p:cNvPr id="3" name="Content Placeholder 2"/>
          <p:cNvSpPr>
            <a:spLocks noGrp="1"/>
          </p:cNvSpPr>
          <p:nvPr>
            <p:ph idx="1"/>
          </p:nvPr>
        </p:nvSpPr>
        <p:spPr>
          <a:xfrm>
            <a:off x="628650" y="3146400"/>
            <a:ext cx="3293268" cy="2862288"/>
          </a:xfrm>
        </p:spPr>
        <p:txBody>
          <a:bodyPr>
            <a:normAutofit/>
          </a:bodyPr>
          <a:lstStyle/>
          <a:p>
            <a:r>
              <a:rPr lang="de-DE" sz="2100">
                <a:solidFill>
                  <a:schemeClr val="bg1">
                    <a:alpha val="80000"/>
                  </a:schemeClr>
                </a:solidFill>
              </a:rPr>
              <a:t>Die ESP32 Wortuhr zeigt die Zeit in Worten an, statt mit Zahlen. Das Projekt nutzt den ESP32 Mikrocontroller und eine Matrix aus LEDs, um eine kreative und funktionale Uhr zu erstellen.</a:t>
            </a:r>
          </a:p>
        </p:txBody>
      </p:sp>
      <p:pic>
        <p:nvPicPr>
          <p:cNvPr id="5" name="Grafik 4" descr="Ein Bild, das Text, Grafiken, Grafikdesign, Schrift enthält.&#10;&#10;Automatisch generierte Beschreibung">
            <a:extLst>
              <a:ext uri="{FF2B5EF4-FFF2-40B4-BE49-F238E27FC236}">
                <a16:creationId xmlns:a16="http://schemas.microsoft.com/office/drawing/2014/main" id="{8F6B5D7B-7046-BAD8-50B7-A6202A1DE1A3}"/>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54" name="Group 46">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48" name="Freeform: Shape 47">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48">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500">
                <a:solidFill>
                  <a:schemeClr val="bg1"/>
                </a:solidFill>
              </a:rPr>
              <a:t>Hardware-Anforderungen</a:t>
            </a:r>
          </a:p>
        </p:txBody>
      </p:sp>
      <p:sp>
        <p:nvSpPr>
          <p:cNvPr id="3" name="Content Placeholder 2"/>
          <p:cNvSpPr>
            <a:spLocks noGrp="1"/>
          </p:cNvSpPr>
          <p:nvPr>
            <p:ph idx="1"/>
          </p:nvPr>
        </p:nvSpPr>
        <p:spPr>
          <a:xfrm>
            <a:off x="628650" y="3146400"/>
            <a:ext cx="3293268" cy="2862288"/>
          </a:xfrm>
        </p:spPr>
        <p:txBody>
          <a:bodyPr>
            <a:normAutofit/>
          </a:bodyPr>
          <a:lstStyle/>
          <a:p>
            <a:r>
              <a:rPr lang="de-DE" sz="1900">
                <a:solidFill>
                  <a:schemeClr val="bg1">
                    <a:alpha val="80000"/>
                  </a:schemeClr>
                </a:solidFill>
              </a:rPr>
              <a:t>- ESP32 Mikrocontroller</a:t>
            </a:r>
          </a:p>
          <a:p>
            <a:r>
              <a:rPr lang="de-DE" sz="1900">
                <a:solidFill>
                  <a:schemeClr val="bg1">
                    <a:alpha val="80000"/>
                  </a:schemeClr>
                </a:solidFill>
              </a:rPr>
              <a:t>- 8x8 NeoPixel (WS2812) LED-Matrix</a:t>
            </a:r>
          </a:p>
          <a:p>
            <a:r>
              <a:rPr lang="de-DE" sz="1900">
                <a:solidFill>
                  <a:schemeClr val="bg1">
                    <a:alpha val="80000"/>
                  </a:schemeClr>
                </a:solidFill>
              </a:rPr>
              <a:t>- 5V Stromversorgung für die LEDs</a:t>
            </a:r>
          </a:p>
          <a:p>
            <a:r>
              <a:rPr lang="de-DE" sz="1900">
                <a:solidFill>
                  <a:schemeClr val="bg1">
                    <a:alpha val="80000"/>
                  </a:schemeClr>
                </a:solidFill>
              </a:rPr>
              <a:t>- Verbindungen und Kabel</a:t>
            </a:r>
          </a:p>
          <a:p>
            <a:r>
              <a:rPr lang="de-DE" sz="1900">
                <a:solidFill>
                  <a:schemeClr val="bg1">
                    <a:alpha val="80000"/>
                  </a:schemeClr>
                </a:solidFill>
              </a:rPr>
              <a:t>- WLAN für die Zeitsynchronisation</a:t>
            </a:r>
          </a:p>
        </p:txBody>
      </p:sp>
      <p:pic>
        <p:nvPicPr>
          <p:cNvPr id="5" name="Grafik 4" descr="Ein Bild, das Text, Grafiken, Grafikdesign, Schrift enthält.&#10;&#10;Automatisch generierte Beschreibung">
            <a:extLst>
              <a:ext uri="{FF2B5EF4-FFF2-40B4-BE49-F238E27FC236}">
                <a16:creationId xmlns:a16="http://schemas.microsoft.com/office/drawing/2014/main" id="{2D5D4455-C775-B0A0-93C2-7DE3D5C5FBF5}"/>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40" name="Group 39">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41" name="Freeform: Shape 40">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500">
                <a:solidFill>
                  <a:schemeClr val="bg1"/>
                </a:solidFill>
              </a:rPr>
              <a:t>Der ESP32 Mikrocontroller</a:t>
            </a:r>
          </a:p>
        </p:txBody>
      </p:sp>
      <p:sp>
        <p:nvSpPr>
          <p:cNvPr id="3" name="Content Placeholder 2"/>
          <p:cNvSpPr>
            <a:spLocks noGrp="1"/>
          </p:cNvSpPr>
          <p:nvPr>
            <p:ph idx="1"/>
          </p:nvPr>
        </p:nvSpPr>
        <p:spPr>
          <a:xfrm>
            <a:off x="628650" y="3146400"/>
            <a:ext cx="3293268" cy="2862288"/>
          </a:xfrm>
        </p:spPr>
        <p:txBody>
          <a:bodyPr>
            <a:normAutofit/>
          </a:bodyPr>
          <a:lstStyle/>
          <a:p>
            <a:pPr>
              <a:lnSpc>
                <a:spcPct val="90000"/>
              </a:lnSpc>
            </a:pPr>
            <a:r>
              <a:rPr lang="de-DE" sz="2100">
                <a:solidFill>
                  <a:schemeClr val="bg1">
                    <a:alpha val="80000"/>
                  </a:schemeClr>
                </a:solidFill>
              </a:rPr>
              <a:t>Der ESP32 ist ein kleiner Mikrocontroller mit WLAN-Funktion. Er kann Verbindungen aufbauen, Daten verarbeiten und die LEDs ansteuern. Dadurch ist er ideal für smarte Projekte wie die Wortuhr.</a:t>
            </a:r>
          </a:p>
        </p:txBody>
      </p:sp>
      <p:pic>
        <p:nvPicPr>
          <p:cNvPr id="5" name="Grafik 4" descr="Ein Bild, das Text, Grafiken, Grafikdesign, Schrift enthält.&#10;&#10;Automatisch generierte Beschreibung">
            <a:extLst>
              <a:ext uri="{FF2B5EF4-FFF2-40B4-BE49-F238E27FC236}">
                <a16:creationId xmlns:a16="http://schemas.microsoft.com/office/drawing/2014/main" id="{0B335608-2B15-2C82-D6B0-886D43EB58FF}"/>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33" name="Group 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34" name="Freeform: Shape 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49" y="1174819"/>
            <a:ext cx="3620096" cy="2858363"/>
          </a:xfrm>
        </p:spPr>
        <p:txBody>
          <a:bodyPr vert="horz" lIns="91440" tIns="45720" rIns="91440" bIns="45720" rtlCol="0" anchor="b">
            <a:normAutofit/>
          </a:bodyPr>
          <a:lstStyle/>
          <a:p>
            <a:pPr algn="l" defTabSz="914400">
              <a:lnSpc>
                <a:spcPct val="90000"/>
              </a:lnSpc>
            </a:pPr>
            <a:r>
              <a:rPr lang="en-US" sz="6300">
                <a:solidFill>
                  <a:schemeClr val="bg1"/>
                </a:solidFill>
              </a:rPr>
              <a:t>Aufbau der Wortuhr</a:t>
            </a:r>
          </a:p>
        </p:txBody>
      </p:sp>
      <p:pic>
        <p:nvPicPr>
          <p:cNvPr id="3" name="Picture 2" descr="image.png"/>
          <p:cNvPicPr>
            <a:picLocks noChangeAspect="1"/>
          </p:cNvPicPr>
          <p:nvPr/>
        </p:nvPicPr>
        <p:blipFill>
          <a:blip r:embed="rId2"/>
          <a:srcRect l="6514" r="7520"/>
          <a:stretch/>
        </p:blipFill>
        <p:spPr>
          <a:xfrm>
            <a:off x="4572000" y="841375"/>
            <a:ext cx="3945731"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sp>
        <p:nvSpPr>
          <p:cNvPr id="29" name="Freeform: Shape 28">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4138312"/>
            <a:ext cx="3945731"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4138312"/>
            <a:ext cx="3945731"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500">
                <a:solidFill>
                  <a:schemeClr val="bg1"/>
                </a:solidFill>
              </a:rPr>
              <a:t>Programmierung der Wortuhr</a:t>
            </a:r>
          </a:p>
        </p:txBody>
      </p:sp>
      <p:sp>
        <p:nvSpPr>
          <p:cNvPr id="3" name="Content Placeholder 2"/>
          <p:cNvSpPr>
            <a:spLocks noGrp="1"/>
          </p:cNvSpPr>
          <p:nvPr>
            <p:ph idx="1"/>
          </p:nvPr>
        </p:nvSpPr>
        <p:spPr>
          <a:xfrm>
            <a:off x="628650" y="3146400"/>
            <a:ext cx="3293268" cy="2862288"/>
          </a:xfrm>
        </p:spPr>
        <p:txBody>
          <a:bodyPr>
            <a:normAutofit/>
          </a:bodyPr>
          <a:lstStyle/>
          <a:p>
            <a:pPr>
              <a:lnSpc>
                <a:spcPct val="90000"/>
              </a:lnSpc>
            </a:pPr>
            <a:r>
              <a:rPr lang="de-DE" sz="1600">
                <a:solidFill>
                  <a:schemeClr val="bg1">
                    <a:alpha val="80000"/>
                  </a:schemeClr>
                </a:solidFill>
              </a:rPr>
              <a:t>- Der ESP32 wird mit dem WLAN verbunden und synchronisiert die Zeit aus dem Internet.</a:t>
            </a:r>
          </a:p>
          <a:p>
            <a:pPr>
              <a:lnSpc>
                <a:spcPct val="90000"/>
              </a:lnSpc>
            </a:pPr>
            <a:r>
              <a:rPr lang="de-DE" sz="1600">
                <a:solidFill>
                  <a:schemeClr val="bg1">
                    <a:alpha val="80000"/>
                  </a:schemeClr>
                </a:solidFill>
              </a:rPr>
              <a:t>- Der Code steuert die LEDs so, dass die Uhrzeit als Worte angezeigt wird.</a:t>
            </a:r>
          </a:p>
          <a:p>
            <a:pPr>
              <a:lnSpc>
                <a:spcPct val="90000"/>
              </a:lnSpc>
            </a:pPr>
            <a:r>
              <a:rPr lang="de-DE" sz="1600">
                <a:solidFill>
                  <a:schemeClr val="bg1">
                    <a:alpha val="80000"/>
                  </a:schemeClr>
                </a:solidFill>
              </a:rPr>
              <a:t>- Mithilfe von Bedingungen und Schleifen wird festgelegt, welche LEDs zu welchem Zeitpunkt leuchten.</a:t>
            </a:r>
          </a:p>
        </p:txBody>
      </p:sp>
      <p:pic>
        <p:nvPicPr>
          <p:cNvPr id="5" name="Grafik 4" descr="Ein Bild, das Text, Grafiken, Grafikdesign, Schrift enthält.&#10;&#10;Automatisch generierte Beschreibung">
            <a:extLst>
              <a:ext uri="{FF2B5EF4-FFF2-40B4-BE49-F238E27FC236}">
                <a16:creationId xmlns:a16="http://schemas.microsoft.com/office/drawing/2014/main" id="{891CD734-0812-BCE7-C7F7-4DD666F3D397}"/>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33" name="Group 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34" name="Freeform: Shape 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000">
                <a:solidFill>
                  <a:schemeClr val="bg1"/>
                </a:solidFill>
              </a:rPr>
              <a:t>Herausforderungen und Lösungen</a:t>
            </a:r>
          </a:p>
        </p:txBody>
      </p:sp>
      <p:sp>
        <p:nvSpPr>
          <p:cNvPr id="3" name="Content Placeholder 2"/>
          <p:cNvSpPr>
            <a:spLocks noGrp="1"/>
          </p:cNvSpPr>
          <p:nvPr>
            <p:ph idx="1"/>
          </p:nvPr>
        </p:nvSpPr>
        <p:spPr>
          <a:xfrm>
            <a:off x="628650" y="3146400"/>
            <a:ext cx="3293268" cy="2862288"/>
          </a:xfrm>
        </p:spPr>
        <p:txBody>
          <a:bodyPr>
            <a:normAutofit/>
          </a:bodyPr>
          <a:lstStyle/>
          <a:p>
            <a:r>
              <a:rPr lang="de-DE" sz="1900">
                <a:solidFill>
                  <a:schemeClr val="bg1">
                    <a:alpha val="80000"/>
                  </a:schemeClr>
                </a:solidFill>
              </a:rPr>
              <a:t>- **Internet-Zeit:** Die Uhr synchronisiert sich automatisch.</a:t>
            </a:r>
          </a:p>
          <a:p>
            <a:r>
              <a:rPr lang="de-DE" sz="1900">
                <a:solidFill>
                  <a:schemeClr val="bg1">
                    <a:alpha val="80000"/>
                  </a:schemeClr>
                </a:solidFill>
              </a:rPr>
              <a:t>- **Genauigkeit:** Nur die passenden LEDs leuchten zur richtigen Zeit.</a:t>
            </a:r>
          </a:p>
          <a:p>
            <a:r>
              <a:rPr lang="de-DE" sz="1900">
                <a:solidFill>
                  <a:schemeClr val="bg1">
                    <a:alpha val="80000"/>
                  </a:schemeClr>
                </a:solidFill>
              </a:rPr>
              <a:t>- **Stabilität:** Der Code muss robust sein, damit die Uhr zuverlässig läuft.</a:t>
            </a:r>
          </a:p>
        </p:txBody>
      </p:sp>
      <p:pic>
        <p:nvPicPr>
          <p:cNvPr id="5" name="Grafik 4" descr="Ein Bild, das Text, Grafiken, Grafikdesign, Schrift enthält.&#10;&#10;Automatisch generierte Beschreibung">
            <a:extLst>
              <a:ext uri="{FF2B5EF4-FFF2-40B4-BE49-F238E27FC236}">
                <a16:creationId xmlns:a16="http://schemas.microsoft.com/office/drawing/2014/main" id="{1529EFF0-12A8-AD1C-94BF-BA9694E0F4AC}"/>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33" name="Group 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34" name="Freeform: Shape 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500">
                <a:solidFill>
                  <a:schemeClr val="bg1"/>
                </a:solidFill>
              </a:rPr>
              <a:t>Was lernen wir daraus?</a:t>
            </a:r>
          </a:p>
        </p:txBody>
      </p:sp>
      <p:sp>
        <p:nvSpPr>
          <p:cNvPr id="3" name="Content Placeholder 2"/>
          <p:cNvSpPr>
            <a:spLocks noGrp="1"/>
          </p:cNvSpPr>
          <p:nvPr>
            <p:ph idx="1"/>
          </p:nvPr>
        </p:nvSpPr>
        <p:spPr>
          <a:xfrm>
            <a:off x="628650" y="3146400"/>
            <a:ext cx="3293268" cy="2862288"/>
          </a:xfrm>
        </p:spPr>
        <p:txBody>
          <a:bodyPr>
            <a:normAutofit/>
          </a:bodyPr>
          <a:lstStyle/>
          <a:p>
            <a:pPr>
              <a:lnSpc>
                <a:spcPct val="90000"/>
              </a:lnSpc>
            </a:pPr>
            <a:r>
              <a:rPr lang="de-DE" sz="1900">
                <a:solidFill>
                  <a:schemeClr val="bg1">
                    <a:alpha val="80000"/>
                  </a:schemeClr>
                </a:solidFill>
              </a:rPr>
              <a:t>- Grundlagen der Programmierung und Steuerung von Mikrocontrollern</a:t>
            </a:r>
          </a:p>
          <a:p>
            <a:pPr>
              <a:lnSpc>
                <a:spcPct val="90000"/>
              </a:lnSpc>
            </a:pPr>
            <a:r>
              <a:rPr lang="de-DE" sz="1900">
                <a:solidFill>
                  <a:schemeClr val="bg1">
                    <a:alpha val="80000"/>
                  </a:schemeClr>
                </a:solidFill>
              </a:rPr>
              <a:t>- Verbindung von Elektronik-Komponenten und LEDs</a:t>
            </a:r>
          </a:p>
          <a:p>
            <a:pPr>
              <a:lnSpc>
                <a:spcPct val="90000"/>
              </a:lnSpc>
            </a:pPr>
            <a:r>
              <a:rPr lang="de-DE" sz="1900">
                <a:solidFill>
                  <a:schemeClr val="bg1">
                    <a:alpha val="80000"/>
                  </a:schemeClr>
                </a:solidFill>
              </a:rPr>
              <a:t>- Umgang mit Fehlern und Problemlösungen bei Projekten</a:t>
            </a:r>
          </a:p>
        </p:txBody>
      </p:sp>
      <p:pic>
        <p:nvPicPr>
          <p:cNvPr id="5" name="Grafik 4" descr="Ein Bild, das Text, Grafiken, Grafikdesign, Schrift enthält.&#10;&#10;Automatisch generierte Beschreibung">
            <a:extLst>
              <a:ext uri="{FF2B5EF4-FFF2-40B4-BE49-F238E27FC236}">
                <a16:creationId xmlns:a16="http://schemas.microsoft.com/office/drawing/2014/main" id="{5B64DB5B-4E5D-2946-133F-AD3BAEC014C6}"/>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33" name="Group 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34" name="Freeform: Shape 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641752"/>
            <a:ext cx="3293268" cy="1323439"/>
          </a:xfrm>
        </p:spPr>
        <p:txBody>
          <a:bodyPr anchor="t">
            <a:normAutofit/>
          </a:bodyPr>
          <a:lstStyle/>
          <a:p>
            <a:r>
              <a:rPr lang="de-DE" sz="3200">
                <a:solidFill>
                  <a:schemeClr val="bg1"/>
                </a:solidFill>
              </a:rPr>
              <a:t>Zusammenfassung</a:t>
            </a:r>
          </a:p>
        </p:txBody>
      </p:sp>
      <p:sp>
        <p:nvSpPr>
          <p:cNvPr id="3" name="Content Placeholder 2"/>
          <p:cNvSpPr>
            <a:spLocks noGrp="1"/>
          </p:cNvSpPr>
          <p:nvPr>
            <p:ph idx="1"/>
          </p:nvPr>
        </p:nvSpPr>
        <p:spPr>
          <a:xfrm>
            <a:off x="628650" y="3146400"/>
            <a:ext cx="3293268" cy="2862288"/>
          </a:xfrm>
        </p:spPr>
        <p:txBody>
          <a:bodyPr>
            <a:normAutofit/>
          </a:bodyPr>
          <a:lstStyle/>
          <a:p>
            <a:pPr>
              <a:lnSpc>
                <a:spcPct val="90000"/>
              </a:lnSpc>
            </a:pPr>
            <a:r>
              <a:rPr lang="de-DE" sz="1600">
                <a:solidFill>
                  <a:schemeClr val="bg1">
                    <a:alpha val="80000"/>
                  </a:schemeClr>
                </a:solidFill>
              </a:rPr>
              <a:t>Die ESP32 Wortuhr ist ein spannendes Projekt, das Elektronik und Programmierung kombiniert. Mit dem ESP32 und einer LED-Matrix wird die Zeit kreativ in Worten angezeigt.</a:t>
            </a:r>
          </a:p>
          <a:p>
            <a:pPr>
              <a:lnSpc>
                <a:spcPct val="90000"/>
              </a:lnSpc>
            </a:pPr>
            <a:endParaRPr lang="de-DE" sz="1600">
              <a:solidFill>
                <a:schemeClr val="bg1">
                  <a:alpha val="80000"/>
                </a:schemeClr>
              </a:solidFill>
            </a:endParaRPr>
          </a:p>
          <a:p>
            <a:pPr>
              <a:lnSpc>
                <a:spcPct val="90000"/>
              </a:lnSpc>
            </a:pPr>
            <a:r>
              <a:rPr lang="de-DE" sz="1600">
                <a:solidFill>
                  <a:schemeClr val="bg1">
                    <a:alpha val="80000"/>
                  </a:schemeClr>
                </a:solidFill>
              </a:rPr>
              <a:t>Nächste Schritte: Experimentieren mit anderen Designs oder Funktionen.</a:t>
            </a:r>
          </a:p>
        </p:txBody>
      </p:sp>
      <p:pic>
        <p:nvPicPr>
          <p:cNvPr id="5" name="Grafik 4" descr="Ein Bild, das Text, Grafiken, Grafikdesign, Schrift enthält.&#10;&#10;Automatisch generierte Beschreibung">
            <a:extLst>
              <a:ext uri="{FF2B5EF4-FFF2-40B4-BE49-F238E27FC236}">
                <a16:creationId xmlns:a16="http://schemas.microsoft.com/office/drawing/2014/main" id="{D1DFB250-052C-D753-0CBC-DF80F01276FC}"/>
              </a:ext>
            </a:extLst>
          </p:cNvPr>
          <p:cNvPicPr>
            <a:picLocks noChangeAspect="1"/>
          </p:cNvPicPr>
          <p:nvPr/>
        </p:nvPicPr>
        <p:blipFill>
          <a:blip r:embed="rId2"/>
          <a:srcRect l="5372" r="9686" b="4"/>
          <a:stretch/>
        </p:blipFill>
        <p:spPr>
          <a:xfrm>
            <a:off x="4572000" y="841375"/>
            <a:ext cx="39457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33" name="Group 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0" y="4138312"/>
            <a:ext cx="3945731" cy="1410656"/>
            <a:chOff x="6096000" y="4138312"/>
            <a:chExt cx="5260975" cy="1410656"/>
          </a:xfrm>
        </p:grpSpPr>
        <p:sp>
          <p:nvSpPr>
            <p:cNvPr id="34" name="Freeform: Shape 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Bildschirmpräsentation (4:3)</PresentationFormat>
  <Paragraphs>90</Paragraphs>
  <Slides>13</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Aptos</vt:lpstr>
      <vt:lpstr>Arial</vt:lpstr>
      <vt:lpstr>Calibri</vt:lpstr>
      <vt:lpstr>Google Sans</vt:lpstr>
      <vt:lpstr>Office Theme</vt:lpstr>
      <vt:lpstr>ESP32 Wortuhr – Ein Schüleprojekt</vt:lpstr>
      <vt:lpstr>Was ist die ESP32 Wortuhr?</vt:lpstr>
      <vt:lpstr>Hardware-Anforderungen</vt:lpstr>
      <vt:lpstr>Der ESP32 Mikrocontroller</vt:lpstr>
      <vt:lpstr>Aufbau der Wortuhr</vt:lpstr>
      <vt:lpstr>Programmierung der Wortuhr</vt:lpstr>
      <vt:lpstr>Herausforderungen und Lösungen</vt:lpstr>
      <vt:lpstr>Was lernen wir daraus?</vt:lpstr>
      <vt:lpstr>Zusammenfassung</vt:lpstr>
      <vt:lpstr>Beispiel-Code: WLAN-Verbindung</vt:lpstr>
      <vt:lpstr>Beispiel-Code: LED-Steuerung</vt:lpstr>
      <vt:lpstr>Beispiel-Code: Zeitabruf (NTP)</vt:lpstr>
      <vt:lpstr>Danke fürs zuhören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Patrick Groß</cp:lastModifiedBy>
  <cp:revision>4</cp:revision>
  <dcterms:created xsi:type="dcterms:W3CDTF">2013-01-27T09:14:16Z</dcterms:created>
  <dcterms:modified xsi:type="dcterms:W3CDTF">2024-11-03T10:35:26Z</dcterms:modified>
  <cp:category/>
</cp:coreProperties>
</file>