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The Problem:</a:t>
            </a:r>
            <a:endParaRPr lang="en-US"/>
          </a:p>
        </p:txBody>
      </p:sp>
      <p:sp>
        <p:nvSpPr>
          <p:cNvPr id="3" name="Content Placeholder 2"/>
          <p:cNvSpPr>
            <a:spLocks noGrp="1"/>
          </p:cNvSpPr>
          <p:nvPr>
            <p:ph idx="1"/>
          </p:nvPr>
        </p:nvSpPr>
        <p:spPr/>
        <p:txBody>
          <a:bodyPr>
            <a:normAutofit lnSpcReduction="10000"/>
          </a:bodyPr>
          <a:p>
            <a:r>
              <a:rPr lang="en-US"/>
              <a:t>1. What's the background and scope of the project idea?</a:t>
            </a:r>
            <a:endParaRPr lang="en-US"/>
          </a:p>
          <a:p>
            <a:r>
              <a:rPr lang="en-US" baseline="30000"/>
              <a:t>To optimize the profit of the company from sales, the manager is trying to find out who is the best salesperson according to difference, product group and variety of the products and  set strategy for each of the sales person in the coming quarter.</a:t>
            </a:r>
            <a:endParaRPr lang="en-US" baseline="30000"/>
          </a:p>
          <a:p>
            <a:endParaRPr lang="en-US"/>
          </a:p>
          <a:p>
            <a:r>
              <a:rPr lang="en-US"/>
              <a:t>2. What problem are you attempting to address or solve?</a:t>
            </a:r>
            <a:endParaRPr lang="en-US"/>
          </a:p>
          <a:p>
            <a:r>
              <a:rPr lang="en-US" baseline="30000"/>
              <a:t>In the coming quarter, we have to find out the strategy for each of the sales person to focus on which customer and pushing what product to optimize the sales.</a:t>
            </a:r>
            <a:endParaRPr lang="en-US" baseline="30000"/>
          </a:p>
          <a:p>
            <a:endParaRPr lang="en-US"/>
          </a:p>
          <a:p>
            <a:r>
              <a:rPr lang="en-US"/>
              <a:t>3. Who may it matter to?</a:t>
            </a:r>
            <a:endParaRPr lang="en-US"/>
          </a:p>
          <a:p>
            <a:r>
              <a:rPr lang="en-US" baseline="30000"/>
              <a:t>The company, the sales manager, individual sales person, and also the customers.</a:t>
            </a:r>
            <a:endParaRPr lang="en-US" baseline="30000"/>
          </a:p>
        </p:txBody>
      </p:sp>
      <p:sp>
        <p:nvSpPr>
          <p:cNvPr id="4" name="Text Box 3"/>
          <p:cNvSpPr txBox="1"/>
          <p:nvPr/>
        </p:nvSpPr>
        <p:spPr>
          <a:xfrm>
            <a:off x="6382385" y="365125"/>
            <a:ext cx="4971415" cy="368300"/>
          </a:xfrm>
          <a:prstGeom prst="rect">
            <a:avLst/>
          </a:prstGeom>
          <a:noFill/>
        </p:spPr>
        <p:txBody>
          <a:bodyPr wrap="square" rtlCol="0">
            <a:spAutoFit/>
          </a:bodyPr>
          <a:p>
            <a:pPr algn="r"/>
            <a:r>
              <a:rPr lang="en-US"/>
              <a:t>Optimize Sales by Product Group By Sales Person</a:t>
            </a:r>
            <a:endParaRPr lang="en-US"/>
          </a:p>
        </p:txBody>
      </p:sp>
      <p:sp>
        <p:nvSpPr>
          <p:cNvPr id="6" name="Text Box 5"/>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Data:</a:t>
            </a:r>
            <a:endParaRPr lang="en-US"/>
          </a:p>
        </p:txBody>
      </p:sp>
      <p:sp>
        <p:nvSpPr>
          <p:cNvPr id="3" name="Content Placeholder 2"/>
          <p:cNvSpPr>
            <a:spLocks noGrp="1"/>
          </p:cNvSpPr>
          <p:nvPr>
            <p:ph idx="1"/>
          </p:nvPr>
        </p:nvSpPr>
        <p:spPr>
          <a:xfrm>
            <a:off x="838200" y="1321435"/>
            <a:ext cx="10515600" cy="5269230"/>
          </a:xfrm>
        </p:spPr>
        <p:txBody>
          <a:bodyPr>
            <a:normAutofit fontScale="90000"/>
          </a:bodyPr>
          <a:p>
            <a:r>
              <a:rPr lang="en-US"/>
              <a:t>1. What data exists to help solve this problem?</a:t>
            </a:r>
            <a:endParaRPr lang="en-US"/>
          </a:p>
          <a:p>
            <a:r>
              <a:rPr lang="en-US" sz="3200" baseline="30000"/>
              <a:t>The dataset which contain total sales by invoice, invoice time, salesmen, product ID </a:t>
            </a:r>
            <a:r>
              <a:rPr lang="en-US" sz="3200" baseline="30000">
                <a:sym typeface="+mn-ea"/>
              </a:rPr>
              <a:t>and quantity, </a:t>
            </a:r>
            <a:r>
              <a:rPr lang="en-US" sz="3200" baseline="30000"/>
              <a:t>product group and </a:t>
            </a:r>
            <a:r>
              <a:rPr lang="en-US" sz="3200" baseline="30000">
                <a:sym typeface="+mn-ea"/>
              </a:rPr>
              <a:t>commission level,</a:t>
            </a:r>
            <a:r>
              <a:rPr lang="en-US" sz="3200" baseline="30000"/>
              <a:t> product list price and cost,  and quantity are related to this study.</a:t>
            </a:r>
            <a:endParaRPr lang="en-US" sz="3200" baseline="30000"/>
          </a:p>
          <a:p>
            <a:r>
              <a:rPr lang="en-US"/>
              <a:t>2. Where is it coming from?</a:t>
            </a:r>
            <a:endParaRPr lang="en-US"/>
          </a:p>
          <a:p>
            <a:r>
              <a:rPr lang="en-US" baseline="30000">
                <a:sym typeface="+mn-ea"/>
              </a:rPr>
              <a:t>he company's ERP system is running day to day life data. The historical data is the best resource to this study.</a:t>
            </a:r>
            <a:endParaRPr lang="en-US" baseline="30000">
              <a:sym typeface="+mn-ea"/>
            </a:endParaRPr>
          </a:p>
          <a:p>
            <a:r>
              <a:rPr lang="en-US"/>
              <a:t>3. What does the data look like?</a:t>
            </a:r>
            <a:endParaRPr lang="en-US"/>
          </a:p>
          <a:p>
            <a:r>
              <a:rPr lang="en-US" baseline="30000"/>
              <a:t>The ERP system is limited the data into certain data type. Zero, N/A and other error data to this study is almost not able to exists. Most of the data is create by the sales transaction(e.g. invoice sales total) and generate by initial data(e.g. list price). The dataset should be clean and less error. It is more easy to sort the data by invoice time.</a:t>
            </a:r>
            <a:endParaRPr lang="en-US" baseline="30000"/>
          </a:p>
          <a:p>
            <a:r>
              <a:rPr lang="en-US"/>
              <a:t>4. What is the observation?</a:t>
            </a:r>
            <a:endParaRPr lang="en-US"/>
          </a:p>
          <a:p>
            <a:r>
              <a:rPr lang="en-US" baseline="30000"/>
              <a:t>I found that there are more than 5000 difference and group by 6 difference product group (one of the group is undefined).</a:t>
            </a:r>
            <a:endParaRPr lang="en-US" baseline="30000"/>
          </a:p>
          <a:p>
            <a:r>
              <a:rPr lang="en-US" baseline="30000"/>
              <a:t>Sales person is willing sales the product with higher commission level which is decided by the product group.</a:t>
            </a:r>
            <a:endParaRPr lang="en-US" baseline="30000"/>
          </a:p>
          <a:p>
            <a:r>
              <a:rPr lang="en-US" baseline="30000"/>
              <a:t>The invoice amount of the customer who is buying comprehensive products may higher than who is buying concentrate in few products.</a:t>
            </a:r>
            <a:endParaRPr lang="en-US" baseline="30000"/>
          </a:p>
        </p:txBody>
      </p:sp>
      <p:sp>
        <p:nvSpPr>
          <p:cNvPr id="4" name="Text Box 3"/>
          <p:cNvSpPr txBox="1"/>
          <p:nvPr/>
        </p:nvSpPr>
        <p:spPr>
          <a:xfrm>
            <a:off x="6382385" y="365125"/>
            <a:ext cx="4971415" cy="368300"/>
          </a:xfrm>
          <a:prstGeom prst="rect">
            <a:avLst/>
          </a:prstGeom>
          <a:noFill/>
        </p:spPr>
        <p:txBody>
          <a:bodyPr wrap="square" rtlCol="0">
            <a:spAutoFit/>
          </a:bodyPr>
          <a:p>
            <a:pPr algn="r"/>
            <a:r>
              <a:rPr lang="en-US"/>
              <a:t>Optimize Sales by Product Group By Sales Person</a:t>
            </a:r>
            <a:endParaRPr lang="en-US"/>
          </a:p>
        </p:txBody>
      </p:sp>
      <p:sp>
        <p:nvSpPr>
          <p:cNvPr id="5" name="Text Box 4"/>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4015"/>
            <a:ext cx="10515600" cy="1325563"/>
          </a:xfrm>
        </p:spPr>
        <p:txBody>
          <a:bodyPr/>
          <a:p>
            <a:r>
              <a:rPr lang="en-US"/>
              <a:t>Your Hypotheses:</a:t>
            </a:r>
            <a:endParaRPr lang="en-US"/>
          </a:p>
        </p:txBody>
      </p:sp>
      <p:sp>
        <p:nvSpPr>
          <p:cNvPr id="3" name="Content Placeholder 2"/>
          <p:cNvSpPr>
            <a:spLocks noGrp="1"/>
          </p:cNvSpPr>
          <p:nvPr>
            <p:ph idx="1"/>
          </p:nvPr>
        </p:nvSpPr>
        <p:spPr/>
        <p:txBody>
          <a:bodyPr>
            <a:normAutofit lnSpcReduction="10000"/>
          </a:bodyPr>
          <a:p>
            <a:r>
              <a:rPr lang="en-US"/>
              <a:t>1.Given the problem and data you're aware of what do you believe is the solution?</a:t>
            </a:r>
            <a:endParaRPr lang="en-US"/>
          </a:p>
          <a:p>
            <a:r>
              <a:rPr lang="en-US" baseline="30000">
                <a:sym typeface="+mn-ea"/>
              </a:rPr>
              <a:t>The product which assigned to a product group is sold more than which is not assigned.</a:t>
            </a:r>
            <a:endParaRPr lang="en-US" baseline="30000">
              <a:sym typeface="+mn-ea"/>
            </a:endParaRPr>
          </a:p>
          <a:p>
            <a:r>
              <a:rPr lang="en-US" baseline="30000">
                <a:sym typeface="+mn-ea"/>
              </a:rPr>
              <a:t>The highest invoice total sales is not as same as the highest the invoice gross profit. </a:t>
            </a:r>
            <a:endParaRPr lang="en-US" baseline="30000">
              <a:sym typeface="+mn-ea"/>
            </a:endParaRPr>
          </a:p>
          <a:p>
            <a:r>
              <a:rPr lang="en-US" baseline="30000">
                <a:sym typeface="+mn-ea"/>
              </a:rPr>
              <a:t>The product with higher commission level may not sales as many as the one with lower commission level on the invoice. </a:t>
            </a:r>
            <a:endParaRPr lang="en-US" baseline="30000">
              <a:sym typeface="+mn-ea"/>
            </a:endParaRPr>
          </a:p>
          <a:p>
            <a:r>
              <a:rPr lang="en-US" baseline="30000">
                <a:sym typeface="+mn-ea"/>
              </a:rPr>
              <a:t>The invoice amount of the customer who is buying comprehensive products is higher than who is buying concentrate in few products.</a:t>
            </a:r>
            <a:endParaRPr lang="en-US" baseline="30000"/>
          </a:p>
          <a:p>
            <a:endParaRPr lang="en-US" baseline="30000"/>
          </a:p>
          <a:p>
            <a:r>
              <a:rPr lang="en-US"/>
              <a:t>2.What does success look like?</a:t>
            </a:r>
            <a:endParaRPr lang="en-US"/>
          </a:p>
          <a:p>
            <a:r>
              <a:rPr lang="en-US" baseline="30000"/>
              <a:t>It is able to determine the sales strategy for the each of the sales person. To determine which of the product group the sales person should focus. Also, to know which customer has the potential growth of sales.</a:t>
            </a:r>
            <a:endParaRPr lang="en-US" baseline="30000"/>
          </a:p>
        </p:txBody>
      </p:sp>
      <p:sp>
        <p:nvSpPr>
          <p:cNvPr id="4" name="Text Box 3"/>
          <p:cNvSpPr txBox="1"/>
          <p:nvPr/>
        </p:nvSpPr>
        <p:spPr>
          <a:xfrm>
            <a:off x="6382385" y="365125"/>
            <a:ext cx="4971415" cy="368300"/>
          </a:xfrm>
          <a:prstGeom prst="rect">
            <a:avLst/>
          </a:prstGeom>
          <a:noFill/>
        </p:spPr>
        <p:txBody>
          <a:bodyPr wrap="square" rtlCol="0">
            <a:spAutoFit/>
          </a:bodyPr>
          <a:p>
            <a:pPr algn="r"/>
            <a:r>
              <a:rPr lang="en-US"/>
              <a:t>Optimize Sales by Product Group By Sales Person</a:t>
            </a:r>
            <a:endParaRPr lang="en-US"/>
          </a:p>
        </p:txBody>
      </p:sp>
      <p:sp>
        <p:nvSpPr>
          <p:cNvPr id="5" name="Text Box 4"/>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The Problem:</a:t>
            </a:r>
            <a:endParaRPr lang="en-US"/>
          </a:p>
        </p:txBody>
      </p:sp>
      <p:sp>
        <p:nvSpPr>
          <p:cNvPr id="3" name="Content Placeholder 2"/>
          <p:cNvSpPr>
            <a:spLocks noGrp="1"/>
          </p:cNvSpPr>
          <p:nvPr>
            <p:ph idx="1"/>
          </p:nvPr>
        </p:nvSpPr>
        <p:spPr/>
        <p:txBody>
          <a:bodyPr>
            <a:normAutofit lnSpcReduction="20000"/>
          </a:bodyPr>
          <a:p>
            <a:r>
              <a:rPr lang="en-US"/>
              <a:t>1. What's the background and scope of the project idea?</a:t>
            </a:r>
            <a:endParaRPr lang="en-US"/>
          </a:p>
          <a:p>
            <a:r>
              <a:rPr lang="en-US" baseline="30000"/>
              <a:t>According to the data from 2014, every 1000 American own almost 800 automobile. It is easy to own a car in America. Buying a car is matter to almost everyone. How much is the car, what model, manufacture, engine type, style, mpg and there are so many attribute are making the price different. This study is trying to find out how difference attributes determine the price of the car and is it optimize fit to the to the market value. Also, this study is contains the risk factor. The insurance payment can be predict by difference attributes.</a:t>
            </a:r>
            <a:endParaRPr lang="en-US"/>
          </a:p>
          <a:p>
            <a:r>
              <a:rPr lang="en-US"/>
              <a:t>2. What problem are you attempting to address or solve?</a:t>
            </a:r>
            <a:endParaRPr lang="en-US"/>
          </a:p>
          <a:p>
            <a:r>
              <a:rPr lang="en-US" baseline="30000"/>
              <a:t>How difference attributes determine the price of the car. </a:t>
            </a:r>
            <a:endParaRPr lang="en-US" baseline="30000"/>
          </a:p>
          <a:p>
            <a:r>
              <a:rPr lang="en-US" baseline="30000"/>
              <a:t>To predict the insurance payment by difference attributes.</a:t>
            </a:r>
            <a:endParaRPr lang="en-US" baseline="30000"/>
          </a:p>
          <a:p>
            <a:endParaRPr lang="en-US"/>
          </a:p>
          <a:p>
            <a:r>
              <a:rPr lang="en-US"/>
              <a:t>3. Who may it matter to?</a:t>
            </a:r>
            <a:endParaRPr lang="en-US"/>
          </a:p>
          <a:p>
            <a:r>
              <a:rPr lang="en-US" baseline="30000"/>
              <a:t>Manufacture, seller, buyer and insurance company.</a:t>
            </a:r>
            <a:endParaRPr lang="en-US" baseline="30000"/>
          </a:p>
        </p:txBody>
      </p:sp>
      <p:sp>
        <p:nvSpPr>
          <p:cNvPr id="4" name="Text Box 3"/>
          <p:cNvSpPr txBox="1"/>
          <p:nvPr/>
        </p:nvSpPr>
        <p:spPr>
          <a:xfrm>
            <a:off x="6382385" y="365125"/>
            <a:ext cx="4971415" cy="368300"/>
          </a:xfrm>
          <a:prstGeom prst="rect">
            <a:avLst/>
          </a:prstGeom>
          <a:noFill/>
        </p:spPr>
        <p:txBody>
          <a:bodyPr wrap="square" rtlCol="0">
            <a:spAutoFit/>
          </a:bodyPr>
          <a:p>
            <a:pPr algn="r"/>
            <a:r>
              <a:rPr lang="en-US"/>
              <a:t>Automobile Data</a:t>
            </a:r>
            <a:endParaRPr lang="en-US"/>
          </a:p>
        </p:txBody>
      </p:sp>
      <p:sp>
        <p:nvSpPr>
          <p:cNvPr id="5" name="Text Box 4"/>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Data:</a:t>
            </a:r>
            <a:endParaRPr lang="en-US"/>
          </a:p>
        </p:txBody>
      </p:sp>
      <p:sp>
        <p:nvSpPr>
          <p:cNvPr id="3" name="Content Placeholder 2"/>
          <p:cNvSpPr>
            <a:spLocks noGrp="1"/>
          </p:cNvSpPr>
          <p:nvPr>
            <p:ph idx="1"/>
          </p:nvPr>
        </p:nvSpPr>
        <p:spPr>
          <a:xfrm>
            <a:off x="838200" y="1222375"/>
            <a:ext cx="10515600" cy="5128260"/>
          </a:xfrm>
        </p:spPr>
        <p:txBody>
          <a:bodyPr>
            <a:normAutofit fontScale="80000"/>
          </a:bodyPr>
          <a:p>
            <a:r>
              <a:rPr lang="en-US"/>
              <a:t>1. What data exists to help solve this problem?</a:t>
            </a:r>
            <a:endParaRPr lang="en-US"/>
          </a:p>
          <a:p>
            <a:r>
              <a:rPr lang="en-US" baseline="30000">
                <a:sym typeface="+mn-ea"/>
              </a:rPr>
              <a:t>1) 1985 Model Import Car and Truck Specifications, 1985 Ward's Automotive Yearbook. </a:t>
            </a:r>
            <a:endParaRPr lang="en-US" baseline="30000"/>
          </a:p>
          <a:p>
            <a:r>
              <a:rPr lang="en-US" baseline="30000">
                <a:sym typeface="+mn-ea"/>
              </a:rPr>
              <a:t>2) Personal Auto Manuals, Insurance Services Office, 160 Water Street, New York, NY 10038 </a:t>
            </a:r>
            <a:endParaRPr lang="en-US" baseline="30000"/>
          </a:p>
          <a:p>
            <a:r>
              <a:rPr lang="en-US" baseline="30000">
                <a:sym typeface="+mn-ea"/>
              </a:rPr>
              <a:t>3) Insurance Collision Report, Insurance Institute for Highway Safety, Watergate 600, Washington, DC 20037</a:t>
            </a:r>
            <a:endParaRPr lang="en-US" baseline="30000"/>
          </a:p>
          <a:p>
            <a:r>
              <a:rPr lang="en-US"/>
              <a:t>2. Where is it coming from?</a:t>
            </a:r>
            <a:endParaRPr lang="en-US"/>
          </a:p>
          <a:p>
            <a:r>
              <a:rPr lang="en-US" baseline="30000"/>
              <a:t>1985 Auto Imports Database</a:t>
            </a:r>
            <a:endParaRPr lang="en-US" baseline="30000"/>
          </a:p>
          <a:p>
            <a:r>
              <a:rPr lang="en-US" baseline="30000"/>
              <a:t>https://archive.ics.uci.edu/ml/datasets/Automobile</a:t>
            </a:r>
            <a:endParaRPr lang="en-US" baseline="30000"/>
          </a:p>
          <a:p>
            <a:r>
              <a:rPr lang="en-US"/>
              <a:t>3. What does the data look like?</a:t>
            </a:r>
            <a:endParaRPr lang="en-US"/>
          </a:p>
          <a:p>
            <a:r>
              <a:rPr lang="en-US" baseline="30000"/>
              <a:t>There are 205 instances and 26 attributes. </a:t>
            </a:r>
            <a:r>
              <a:rPr lang="en-US" baseline="30000">
                <a:sym typeface="+mn-ea"/>
              </a:rPr>
              <a:t>Several of the attributes in this dataset could be used as a “class” attribute.</a:t>
            </a:r>
            <a:endParaRPr lang="en-US" baseline="30000"/>
          </a:p>
          <a:p>
            <a:r>
              <a:rPr lang="en-US"/>
              <a:t>4.</a:t>
            </a:r>
            <a:r>
              <a:rPr lang="en-US"/>
              <a:t>What is the observation?</a:t>
            </a:r>
            <a:endParaRPr lang="en-US"/>
          </a:p>
          <a:p>
            <a:r>
              <a:rPr lang="en-US" baseline="30000"/>
              <a:t>The dataset consists of three types of the entities: </a:t>
            </a:r>
            <a:endParaRPr lang="en-US" baseline="30000"/>
          </a:p>
          <a:p>
            <a:r>
              <a:rPr lang="en-US" baseline="30000"/>
              <a:t>(1) the specification of an auto in terms of various characteristics,</a:t>
            </a:r>
            <a:endParaRPr lang="en-US" baseline="30000"/>
          </a:p>
          <a:p>
            <a:r>
              <a:rPr lang="en-US" baseline="30000"/>
              <a:t>(2) its assigned insurance risk rating,</a:t>
            </a:r>
            <a:endParaRPr lang="en-US" baseline="30000"/>
          </a:p>
          <a:p>
            <a:r>
              <a:rPr lang="en-US" baseline="30000"/>
              <a:t>(3) its normalized losses in use as compared to other car.</a:t>
            </a:r>
            <a:endParaRPr lang="en-US" baseline="30000"/>
          </a:p>
          <a:p>
            <a:endParaRPr lang="en-US" baseline="30000"/>
          </a:p>
        </p:txBody>
      </p:sp>
      <p:sp>
        <p:nvSpPr>
          <p:cNvPr id="5" name="Text Box 4"/>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
        <p:nvSpPr>
          <p:cNvPr id="6" name="Text Box 5"/>
          <p:cNvSpPr txBox="1"/>
          <p:nvPr/>
        </p:nvSpPr>
        <p:spPr>
          <a:xfrm>
            <a:off x="6382385" y="365125"/>
            <a:ext cx="4971415" cy="368300"/>
          </a:xfrm>
          <a:prstGeom prst="rect">
            <a:avLst/>
          </a:prstGeom>
          <a:noFill/>
        </p:spPr>
        <p:txBody>
          <a:bodyPr wrap="square" rtlCol="0">
            <a:spAutoFit/>
          </a:bodyPr>
          <a:p>
            <a:pPr algn="r"/>
            <a:r>
              <a:rPr lang="en-US"/>
              <a:t>Automobile Data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4015"/>
            <a:ext cx="10515600" cy="1325563"/>
          </a:xfrm>
        </p:spPr>
        <p:txBody>
          <a:bodyPr/>
          <a:p>
            <a:r>
              <a:rPr lang="en-US"/>
              <a:t>Your Hypotheses:</a:t>
            </a:r>
            <a:endParaRPr lang="en-US"/>
          </a:p>
        </p:txBody>
      </p:sp>
      <p:sp>
        <p:nvSpPr>
          <p:cNvPr id="3" name="Content Placeholder 2"/>
          <p:cNvSpPr>
            <a:spLocks noGrp="1"/>
          </p:cNvSpPr>
          <p:nvPr>
            <p:ph idx="1"/>
          </p:nvPr>
        </p:nvSpPr>
        <p:spPr/>
        <p:txBody>
          <a:bodyPr/>
          <a:p>
            <a:r>
              <a:rPr lang="en-US"/>
              <a:t>1.Given the problem and data you're aware of what do you believe is the solution?</a:t>
            </a:r>
            <a:endParaRPr lang="en-US"/>
          </a:p>
          <a:p>
            <a:endParaRPr lang="en-US"/>
          </a:p>
          <a:p>
            <a:r>
              <a:rPr lang="en-US"/>
              <a:t>2.What does success look like?</a:t>
            </a:r>
            <a:endParaRPr lang="en-US"/>
          </a:p>
          <a:p>
            <a:endParaRPr lang="en-US"/>
          </a:p>
        </p:txBody>
      </p:sp>
      <p:sp>
        <p:nvSpPr>
          <p:cNvPr id="5" name="Text Box 4"/>
          <p:cNvSpPr txBox="1"/>
          <p:nvPr/>
        </p:nvSpPr>
        <p:spPr>
          <a:xfrm>
            <a:off x="6382385" y="6222365"/>
            <a:ext cx="4971415" cy="368300"/>
          </a:xfrm>
          <a:prstGeom prst="rect">
            <a:avLst/>
          </a:prstGeom>
          <a:noFill/>
        </p:spPr>
        <p:txBody>
          <a:bodyPr wrap="square" rtlCol="0">
            <a:spAutoFit/>
          </a:bodyPr>
          <a:p>
            <a:pPr algn="r"/>
            <a:r>
              <a:rPr lang="en-US"/>
              <a:t>Eins, Zhiyin Zhao</a:t>
            </a:r>
            <a:endParaRPr lang="en-US"/>
          </a:p>
        </p:txBody>
      </p:sp>
      <p:sp>
        <p:nvSpPr>
          <p:cNvPr id="6" name="Text Box 5"/>
          <p:cNvSpPr txBox="1"/>
          <p:nvPr/>
        </p:nvSpPr>
        <p:spPr>
          <a:xfrm>
            <a:off x="6382385" y="365125"/>
            <a:ext cx="4971415" cy="368300"/>
          </a:xfrm>
          <a:prstGeom prst="rect">
            <a:avLst/>
          </a:prstGeom>
          <a:noFill/>
        </p:spPr>
        <p:txBody>
          <a:bodyPr wrap="square" rtlCol="0">
            <a:spAutoFit/>
          </a:bodyPr>
          <a:p>
            <a:pPr algn="r"/>
            <a:r>
              <a:rPr lang="en-US"/>
              <a:t>Automobile Data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4668</Words>
  <Application>WPS Presentation</Application>
  <PresentationFormat>Widescreen</PresentationFormat>
  <Paragraphs>95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 Light</vt:lpstr>
      <vt:lpstr>Calibri</vt:lpstr>
      <vt:lpstr>Microsoft YaHei</vt:lpstr>
      <vt:lpstr/>
      <vt:lpstr>Arial Unicode MS</vt:lpstr>
      <vt:lpstr>Segoe Print</vt:lpstr>
      <vt:lpstr>Office Theme</vt:lpstr>
      <vt:lpstr>The Problem:</vt:lpstr>
      <vt:lpstr>The Data:</vt:lpstr>
      <vt:lpstr>Your Hypotheses:</vt:lpstr>
      <vt:lpstr>The Problem:</vt:lpstr>
      <vt:lpstr>The Data:</vt:lpstr>
      <vt:lpstr>Your Hypotheses: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ZHIYIN ZHAO</dc:creator>
  <cp:lastModifiedBy>einszhaozy.gmail.com</cp:lastModifiedBy>
  <cp:revision>7</cp:revision>
  <dcterms:created xsi:type="dcterms:W3CDTF">2017-07-30T00:22:00Z</dcterms:created>
  <dcterms:modified xsi:type="dcterms:W3CDTF">2017-08-02T05:29:59Z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1033-10.2.0.5908</vt:lpwstr>
  </property>
</Properties>
</file>