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42"/>
  </p:notesMasterIdLst>
  <p:handoutMasterIdLst>
    <p:handoutMasterId r:id="rId43"/>
  </p:handoutMasterIdLst>
  <p:sldIdLst>
    <p:sldId id="1414" r:id="rId5"/>
    <p:sldId id="1319" r:id="rId6"/>
    <p:sldId id="1377" r:id="rId7"/>
    <p:sldId id="1322" r:id="rId8"/>
    <p:sldId id="1378" r:id="rId9"/>
    <p:sldId id="1381" r:id="rId10"/>
    <p:sldId id="1387" r:id="rId11"/>
    <p:sldId id="1392" r:id="rId12"/>
    <p:sldId id="1388" r:id="rId13"/>
    <p:sldId id="1393" r:id="rId14"/>
    <p:sldId id="1389" r:id="rId15"/>
    <p:sldId id="1390" r:id="rId16"/>
    <p:sldId id="1394" r:id="rId17"/>
    <p:sldId id="1395" r:id="rId18"/>
    <p:sldId id="1396" r:id="rId19"/>
    <p:sldId id="1397" r:id="rId20"/>
    <p:sldId id="1391" r:id="rId21"/>
    <p:sldId id="1398" r:id="rId22"/>
    <p:sldId id="1415" r:id="rId23"/>
    <p:sldId id="1399" r:id="rId24"/>
    <p:sldId id="1408" r:id="rId25"/>
    <p:sldId id="1400" r:id="rId26"/>
    <p:sldId id="1416" r:id="rId27"/>
    <p:sldId id="1401" r:id="rId28"/>
    <p:sldId id="1402" r:id="rId29"/>
    <p:sldId id="1403" r:id="rId30"/>
    <p:sldId id="1404" r:id="rId31"/>
    <p:sldId id="1405" r:id="rId32"/>
    <p:sldId id="1406" r:id="rId33"/>
    <p:sldId id="1407" r:id="rId34"/>
    <p:sldId id="1409" r:id="rId35"/>
    <p:sldId id="1410" r:id="rId36"/>
    <p:sldId id="1411" r:id="rId37"/>
    <p:sldId id="1413" r:id="rId38"/>
    <p:sldId id="1330" r:id="rId39"/>
    <p:sldId id="1261" r:id="rId40"/>
    <p:sldId id="1204" r:id="rId41"/>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79">
          <p15:clr>
            <a:srgbClr val="A4A3A4"/>
          </p15:clr>
        </p15:guide>
        <p15:guide id="3" orient="horz" pos="5990">
          <p15:clr>
            <a:srgbClr val="A4A3A4"/>
          </p15:clr>
        </p15:guide>
        <p15:guide id="4"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9" autoAdjust="0"/>
    <p:restoredTop sz="59099" autoAdjust="0"/>
  </p:normalViewPr>
  <p:slideViewPr>
    <p:cSldViewPr showGuides="1">
      <p:cViewPr varScale="1">
        <p:scale>
          <a:sx n="40" d="100"/>
          <a:sy n="40" d="100"/>
        </p:scale>
        <p:origin x="2352" y="48"/>
      </p:cViewPr>
      <p:guideLst/>
    </p:cSldViewPr>
  </p:slideViewPr>
  <p:notesTextViewPr>
    <p:cViewPr>
      <p:scale>
        <a:sx n="75" d="100"/>
        <a:sy n="75" d="100"/>
      </p:scale>
      <p:origin x="0" y="0"/>
    </p:cViewPr>
  </p:notesTextViewPr>
  <p:sorterViewPr>
    <p:cViewPr>
      <p:scale>
        <a:sx n="66" d="100"/>
        <a:sy n="66" d="100"/>
      </p:scale>
      <p:origin x="0" y="-6012"/>
    </p:cViewPr>
  </p:sorterViewPr>
  <p:notesViewPr>
    <p:cSldViewPr showGuides="1">
      <p:cViewPr varScale="1">
        <p:scale>
          <a:sx n="48" d="100"/>
          <a:sy n="48" d="100"/>
        </p:scale>
        <p:origin x="2898" y="60"/>
      </p:cViewPr>
      <p:guideLst>
        <p:guide orient="horz" pos="479"/>
        <p:guide orient="horz" pos="5990"/>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71550" y="768350"/>
            <a:ext cx="5148263" cy="38481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4214" y="4833938"/>
            <a:ext cx="5724524" cy="492788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0"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1" userDrawn="1">
          <p15:clr>
            <a:srgbClr val="A4A3A4"/>
          </p15:clr>
        </p15:guide>
        <p15:guide id="2" pos="4037" userDrawn="1">
          <p15:clr>
            <a:srgbClr val="A4A3A4"/>
          </p15:clr>
        </p15:guide>
        <p15:guide id="3" pos="612" userDrawn="1">
          <p15:clr>
            <a:srgbClr val="A4A3A4"/>
          </p15:clr>
        </p15:guide>
        <p15:guide id="4" pos="3855" userDrawn="1">
          <p15:clr>
            <a:srgbClr val="A4A3A4"/>
          </p15:clr>
        </p15:guide>
        <p15:guide id="5" orient="horz" pos="3045" userDrawn="1">
          <p15:clr>
            <a:srgbClr val="A4A3A4"/>
          </p15:clr>
        </p15:guide>
        <p15:guide id="6" orient="horz" pos="482" userDrawn="1">
          <p15:clr>
            <a:srgbClr val="A4A3A4"/>
          </p15:clr>
        </p15:guide>
        <p15:guide id="7" orient="horz" pos="2908" userDrawn="1">
          <p15:clr>
            <a:srgbClr val="A4A3A4"/>
          </p15:clr>
        </p15:guide>
        <p15:guide id="8" orient="horz" pos="3181" userDrawn="1">
          <p15:clr>
            <a:srgbClr val="A4A3A4"/>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en-US" altLang="zh-CN" dirty="0">
              <a:latin typeface="FrutigerNext LT Regular" panose="020B0503040504020204" pitchFamily="34" charset="0"/>
            </a:endParaRPr>
          </a:p>
        </p:txBody>
      </p:sp>
    </p:spTree>
    <p:extLst>
      <p:ext uri="{BB962C8B-B14F-4D97-AF65-F5344CB8AC3E}">
        <p14:creationId xmlns:p14="http://schemas.microsoft.com/office/powerpoint/2010/main" val="348882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22672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The HDFS architecture consists of three parts: NameNode, DataNode, and Client.</a:t>
            </a:r>
          </a:p>
          <a:p>
            <a:pPr lvl="1"/>
            <a:r>
              <a:rPr lang="en-US" altLang="zh-CN" smtClean="0"/>
              <a:t>NameNode is used to store and generate metadata of the file system. An HDFS runs only one NameNode instance.</a:t>
            </a:r>
          </a:p>
          <a:p>
            <a:pPr lvl="1"/>
            <a:r>
              <a:rPr lang="en-US" altLang="zh-CN" smtClean="0"/>
              <a:t>DataNode is used to store actual data and report the data blocks it manages to NameNode. An HDFS runs multiple DataNode instances.</a:t>
            </a:r>
          </a:p>
          <a:p>
            <a:pPr lvl="1"/>
            <a:r>
              <a:rPr lang="en-US" altLang="zh-CN" smtClean="0"/>
              <a:t>The Client allows services to access HDFS, and returns data obtained from NameNode and DataNode to services. An HDFS runs multiple client instances, which run together with services.</a:t>
            </a:r>
          </a:p>
          <a:p>
            <a:pPr lvl="1"/>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43992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 The process of writing data to HDFS is as follows: </a:t>
            </a:r>
          </a:p>
          <a:p>
            <a:pPr lvl="1"/>
            <a:r>
              <a:rPr lang="en-US" altLang="zh-CN" smtClean="0"/>
              <a:t>A service application invokes an API provided by the HDFS client to request for data writing. </a:t>
            </a:r>
          </a:p>
          <a:p>
            <a:pPr lvl="1"/>
            <a:r>
              <a:rPr lang="en-US" altLang="zh-CN" smtClean="0"/>
              <a:t>The HDFS Client connects to the NameNode, and the NameNode create a file node in the metadata.</a:t>
            </a:r>
          </a:p>
          <a:p>
            <a:pPr lvl="1"/>
            <a:r>
              <a:rPr lang="en-US" altLang="zh-CN" smtClean="0"/>
              <a:t>The service application invokes the write API to write data into the file.</a:t>
            </a:r>
          </a:p>
          <a:p>
            <a:pPr lvl="1"/>
            <a:r>
              <a:rPr lang="en-US" altLang="zh-CN" smtClean="0"/>
              <a:t>After receiving the service data, the HDFS Client obtains the data block number and location from NameNode, connects to DataNodes, and establishes a pipeline of DataNodes where data needs to be written to. Then, the HDFS Client uses the proprietary protocol to write data to DataNode 1, and copy the data from DataNode 1 to DataNode 2 and DataNode 2 to DataNode 3.</a:t>
            </a:r>
          </a:p>
          <a:p>
            <a:pPr lvl="1"/>
            <a:r>
              <a:rPr lang="en-US" altLang="zh-CN" smtClean="0"/>
              <a:t>After data writing is complete, the DataNodes send a confirmation message back to the HDFS Client.</a:t>
            </a:r>
          </a:p>
          <a:p>
            <a:pPr lvl="1"/>
            <a:r>
              <a:rPr lang="en-US" altLang="zh-CN" smtClean="0"/>
              <a:t>After all data writing is confirmed, the service invokes the HDFS Client to close the file.</a:t>
            </a:r>
          </a:p>
          <a:p>
            <a:pPr lvl="1"/>
            <a:r>
              <a:rPr lang="en-US" altLang="zh-CN" smtClean="0"/>
              <a:t>After the service runs the close and flush commands in sequence, the HDFS Client connects to the NameNode to confirm that the data writing is complete and makes the metadata be persistent.</a:t>
            </a:r>
          </a:p>
          <a:p>
            <a:pPr lvl="1"/>
            <a:endParaRPr lang="en-US" altLang="zh-CN" smtClean="0"/>
          </a:p>
          <a:p>
            <a:pPr lvl="1"/>
            <a:endParaRPr lang="en-US" altLang="zh-CN" smtClean="0"/>
          </a:p>
          <a:p>
            <a:pPr lvl="1"/>
            <a:endParaRPr lang="en-US" altLang="zh-CN" smtClean="0"/>
          </a:p>
          <a:p>
            <a:pPr lvl="0"/>
            <a:endParaRPr lang="en-US" altLang="zh-CN" smtClean="0"/>
          </a:p>
          <a:p>
            <a:pPr lvl="0"/>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3222453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DistributedFileSystem object: The HDFS client creates the file by calling the Create() method of DistributedFileSystem.</a:t>
            </a:r>
            <a:endParaRPr lang="zh-CN" altLang="zh-CN" smtClean="0"/>
          </a:p>
          <a:p>
            <a:r>
              <a:rPr lang="en-US" altLang="zh-CN" smtClean="0"/>
              <a:t>FSDataOutputStream object: DistributedFileSystem sends an RPC request to the NameNode to create a new file in the namespace. DistributedFileSystem returns FSDataOutputStream to the client for writing data into FSDataOutputStream. FSDataOutputStream packs DFSOutputStream for I/O communication between the NameNode and DataNodes.</a:t>
            </a:r>
          </a:p>
          <a:p>
            <a:r>
              <a:rPr lang="en-US" altLang="zh-CN" smtClean="0"/>
              <a:t>Flush: updates the status after confirmation messages of data writing are sent.</a:t>
            </a:r>
          </a:p>
          <a:p>
            <a:pPr lvl="1"/>
            <a:endParaRPr lang="en-US" altLang="zh-CN" smtClean="0"/>
          </a:p>
          <a:p>
            <a:pPr lvl="1"/>
            <a:endParaRPr lang="en-US" altLang="zh-CN" smtClean="0"/>
          </a:p>
          <a:p>
            <a:pPr lvl="0"/>
            <a:endParaRPr lang="en-US" altLang="zh-CN" smtClean="0"/>
          </a:p>
          <a:p>
            <a:pPr lvl="0"/>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17363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 The process of reading data to HDFS is as follows: </a:t>
            </a:r>
          </a:p>
          <a:p>
            <a:pPr lvl="1"/>
            <a:r>
              <a:rPr lang="en-US" altLang="zh-CN" smtClean="0"/>
              <a:t>A service application invokes an API provided by the HDFS Client to open a file.</a:t>
            </a:r>
          </a:p>
          <a:p>
            <a:pPr lvl="1"/>
            <a:r>
              <a:rPr lang="en-US" altLang="zh-CN" smtClean="0"/>
              <a:t>The HDFS Client connects to the NameNode to obtain the file information (data block and DataNode location information).</a:t>
            </a:r>
          </a:p>
          <a:p>
            <a:pPr lvl="1"/>
            <a:r>
              <a:rPr lang="en-US" altLang="zh-CN" smtClean="0"/>
              <a:t>The service application invokes the read API to read the file.</a:t>
            </a:r>
          </a:p>
          <a:p>
            <a:pPr lvl="1"/>
            <a:r>
              <a:rPr lang="en-US" altLang="zh-CN" smtClean="0"/>
              <a:t>The HDFS Client connects to the DataNode according to the information obtained from the NameNode to locate the nearest corresponding data blocks. </a:t>
            </a:r>
          </a:p>
          <a:p>
            <a:pPr lvl="1"/>
            <a:r>
              <a:rPr lang="en-US" altLang="zh-CN" smtClean="0"/>
              <a:t>The HDFS Client connects to multiple DataNodes to read corresponding data blocks.</a:t>
            </a:r>
          </a:p>
          <a:p>
            <a:pPr lvl="1"/>
            <a:r>
              <a:rPr lang="en-US" altLang="zh-CN" smtClean="0"/>
              <a:t>After data reading is complete, the service application invokes the close API to close the connection.</a:t>
            </a:r>
          </a:p>
          <a:p>
            <a:pPr lvl="1"/>
            <a:endParaRPr lang="en-US" altLang="zh-CN" smtClean="0"/>
          </a:p>
          <a:p>
            <a:pPr lvl="1"/>
            <a:endParaRPr lang="en-US" altLang="zh-CN" smtClean="0"/>
          </a:p>
          <a:p>
            <a:pPr lvl="0"/>
            <a:endParaRPr lang="en-US" altLang="zh-CN" smtClean="0"/>
          </a:p>
          <a:p>
            <a:pPr lvl="0"/>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014443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DistributedFileSystem object: The HDFS client opens a file by calling the open() method of DistributedFileSystem object.</a:t>
            </a:r>
            <a:endParaRPr lang="zh-CN" altLang="zh-CN" smtClean="0"/>
          </a:p>
          <a:p>
            <a:r>
              <a:rPr lang="en-US" altLang="zh-CN" smtClean="0"/>
              <a:t>FSDataInputStream object: DistributedFileSystem sends an RPC request to the NameNode to locate the blocks of the file to be read. DistributedFileSystem returns FSDataInputStream to the HDFS Client for the client to read data from FSDataInputStream. FSDataInputStream packs DFSInputStream for I/O communication between the DataNode and NameNode. </a:t>
            </a:r>
          </a:p>
          <a:p>
            <a:pPr lvl="1"/>
            <a:endParaRPr lang="en-US" altLang="zh-CN" smtClean="0"/>
          </a:p>
          <a:p>
            <a:pPr lvl="0"/>
            <a:endParaRPr lang="en-US" altLang="zh-CN" smtClean="0"/>
          </a:p>
          <a:p>
            <a:pPr lvl="0"/>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67157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38999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0798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The HDFS high availability (HA) is mainly reflected in active/standby </a:t>
            </a:r>
            <a:r>
              <a:rPr lang="en-US" altLang="zh-CN" dirty="0" err="1" smtClean="0"/>
              <a:t>NameNode</a:t>
            </a:r>
            <a:r>
              <a:rPr lang="en-US" altLang="zh-CN" dirty="0" smtClean="0"/>
              <a:t> elected by zookeeper to solve </a:t>
            </a:r>
            <a:r>
              <a:rPr lang="en-US" altLang="zh-CN" dirty="0" err="1" smtClean="0"/>
              <a:t>NameNode</a:t>
            </a:r>
            <a:r>
              <a:rPr lang="en-US" altLang="zh-CN" dirty="0" smtClean="0"/>
              <a:t> failure problems.</a:t>
            </a:r>
          </a:p>
          <a:p>
            <a:r>
              <a:rPr lang="en-US" altLang="zh-CN" dirty="0" err="1" smtClean="0"/>
              <a:t>ZooKeeper</a:t>
            </a:r>
            <a:r>
              <a:rPr lang="en-US" altLang="zh-CN" dirty="0" smtClean="0"/>
              <a:t> is mainly used to store status files and active/standby status information. You are advised to deploy three </a:t>
            </a:r>
            <a:r>
              <a:rPr lang="en-US" altLang="zh-CN" dirty="0" err="1" smtClean="0"/>
              <a:t>ZooKeepers</a:t>
            </a:r>
            <a:r>
              <a:rPr lang="en-US" altLang="zh-CN" dirty="0" smtClean="0"/>
              <a:t> or more in odd number.</a:t>
            </a:r>
          </a:p>
          <a:p>
            <a:r>
              <a:rPr lang="en-US" altLang="zh-CN" dirty="0" err="1" smtClean="0"/>
              <a:t>NameNode</a:t>
            </a:r>
            <a:r>
              <a:rPr lang="en-US" altLang="zh-CN" dirty="0" smtClean="0"/>
              <a:t> in active/standby mode: the active </a:t>
            </a:r>
            <a:r>
              <a:rPr lang="en-US" altLang="zh-CN" dirty="0" err="1" smtClean="0"/>
              <a:t>NameNode</a:t>
            </a:r>
            <a:r>
              <a:rPr lang="en-US" altLang="zh-CN" dirty="0" smtClean="0"/>
              <a:t> provides services, and the standby </a:t>
            </a:r>
            <a:r>
              <a:rPr lang="en-US" altLang="zh-CN" dirty="0" err="1" smtClean="0"/>
              <a:t>NameNode</a:t>
            </a:r>
            <a:r>
              <a:rPr lang="en-US" altLang="zh-CN" dirty="0" smtClean="0"/>
              <a:t> backs up metadata as a hot spare.</a:t>
            </a:r>
          </a:p>
          <a:p>
            <a:r>
              <a:rPr lang="en-US" altLang="zh-CN" dirty="0" smtClean="0"/>
              <a:t>ZKFC (</a:t>
            </a:r>
            <a:r>
              <a:rPr lang="en-US" altLang="zh-CN" dirty="0" err="1" smtClean="0"/>
              <a:t>ZooKeeper</a:t>
            </a:r>
            <a:r>
              <a:rPr lang="en-US" altLang="zh-CN" dirty="0" smtClean="0"/>
              <a:t> Failover Controller) is used for monitoring the active/standby status of </a:t>
            </a:r>
            <a:r>
              <a:rPr lang="en-US" altLang="zh-CN" dirty="0" err="1" smtClean="0"/>
              <a:t>NameNodes</a:t>
            </a:r>
            <a:r>
              <a:rPr lang="en-US" altLang="zh-CN" dirty="0" smtClean="0"/>
              <a:t>.</a:t>
            </a:r>
          </a:p>
          <a:p>
            <a:r>
              <a:rPr lang="en-US" altLang="zh-CN" dirty="0" smtClean="0"/>
              <a:t>JN (</a:t>
            </a:r>
            <a:r>
              <a:rPr lang="en-US" altLang="zh-CN" dirty="0" err="1" smtClean="0"/>
              <a:t>JournalNode</a:t>
            </a:r>
            <a:r>
              <a:rPr lang="en-US" altLang="zh-CN" dirty="0" smtClean="0"/>
              <a:t>) is used for storing </a:t>
            </a:r>
            <a:r>
              <a:rPr lang="en-US" altLang="zh-CN" dirty="0" err="1" smtClean="0"/>
              <a:t>Editlog</a:t>
            </a:r>
            <a:r>
              <a:rPr lang="en-US" altLang="zh-CN" dirty="0" smtClean="0"/>
              <a:t> generated by Active </a:t>
            </a:r>
            <a:r>
              <a:rPr lang="en-US" altLang="zh-CN" dirty="0" err="1" smtClean="0"/>
              <a:t>NameNode</a:t>
            </a:r>
            <a:r>
              <a:rPr lang="en-US" altLang="zh-CN" dirty="0" smtClean="0"/>
              <a:t>. Standby </a:t>
            </a:r>
            <a:r>
              <a:rPr lang="en-US" altLang="zh-CN" dirty="0" err="1" smtClean="0"/>
              <a:t>NameNode</a:t>
            </a:r>
            <a:r>
              <a:rPr lang="en-US" altLang="zh-CN" dirty="0" smtClean="0"/>
              <a:t> loads </a:t>
            </a:r>
            <a:r>
              <a:rPr lang="en-US" altLang="zh-CN" dirty="0" err="1" smtClean="0"/>
              <a:t>Editlog</a:t>
            </a:r>
            <a:r>
              <a:rPr lang="en-US" altLang="zh-CN" dirty="0" smtClean="0"/>
              <a:t> on JN to synchronize metadata.</a:t>
            </a:r>
          </a:p>
          <a:p>
            <a:endParaRPr lang="en-US" altLang="zh-CN" dirty="0" smtClean="0"/>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65827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690361" y="765175"/>
            <a:ext cx="5724524" cy="4927884"/>
          </a:xfrm>
        </p:spPr>
        <p:txBody>
          <a:bodyPr/>
          <a:lstStyle/>
          <a:p>
            <a:r>
              <a:rPr lang="en-US" altLang="zh-CN" dirty="0" smtClean="0">
                <a:sym typeface="FrutigerNext LT Regular" pitchFamily="34" charset="0"/>
              </a:rPr>
              <a:t>ZKFC controls the </a:t>
            </a:r>
            <a:r>
              <a:rPr lang="en-US" altLang="zh-CN" dirty="0" err="1" smtClean="0">
                <a:sym typeface="FrutigerNext LT Regular" pitchFamily="34" charset="0"/>
              </a:rPr>
              <a:t>NameNode</a:t>
            </a:r>
            <a:r>
              <a:rPr lang="en-US" altLang="zh-CN" dirty="0" smtClean="0">
                <a:sym typeface="FrutigerNext LT Regular" pitchFamily="34" charset="0"/>
              </a:rPr>
              <a:t> active/standby arbitration. </a:t>
            </a:r>
            <a:endParaRPr lang="en-US" altLang="zh-CN" dirty="0" smtClean="0"/>
          </a:p>
          <a:p>
            <a:pPr lvl="1"/>
            <a:r>
              <a:rPr lang="en-US" altLang="zh-CN" dirty="0" smtClean="0">
                <a:sym typeface="FrutigerNext LT Regular" pitchFamily="34" charset="0"/>
              </a:rPr>
              <a:t>As a simplified arbitration agent, ZKFC uses the </a:t>
            </a:r>
            <a:r>
              <a:rPr lang="en-US" altLang="zh-CN" dirty="0" err="1" smtClean="0">
                <a:sym typeface="FrutigerNext LT Regular" pitchFamily="34" charset="0"/>
              </a:rPr>
              <a:t>ZooKeeper</a:t>
            </a:r>
            <a:r>
              <a:rPr lang="en-US" altLang="zh-CN" dirty="0" smtClean="0">
                <a:sym typeface="FrutigerNext LT Regular" pitchFamily="34" charset="0"/>
              </a:rPr>
              <a:t> distributed lock function to implement the active/standby arbitration, and uses the command channel to control the active/standby status of </a:t>
            </a:r>
            <a:r>
              <a:rPr lang="en-US" altLang="zh-CN" dirty="0" err="1" smtClean="0">
                <a:sym typeface="FrutigerNext LT Regular" pitchFamily="34" charset="0"/>
              </a:rPr>
              <a:t>NameNodes</a:t>
            </a:r>
            <a:r>
              <a:rPr lang="en-US" altLang="zh-CN" dirty="0" smtClean="0">
                <a:sym typeface="FrutigerNext LT Regular" pitchFamily="34" charset="0"/>
              </a:rPr>
              <a:t>. ZKFC is deployed together with </a:t>
            </a:r>
            <a:r>
              <a:rPr lang="en-US" altLang="zh-CN" dirty="0" err="1" smtClean="0">
                <a:sym typeface="FrutigerNext LT Regular" pitchFamily="34" charset="0"/>
              </a:rPr>
              <a:t>NameNodes</a:t>
            </a:r>
            <a:r>
              <a:rPr lang="en-US" altLang="zh-CN" dirty="0" smtClean="0">
                <a:sym typeface="FrutigerNext LT Regular" pitchFamily="34" charset="0"/>
              </a:rPr>
              <a:t>, with the same quantity.</a:t>
            </a:r>
          </a:p>
          <a:p>
            <a:r>
              <a:rPr lang="en-US" altLang="zh-CN" dirty="0" smtClean="0"/>
              <a:t>Metadata Synchronization</a:t>
            </a:r>
            <a:endParaRPr lang="en-US" altLang="zh-CN" dirty="0" smtClean="0">
              <a:sym typeface="FrutigerNext LT Regular" pitchFamily="34" charset="0"/>
            </a:endParaRPr>
          </a:p>
          <a:p>
            <a:r>
              <a:rPr lang="en-US" altLang="zh-CN" dirty="0" smtClean="0">
                <a:sym typeface="FrutigerNext LT Regular" pitchFamily="34" charset="0"/>
              </a:rPr>
              <a:t>The active </a:t>
            </a:r>
            <a:r>
              <a:rPr lang="en-US" altLang="zh-CN" dirty="0" err="1" smtClean="0">
                <a:sym typeface="FrutigerNext LT Regular" pitchFamily="34" charset="0"/>
              </a:rPr>
              <a:t>NameNode</a:t>
            </a:r>
            <a:r>
              <a:rPr lang="en-US" altLang="zh-CN" dirty="0" smtClean="0">
                <a:sym typeface="FrutigerNext LT Regular" pitchFamily="34" charset="0"/>
              </a:rPr>
              <a:t> provides services externally. </a:t>
            </a:r>
            <a:r>
              <a:rPr lang="en-US" altLang="zh-CN" dirty="0" err="1" smtClean="0">
                <a:sym typeface="FrutigerNext LT Regular" pitchFamily="34" charset="0"/>
              </a:rPr>
              <a:t>Editlog</a:t>
            </a:r>
            <a:r>
              <a:rPr lang="en-US" altLang="zh-CN" dirty="0" smtClean="0">
                <a:sym typeface="FrutigerNext LT Regular" pitchFamily="34" charset="0"/>
              </a:rPr>
              <a:t> generated is written to local and JN at the same time, and metadata of active </a:t>
            </a:r>
            <a:r>
              <a:rPr lang="en-US" altLang="zh-CN" dirty="0" err="1" smtClean="0">
                <a:sym typeface="FrutigerNext LT Regular" pitchFamily="34" charset="0"/>
              </a:rPr>
              <a:t>NameNode</a:t>
            </a:r>
            <a:r>
              <a:rPr lang="en-US" altLang="zh-CN" dirty="0" smtClean="0">
                <a:sym typeface="FrutigerNext LT Regular" pitchFamily="34" charset="0"/>
              </a:rPr>
              <a:t> is updated.</a:t>
            </a:r>
          </a:p>
          <a:p>
            <a:pPr lvl="0"/>
            <a:r>
              <a:rPr lang="en-US" altLang="zh-CN" dirty="0" smtClean="0">
                <a:sym typeface="FrutigerNext LT Regular" pitchFamily="34" charset="0"/>
              </a:rPr>
              <a:t>After standby </a:t>
            </a:r>
            <a:r>
              <a:rPr lang="en-US" altLang="zh-CN" dirty="0" err="1" smtClean="0">
                <a:sym typeface="FrutigerNext LT Regular" pitchFamily="34" charset="0"/>
              </a:rPr>
              <a:t>NameNode</a:t>
            </a:r>
            <a:r>
              <a:rPr lang="en-US" altLang="zh-CN" dirty="0" smtClean="0">
                <a:sym typeface="FrutigerNext LT Regular" pitchFamily="34" charset="0"/>
              </a:rPr>
              <a:t> notify the modification of </a:t>
            </a:r>
            <a:r>
              <a:rPr lang="en-US" altLang="zh-CN" dirty="0" err="1" smtClean="0">
                <a:sym typeface="FrutigerNext LT Regular" pitchFamily="34" charset="0"/>
              </a:rPr>
              <a:t>Editlogs</a:t>
            </a:r>
            <a:r>
              <a:rPr lang="en-US" altLang="zh-CN" dirty="0" smtClean="0">
                <a:sym typeface="FrutigerNext LT Regular" pitchFamily="34" charset="0"/>
              </a:rPr>
              <a:t>, it loads </a:t>
            </a:r>
            <a:r>
              <a:rPr lang="en-US" altLang="zh-CN" dirty="0" err="1" smtClean="0">
                <a:sym typeface="FrutigerNext LT Regular" pitchFamily="34" charset="0"/>
              </a:rPr>
              <a:t>Editlogs</a:t>
            </a:r>
            <a:r>
              <a:rPr lang="en-US" altLang="zh-CN" dirty="0" smtClean="0">
                <a:sym typeface="FrutigerNext LT Regular" pitchFamily="34" charset="0"/>
              </a:rPr>
              <a:t> into its memory and generates the same metadata as active </a:t>
            </a:r>
            <a:r>
              <a:rPr lang="en-US" altLang="zh-CN" dirty="0" err="1" smtClean="0">
                <a:sym typeface="FrutigerNext LT Regular" pitchFamily="34" charset="0"/>
              </a:rPr>
              <a:t>NameNode</a:t>
            </a:r>
            <a:r>
              <a:rPr lang="en-US" altLang="zh-CN" dirty="0" smtClean="0">
                <a:sym typeface="FrutigerNext LT Regular" pitchFamily="34" charset="0"/>
              </a:rPr>
              <a:t>. </a:t>
            </a:r>
            <a:r>
              <a:rPr lang="en-US" altLang="zh-CN" dirty="0" smtClean="0"/>
              <a:t>Metadata Synchronization</a:t>
            </a:r>
            <a:r>
              <a:rPr lang="en-US" altLang="zh-CN" dirty="0" smtClean="0">
                <a:sym typeface="FrutigerNext LT Regular" pitchFamily="34" charset="0"/>
              </a:rPr>
              <a:t> is completed.</a:t>
            </a:r>
          </a:p>
          <a:p>
            <a:r>
              <a:rPr lang="en-US" altLang="zh-CN" dirty="0" smtClean="0">
                <a:sym typeface="FrutigerNext LT Regular" pitchFamily="34" charset="0"/>
              </a:rPr>
              <a:t>Active/Standby </a:t>
            </a:r>
            <a:r>
              <a:rPr lang="en-US" altLang="zh-CN" dirty="0" err="1" smtClean="0">
                <a:sym typeface="FrutigerNext LT Regular" pitchFamily="34" charset="0"/>
              </a:rPr>
              <a:t>FSImages</a:t>
            </a:r>
            <a:r>
              <a:rPr lang="en-US" altLang="zh-CN" dirty="0" smtClean="0">
                <a:sym typeface="FrutigerNext LT Regular" pitchFamily="34" charset="0"/>
              </a:rPr>
              <a:t> are still stored in their own disks, without interacting. </a:t>
            </a:r>
            <a:r>
              <a:rPr lang="en-US" altLang="zh-CN" dirty="0" err="1" smtClean="0"/>
              <a:t>FSImage</a:t>
            </a:r>
            <a:r>
              <a:rPr lang="en-US" altLang="zh-CN" dirty="0" smtClean="0"/>
              <a:t> is a copy of the in-memory metadata periodically written to a local disk, also called a metadata mirroring.</a:t>
            </a:r>
            <a:endParaRPr lang="zh-CN" altLang="en-US" dirty="0" smtClean="0"/>
          </a:p>
          <a:p>
            <a:endParaRPr lang="zh-CN" altLang="en-US" dirty="0"/>
          </a:p>
        </p:txBody>
      </p:sp>
    </p:spTree>
    <p:extLst>
      <p:ext uri="{BB962C8B-B14F-4D97-AF65-F5344CB8AC3E}">
        <p14:creationId xmlns:p14="http://schemas.microsoft.com/office/powerpoint/2010/main" val="66730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
        <p:nvSpPr>
          <p:cNvPr id="2" name="备注占位符 1">
            <a:extLst>
              <a:ext uri="{FF2B5EF4-FFF2-40B4-BE49-F238E27FC236}">
                <a16:creationId xmlns="" xmlns:a16="http://schemas.microsoft.com/office/drawing/2014/main" id="{1416A82B-3BD0-49A5-9286-4B4F27FCBC8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EditLog: records user operations and is used for generating new file system images based on the FSImage flie.</a:t>
            </a:r>
            <a:endParaRPr lang="zh-CN" altLang="zh-CN" smtClean="0"/>
          </a:p>
          <a:p>
            <a:r>
              <a:rPr lang="en-US" altLang="zh-CN" smtClean="0"/>
              <a:t>FSImage: stores file images periodically.</a:t>
            </a:r>
            <a:endParaRPr lang="zh-CN" altLang="zh-CN" smtClean="0"/>
          </a:p>
          <a:p>
            <a:r>
              <a:rPr lang="en-US" altLang="zh-CN" smtClean="0"/>
              <a:t>FSImage.ckpt: Merges fsimage and edits files in the memory to generate a fsimage file, which is written into a disk. This process is called checkpoint. The standby NameNode loads the fsimage and edits files and writes the merged result into a local disk and NFS. In this case, the original fsimage file and the new checkpoint file fsimage.ckpt are stored on the disk. The name of fsimage.ckpt file is changed to fsimage to overwrite the original fsimage file.</a:t>
            </a:r>
            <a:endParaRPr lang="zh-CN" altLang="zh-CN" smtClean="0"/>
          </a:p>
          <a:p>
            <a:r>
              <a:rPr lang="en-US" altLang="zh-CN" smtClean="0"/>
              <a:t>EditLog.new: NameNode triggers the merging operation every hour or when the capacity of Editlog is 64 MB. During merging, the data is uploaded to the standby NameNode. Therefore, data read and write cannot be performed at the same time. In this case, NameNode generates a new log file Editlog.new to store the operation logs. After the new fsimage file is obtained, the standby NameNode returns the new fsimage file to overwrite the original fsimage file and rename the Editlog.new file as Editlog.</a:t>
            </a:r>
            <a:endParaRPr lang="zh-CN" altLang="zh-CN" smtClean="0"/>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057605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sym typeface="FrutigerNext LT Regular" pitchFamily="34" charset="0"/>
              </a:rPr>
              <a:t>The process of metadata persistence is as follows: </a:t>
            </a:r>
          </a:p>
          <a:p>
            <a:pPr lvl="1"/>
            <a:r>
              <a:rPr lang="en-US" altLang="zh-CN" smtClean="0">
                <a:sym typeface="FrutigerNext LT Regular" pitchFamily="34" charset="0"/>
              </a:rPr>
              <a:t>The standby NameNode informs the active NameNode of generating a new log file – Editlog.new. The active NameNode records logs to the EditLog.new file and the standby NameNode obtains the old Editlog. </a:t>
            </a:r>
          </a:p>
          <a:p>
            <a:pPr lvl="1"/>
            <a:r>
              <a:rPr lang="en-US" altLang="zh-CN" smtClean="0">
                <a:sym typeface="FrutigerNext LT Regular" pitchFamily="34" charset="0"/>
              </a:rPr>
              <a:t>The standby NameNode downloads the FSImage from the active NameNode and old Editlog from JN.</a:t>
            </a:r>
          </a:p>
          <a:p>
            <a:pPr lvl="1"/>
            <a:r>
              <a:rPr lang="en-US" altLang="zh-CN" smtClean="0">
                <a:sym typeface="FrutigerNext LT Regular" pitchFamily="34" charset="0"/>
              </a:rPr>
              <a:t>The standby NameNode merges the old Editlog with old metadata and generates a new metadata file FSImage.ckpt.</a:t>
            </a:r>
          </a:p>
          <a:p>
            <a:pPr lvl="1"/>
            <a:r>
              <a:rPr lang="en-US" altLang="zh-CN" smtClean="0">
                <a:sym typeface="FrutigerNext LT Regular" pitchFamily="34" charset="0"/>
              </a:rPr>
              <a:t>The standby NameNode uploads the metadata to the active NameNode.</a:t>
            </a:r>
          </a:p>
          <a:p>
            <a:pPr lvl="1"/>
            <a:r>
              <a:rPr lang="en-US" altLang="zh-CN" smtClean="0">
                <a:sym typeface="FrutigerNext LT Regular" pitchFamily="34" charset="0"/>
              </a:rPr>
              <a:t>The active NameNode rolls back the metadata with the newest FSImage.ckpt.</a:t>
            </a:r>
          </a:p>
          <a:p>
            <a:pPr lvl="1"/>
            <a:r>
              <a:rPr lang="en-US" altLang="zh-CN" smtClean="0">
                <a:sym typeface="FrutigerNext LT Regular" pitchFamily="34" charset="0"/>
              </a:rPr>
              <a:t>Repeat step 1 to step 5.</a:t>
            </a:r>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053200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Cause: single Active </a:t>
            </a:r>
            <a:r>
              <a:rPr lang="en-US" altLang="zh-CN" dirty="0" err="1" smtClean="0"/>
              <a:t>NameNode</a:t>
            </a:r>
            <a:r>
              <a:rPr lang="en-US" altLang="zh-CN" dirty="0" smtClean="0"/>
              <a:t> architecture cause potential problems of HDFS cluster scalability and performance. When the cluster is large enough, the memory for </a:t>
            </a:r>
            <a:r>
              <a:rPr lang="en-US" altLang="zh-CN" dirty="0" err="1" smtClean="0"/>
              <a:t>NameNode</a:t>
            </a:r>
            <a:r>
              <a:rPr lang="en-US" altLang="zh-CN" dirty="0" smtClean="0"/>
              <a:t> process could reach hundreds of G, resulting in performance bottleneck.</a:t>
            </a:r>
          </a:p>
          <a:p>
            <a:r>
              <a:rPr lang="en-US" altLang="zh-CN" dirty="0" smtClean="0"/>
              <a:t>Application scenarios: massive data storage, such as user behavior data of Internet companies, telecom history data, voice </a:t>
            </a:r>
            <a:r>
              <a:rPr lang="en-US" altLang="zh-CN" dirty="0" err="1" smtClean="0"/>
              <a:t>data,etc</a:t>
            </a:r>
            <a:r>
              <a:rPr lang="en-US" altLang="zh-CN" dirty="0" smtClean="0"/>
              <a:t>. At this point, the memory of the </a:t>
            </a:r>
            <a:r>
              <a:rPr lang="en-US" altLang="zh-CN" dirty="0" err="1" smtClean="0"/>
              <a:t>NameNode</a:t>
            </a:r>
            <a:r>
              <a:rPr lang="en-US" altLang="zh-CN" dirty="0" smtClean="0"/>
              <a:t> is insufficient for such a large cluster.</a:t>
            </a:r>
          </a:p>
          <a:p>
            <a:r>
              <a:rPr lang="en-US" altLang="zh-CN" dirty="0" smtClean="0"/>
              <a:t>Federation: each </a:t>
            </a:r>
            <a:r>
              <a:rPr lang="en-US" altLang="zh-CN" dirty="0" err="1" smtClean="0"/>
              <a:t>NameNode</a:t>
            </a:r>
            <a:r>
              <a:rPr lang="en-US" altLang="zh-CN" dirty="0" smtClean="0"/>
              <a:t> is responsible for its own directory. Similar to a Linux mount disk to a directory, each </a:t>
            </a:r>
            <a:r>
              <a:rPr lang="en-US" altLang="zh-CN" dirty="0" err="1" smtClean="0"/>
              <a:t>NameNode</a:t>
            </a:r>
            <a:r>
              <a:rPr lang="en-US" altLang="zh-CN" dirty="0" smtClean="0"/>
              <a:t> is responsible for only part of the entire HDFS cluster. If NameNode1 is responsible for the /database directory, the file metadata in the /database directory is handled by NameNode1. The </a:t>
            </a:r>
            <a:r>
              <a:rPr lang="en-US" altLang="zh-CN" dirty="0" err="1" smtClean="0"/>
              <a:t>NameNodes</a:t>
            </a:r>
            <a:r>
              <a:rPr lang="en-US" altLang="zh-CN" dirty="0" smtClean="0"/>
              <a:t> do not share metadata, and each </a:t>
            </a:r>
            <a:r>
              <a:rPr lang="en-US" altLang="zh-CN" dirty="0" err="1" smtClean="0"/>
              <a:t>NameNode</a:t>
            </a:r>
            <a:r>
              <a:rPr lang="en-US" altLang="zh-CN" dirty="0" smtClean="0"/>
              <a:t> has its corresponding standby </a:t>
            </a:r>
            <a:r>
              <a:rPr lang="en-US" altLang="zh-CN" dirty="0" err="1" smtClean="0"/>
              <a:t>NameNode</a:t>
            </a:r>
            <a:r>
              <a:rPr lang="en-US" altLang="zh-CN" dirty="0" smtClean="0"/>
              <a:t>.</a:t>
            </a:r>
          </a:p>
          <a:p>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72045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684213" y="765175"/>
            <a:ext cx="5724524" cy="4927884"/>
          </a:xfrm>
        </p:spPr>
        <p:txBody>
          <a:bodyPr/>
          <a:lstStyle/>
          <a:p>
            <a:r>
              <a:rPr lang="en-US" altLang="zh-CN" dirty="0" smtClean="0"/>
              <a:t>Block pool: a set of file blocks belong to a namespace (NS).</a:t>
            </a:r>
          </a:p>
          <a:p>
            <a:r>
              <a:rPr lang="en-US" altLang="zh-CN" dirty="0" smtClean="0"/>
              <a:t>In a federated environment, each </a:t>
            </a:r>
            <a:r>
              <a:rPr lang="en-US" altLang="zh-CN" dirty="0" err="1" smtClean="0"/>
              <a:t>namenode</a:t>
            </a:r>
            <a:r>
              <a:rPr lang="en-US" altLang="zh-CN" dirty="0" smtClean="0"/>
              <a:t> maintains a namespace volume, including the metadata of the namespace and the block pool of all file data blocks under that space.</a:t>
            </a:r>
          </a:p>
          <a:p>
            <a:r>
              <a:rPr lang="en-US" altLang="zh-CN" dirty="0" err="1" smtClean="0"/>
              <a:t>namenode</a:t>
            </a:r>
            <a:r>
              <a:rPr lang="en-US" altLang="zh-CN" dirty="0" smtClean="0"/>
              <a:t> is independent of each other and does not communicate with each other, and one failure does not affect others.</a:t>
            </a:r>
          </a:p>
          <a:p>
            <a:r>
              <a:rPr lang="en-US" altLang="zh-CN" dirty="0" err="1" smtClean="0"/>
              <a:t>datanode</a:t>
            </a:r>
            <a:r>
              <a:rPr lang="en-US" altLang="zh-CN" dirty="0" smtClean="0"/>
              <a:t> is registered to all </a:t>
            </a:r>
            <a:r>
              <a:rPr lang="en-US" altLang="zh-CN" dirty="0" err="1" smtClean="0"/>
              <a:t>namenodes</a:t>
            </a:r>
            <a:r>
              <a:rPr lang="en-US" altLang="zh-CN" dirty="0" smtClean="0"/>
              <a:t> in the cluster, storing data for all the block pools in the cluster. </a:t>
            </a:r>
          </a:p>
          <a:p>
            <a:r>
              <a:rPr lang="en-US" altLang="zh-CN" dirty="0" err="1" smtClean="0"/>
              <a:t>NameSpace</a:t>
            </a:r>
            <a:r>
              <a:rPr lang="en-US" altLang="zh-CN" dirty="0" smtClean="0"/>
              <a:t> (NS) : The HDFS namespace consists of directories, files, and blocks, which can be understood as logical directory belongs to </a:t>
            </a:r>
            <a:r>
              <a:rPr lang="en-US" altLang="zh-CN" dirty="0" err="1" smtClean="0"/>
              <a:t>NameNode</a:t>
            </a:r>
            <a:r>
              <a:rPr lang="en-US" altLang="zh-CN" dirty="0" smtClean="0"/>
              <a:t>.</a:t>
            </a:r>
          </a:p>
          <a:p>
            <a:endParaRPr lang="zh-CN" altLang="en-US" dirty="0"/>
          </a:p>
        </p:txBody>
      </p:sp>
    </p:spTree>
    <p:extLst>
      <p:ext uri="{BB962C8B-B14F-4D97-AF65-F5344CB8AC3E}">
        <p14:creationId xmlns:p14="http://schemas.microsoft.com/office/powerpoint/2010/main" val="143225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Replica distance formula:</a:t>
            </a:r>
          </a:p>
          <a:p>
            <a:pPr lvl="1"/>
            <a:r>
              <a:rPr lang="en-US" altLang="zh-CN" dirty="0" smtClean="0"/>
              <a:t>Distance (Rack1/D1, Rack1/D1) = 0: The distance is zero on the same server.</a:t>
            </a:r>
          </a:p>
          <a:p>
            <a:pPr lvl="1"/>
            <a:r>
              <a:rPr lang="en-US" altLang="zh-CN" dirty="0" smtClean="0"/>
              <a:t>Distance (Rack1/D1, Rack1/D3) = 2: The distance is two on different servers in the same rack.</a:t>
            </a:r>
          </a:p>
          <a:p>
            <a:pPr lvl="1"/>
            <a:r>
              <a:rPr lang="en-US" altLang="zh-CN" dirty="0" smtClean="0"/>
              <a:t>Distance (Rack1/D1, Rack2/D1) = 4: The distance is four on servers in different racks.</a:t>
            </a:r>
          </a:p>
          <a:p>
            <a:pPr lvl="0"/>
            <a:r>
              <a:rPr lang="en-US" altLang="zh-CN" dirty="0" smtClean="0"/>
              <a:t>Replica placement policy: </a:t>
            </a:r>
          </a:p>
          <a:p>
            <a:pPr lvl="1"/>
            <a:r>
              <a:rPr lang="en-US" altLang="zh-CN" dirty="0" smtClean="0"/>
              <a:t>The first replica is placed on a local device.</a:t>
            </a:r>
          </a:p>
          <a:p>
            <a:pPr lvl="1"/>
            <a:r>
              <a:rPr lang="en-US" altLang="zh-CN" dirty="0" smtClean="0"/>
              <a:t>The second replica is placed on a remote rack.</a:t>
            </a:r>
          </a:p>
          <a:p>
            <a:pPr lvl="1"/>
            <a:r>
              <a:rPr lang="en-US" altLang="zh-CN" dirty="0" smtClean="0"/>
              <a:t>The third replica is placed on another rack if the first two duplicates are placed on the same rack. Otherwise, the third replica and the first replica are placed on different nodes in the same rack. Other replicas are randomly placed.</a:t>
            </a:r>
          </a:p>
          <a:p>
            <a:pPr lvl="0"/>
            <a:r>
              <a:rPr lang="en-US" altLang="zh-CN" dirty="0" smtClean="0"/>
              <a:t>If the write requestor is in one of the </a:t>
            </a:r>
            <a:r>
              <a:rPr lang="en-US" altLang="zh-CN" dirty="0" err="1" smtClean="0"/>
              <a:t>DataNodes</a:t>
            </a:r>
            <a:r>
              <a:rPr lang="en-US" altLang="zh-CN" dirty="0" smtClean="0"/>
              <a:t>, the data is directly stored in local, otherwise stored in a random </a:t>
            </a:r>
            <a:r>
              <a:rPr lang="en-US" altLang="zh-CN" dirty="0" err="1" smtClean="0"/>
              <a:t>DataNode</a:t>
            </a:r>
            <a:r>
              <a:rPr lang="en-US" altLang="zh-CN" dirty="0" smtClean="0"/>
              <a:t> in the cluster.</a:t>
            </a:r>
          </a:p>
          <a:p>
            <a:pPr lvl="0"/>
            <a:r>
              <a:rPr lang="en-US" altLang="zh-CN" dirty="0" smtClean="0"/>
              <a:t>RACK 1: rack 1</a:t>
            </a:r>
          </a:p>
          <a:p>
            <a:pPr lvl="0"/>
            <a:r>
              <a:rPr lang="en-US" altLang="zh-CN" dirty="0" smtClean="0"/>
              <a:t>D1: </a:t>
            </a:r>
            <a:r>
              <a:rPr lang="en-US" altLang="zh-CN" dirty="0" err="1" smtClean="0"/>
              <a:t>DataNode</a:t>
            </a:r>
            <a:r>
              <a:rPr lang="en-US" altLang="zh-CN" dirty="0" smtClean="0"/>
              <a:t> 1</a:t>
            </a:r>
          </a:p>
          <a:p>
            <a:pPr lvl="0"/>
            <a:r>
              <a:rPr lang="en-US" altLang="zh-CN" dirty="0" smtClean="0"/>
              <a:t>B1: block 1 on a node</a:t>
            </a:r>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3560677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25000"/>
              </a:lnSpc>
              <a:spcBef>
                <a:spcPct val="0"/>
              </a:spcBef>
              <a:spcAft>
                <a:spcPts val="600"/>
              </a:spcAft>
              <a:buClrTx/>
              <a:buSzPct val="60000"/>
              <a:buFont typeface="Wingdings" pitchFamily="2" charset="2"/>
              <a:buNone/>
              <a:tabLst/>
              <a:defRPr/>
            </a:pPr>
            <a:endParaRPr lang="zh-CN" altLang="zh-CN" sz="1100" kern="1200" dirty="0" smtClean="0">
              <a:solidFill>
                <a:schemeClr val="tx1"/>
              </a:solidFill>
              <a:latin typeface="FrutigerNext LT Regular" pitchFamily="34" charset="0"/>
              <a:ea typeface="华文细黑" pitchFamily="2" charset="-122"/>
              <a:cs typeface="+mn-cs"/>
            </a:endParaRPr>
          </a:p>
          <a:p>
            <a:endParaRPr lang="zh-CN" altLang="en-US" dirty="0"/>
          </a:p>
        </p:txBody>
      </p:sp>
    </p:spTree>
    <p:extLst>
      <p:ext uri="{BB962C8B-B14F-4D97-AF65-F5344CB8AC3E}">
        <p14:creationId xmlns:p14="http://schemas.microsoft.com/office/powerpoint/2010/main" val="4272882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The 15-LAZY_PERSIST policy is used as an example. It is assumed that a file that is configured with the policy has three block replicas, the first replica is written to RAM_DISK, and the other two written to DISK. As an alternative, the first replica is written to the storage type specified by Alternative Storage Policy in case of RAM_DISK write failure, and the other two replicas are written to the storage type specified by Alternative Replica Storage Policy in case of DISK write failure.</a:t>
            </a:r>
            <a:endParaRPr lang="zh-CN" altLang="en-US" smtClean="0"/>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3948600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Configuring DataNode with tag storage:</a:t>
            </a:r>
          </a:p>
          <a:p>
            <a:pPr lvl="1"/>
            <a:r>
              <a:rPr lang="en-US" altLang="zh-CN" smtClean="0"/>
              <a:t>Users can flexibly configure HDFS data block policies based on service requirements and data features. One tag expression is set for each HDFS directory, and each DataNode can have one or more tags, which specify the Datanode range for file data storage. </a:t>
            </a:r>
          </a:p>
          <a:p>
            <a:pPr lvl="1"/>
            <a:r>
              <a:rPr lang="en-US" altLang="zh-CN" smtClean="0"/>
              <a:t>When using a tag-based data block policy to specify a DataNode for the files storage, specify the DataNode range based on tag expressions and then select the appropriate node to store the files within the range.</a:t>
            </a:r>
          </a:p>
          <a:p>
            <a:r>
              <a:rPr lang="en-US" altLang="zh-CN" smtClean="0"/>
              <a:t>Supports users to store each block replica to a specified node with different labels. For example, two replicas of data blocks are placed in label L1 datanode, the other replicas of the data blocks are placed on the label L2 datanode. </a:t>
            </a:r>
          </a:p>
          <a:p>
            <a:r>
              <a:rPr lang="en-US" altLang="zh-CN" smtClean="0"/>
              <a:t>Supports the policy when failed in selecting nodes, such as selecting one from all nodes at random.</a:t>
            </a:r>
          </a:p>
          <a:p>
            <a:r>
              <a:rPr lang="en-US" altLang="zh-CN" smtClean="0"/>
              <a:t>In short, the data to be stored also has labels. The data is stored in the DataNode with the same label.</a:t>
            </a:r>
          </a:p>
          <a:p>
            <a:r>
              <a:rPr lang="en-US" altLang="zh-CN" smtClean="0"/>
              <a:t>In the figure above, The /Hbase data is stored in DataNode A, B, and D.</a:t>
            </a:r>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3565590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Configuring </a:t>
            </a:r>
            <a:r>
              <a:rPr lang="en-US" altLang="zh-CN" dirty="0" err="1" smtClean="0"/>
              <a:t>DataNode</a:t>
            </a:r>
            <a:r>
              <a:rPr lang="en-US" altLang="zh-CN" dirty="0" smtClean="0"/>
              <a:t> with node group storage: </a:t>
            </a:r>
          </a:p>
          <a:p>
            <a:pPr lvl="1"/>
            <a:r>
              <a:rPr lang="en-US" altLang="zh-CN" dirty="0" smtClean="0"/>
              <a:t>In practice, key data needs to be stored in highly reliable nodes based on service requirements. The system can forcibly save data to specified node groups by modifying </a:t>
            </a:r>
            <a:r>
              <a:rPr lang="en-US" altLang="zh-CN" dirty="0" err="1" smtClean="0"/>
              <a:t>DataNode</a:t>
            </a:r>
            <a:r>
              <a:rPr lang="en-US" altLang="zh-CN" dirty="0" smtClean="0"/>
              <a:t> storage policies.</a:t>
            </a:r>
          </a:p>
          <a:p>
            <a:pPr lvl="0"/>
            <a:r>
              <a:rPr lang="en-US" altLang="zh-CN" dirty="0" smtClean="0"/>
              <a:t>Constraints: </a:t>
            </a:r>
          </a:p>
          <a:p>
            <a:pPr lvl="1"/>
            <a:r>
              <a:rPr lang="en-US" altLang="zh-CN" dirty="0" smtClean="0"/>
              <a:t>The first replica is chosen from a mandatory rack group (group 2). If there are no available nodes in the mandatory rack group, data write fails.</a:t>
            </a:r>
          </a:p>
          <a:p>
            <a:pPr lvl="1"/>
            <a:r>
              <a:rPr lang="en-US" altLang="zh-CN" dirty="0" smtClean="0"/>
              <a:t>The second replica is chosen from a local client or from a random node in a non-mandatory rack group. </a:t>
            </a:r>
          </a:p>
          <a:p>
            <a:pPr lvl="1"/>
            <a:r>
              <a:rPr lang="en-US" altLang="zh-CN" dirty="0" smtClean="0"/>
              <a:t>The third replica is chosen from other rack groups.</a:t>
            </a:r>
          </a:p>
          <a:p>
            <a:pPr lvl="1"/>
            <a:r>
              <a:rPr lang="en-US" altLang="zh-CN" dirty="0" smtClean="0"/>
              <a:t>These replicas need to be stored in different rack groups. If the number of replicas is greater than that of available rack groups, extra replicas are stored in random rack groups.</a:t>
            </a:r>
          </a:p>
          <a:p>
            <a:pPr lvl="1"/>
            <a:r>
              <a:rPr lang="en-US" altLang="zh-CN" dirty="0" smtClean="0"/>
              <a:t>If more than one replica is lost or cannot be saved to a mandatory rack group when the number of replicas increases or data blocks are damaged, no second backup is performed. The system keeps trying a second backup until at least one of the nodes in the mandatory rack group is available.</a:t>
            </a:r>
          </a:p>
          <a:p>
            <a:pPr lvl="1"/>
            <a:r>
              <a:rPr lang="en-US" altLang="zh-CN" dirty="0" smtClean="0"/>
              <a:t>In short, force to store key data in the specified server.</a:t>
            </a:r>
          </a:p>
          <a:p>
            <a:endParaRPr lang="en-US" altLang="zh-CN" dirty="0" smtClean="0"/>
          </a:p>
          <a:p>
            <a:endParaRPr lang="en-US" altLang="zh-CN" dirty="0" smtClean="0"/>
          </a:p>
          <a:p>
            <a:pPr lvl="0"/>
            <a:endParaRPr lang="en-US" altLang="zh-CN" dirty="0" smtClean="0"/>
          </a:p>
          <a:p>
            <a:endParaRPr lang="zh-CN" altLang="zh-CN" dirty="0" smtClean="0"/>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885198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In the figure, the distributed file system consists of six data nodes, there are four files, each with three replicas. </a:t>
            </a:r>
          </a:p>
          <a:p>
            <a:pPr lvl="0"/>
            <a:r>
              <a:rPr lang="en-US" altLang="zh-CN" smtClean="0"/>
              <a:t>Assume that file A and file D are going to be associated with each other, which involves massive network switch, costing a lot of Internet</a:t>
            </a:r>
            <a:r>
              <a:rPr lang="zh-CN" altLang="en-US" smtClean="0"/>
              <a:t>、</a:t>
            </a:r>
            <a:r>
              <a:rPr lang="en-US" altLang="zh-CN" smtClean="0"/>
              <a:t>IO resources.</a:t>
            </a:r>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340219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252985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Hadoop implements file-level colocation. That is, the blocks of multiple associated files are distributed on the same storage node. File-level colocation facilitates quick file access, avoiding high costs of data migration.</a:t>
            </a:r>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500611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2"/>
            <a:endParaRPr lang="en-US" altLang="zh-CN" smtClean="0"/>
          </a:p>
          <a:p>
            <a:pPr lvl="0"/>
            <a:r>
              <a:rPr lang="en-US" altLang="zh-CN" smtClean="0">
                <a:sym typeface="FrutigerNext LT Regular" pitchFamily="34" charset="0"/>
              </a:rPr>
              <a:t>Reconstructs the data replica in the invalid data disk:</a:t>
            </a:r>
          </a:p>
          <a:p>
            <a:pPr lvl="1"/>
            <a:r>
              <a:rPr lang="en-US" altLang="zh-CN" smtClean="0">
                <a:sym typeface="FrutigerNext LT Regular" pitchFamily="34" charset="0"/>
              </a:rPr>
              <a:t>DataNode sends heartbeat messages to the NameNode periodically to report the data status. The NameNode checks whether the data blocks are completely reported. If the data blocks are not reported because the hardware of the DataNode is damaged, the NameNode initiates the replica reconstruction to recover the lost replica.</a:t>
            </a:r>
          </a:p>
          <a:p>
            <a:pPr lvl="0"/>
            <a:r>
              <a:rPr lang="en-US" altLang="zh-CN" smtClean="0"/>
              <a:t>Prevents fault spreading with security mode:</a:t>
            </a:r>
          </a:p>
          <a:p>
            <a:pPr lvl="1"/>
            <a:r>
              <a:rPr lang="en-US" altLang="zh-CN" smtClean="0"/>
              <a:t>When hard disk faulty occurs, the cluster enters security mode. HDFS only supports metadata access. Data in HDFS becomes read-only, and operations such as creating or deleting a file will fail. When the fault is resolved and data recovered, HDFS cluster quit the security mode.</a:t>
            </a:r>
          </a:p>
          <a:p>
            <a:pPr lvl="0"/>
            <a:endParaRPr lang="en-US" altLang="zh-CN" smtClean="0"/>
          </a:p>
          <a:p>
            <a:pPr lvl="1"/>
            <a:endParaRPr lang="en-US" altLang="zh-CN" smtClean="0"/>
          </a:p>
          <a:p>
            <a:pPr lvl="1"/>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61961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Disk usage: for example, the disk is 100G, 30G is used, and utilization is 30%.</a:t>
            </a:r>
          </a:p>
          <a:p>
            <a:r>
              <a:rPr lang="en-US" altLang="zh-CN" smtClean="0"/>
              <a:t>Load balancing avoids the uneven distribution of data between nodes, resulting in hot node problems.</a:t>
            </a:r>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896061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979488" y="768350"/>
            <a:ext cx="5132387" cy="38481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5498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224337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Answers</a:t>
            </a:r>
            <a:r>
              <a:rPr lang="zh-CN" altLang="en-US" dirty="0" smtClean="0"/>
              <a:t>：</a:t>
            </a:r>
            <a:endParaRPr lang="en-US" altLang="zh-CN" dirty="0" smtClean="0"/>
          </a:p>
          <a:p>
            <a:r>
              <a:rPr lang="en-US" altLang="zh-CN" dirty="0" smtClean="0"/>
              <a:t>1. Hadoop distributed file system that runs on </a:t>
            </a:r>
            <a:r>
              <a:rPr lang="en-US" altLang="zh-CN" dirty="0" err="1" smtClean="0"/>
              <a:t>commondity</a:t>
            </a:r>
            <a:r>
              <a:rPr lang="en-US" altLang="zh-CN" dirty="0" smtClean="0"/>
              <a:t> hardware. It is applicable to store large files and streaming data access</a:t>
            </a:r>
          </a:p>
          <a:p>
            <a:pPr lvl="0"/>
            <a:r>
              <a:rPr lang="en-US" altLang="zh-CN" dirty="0" smtClean="0"/>
              <a:t>2. </a:t>
            </a:r>
            <a:r>
              <a:rPr lang="en-US" altLang="zh-CN" dirty="0" err="1" smtClean="0">
                <a:sym typeface="+mn-lt"/>
              </a:rPr>
              <a:t>NameNode</a:t>
            </a:r>
            <a:r>
              <a:rPr lang="zh-CN" altLang="en-US" dirty="0" smtClean="0">
                <a:sym typeface="+mn-lt"/>
              </a:rPr>
              <a:t>、</a:t>
            </a:r>
            <a:r>
              <a:rPr lang="en-US" altLang="zh-CN" dirty="0" err="1" smtClean="0">
                <a:sym typeface="+mn-lt"/>
              </a:rPr>
              <a:t>DataNode</a:t>
            </a:r>
            <a:r>
              <a:rPr lang="zh-CN" altLang="en-US" dirty="0" smtClean="0">
                <a:sym typeface="+mn-lt"/>
              </a:rPr>
              <a:t>、</a:t>
            </a:r>
            <a:r>
              <a:rPr lang="en-US" altLang="zh-CN" dirty="0" smtClean="0">
                <a:sym typeface="+mn-lt"/>
              </a:rPr>
              <a:t>Client.</a:t>
            </a:r>
          </a:p>
          <a:p>
            <a:pPr lvl="0"/>
            <a:r>
              <a:rPr lang="en-US" altLang="zh-CN" dirty="0" smtClean="0">
                <a:sym typeface="+mn-lt"/>
              </a:rPr>
              <a:t>3. Read: </a:t>
            </a:r>
            <a:r>
              <a:rPr lang="en-US" altLang="zh-CN" dirty="0" smtClean="0"/>
              <a:t>Client connects to the </a:t>
            </a:r>
            <a:r>
              <a:rPr lang="en-US" altLang="zh-CN" dirty="0" err="1" smtClean="0"/>
              <a:t>NameNode</a:t>
            </a:r>
            <a:r>
              <a:rPr lang="en-US" altLang="zh-CN" dirty="0" smtClean="0"/>
              <a:t> to obtain the file information, then connects to the </a:t>
            </a:r>
            <a:r>
              <a:rPr lang="en-US" altLang="zh-CN" dirty="0" err="1" smtClean="0"/>
              <a:t>DataNode</a:t>
            </a:r>
            <a:r>
              <a:rPr lang="en-US" altLang="zh-CN" dirty="0" smtClean="0"/>
              <a:t> according to the information obtained from the </a:t>
            </a:r>
            <a:r>
              <a:rPr lang="en-US" altLang="zh-CN" dirty="0" err="1" smtClean="0"/>
              <a:t>NameNode</a:t>
            </a:r>
            <a:r>
              <a:rPr lang="en-US" altLang="zh-CN" dirty="0" smtClean="0"/>
              <a:t> to locate the nearest corresponding data blocks. After data reading is complete, the service application invokes the close API to close the connection.</a:t>
            </a:r>
          </a:p>
          <a:p>
            <a:pPr lvl="0"/>
            <a:r>
              <a:rPr lang="en-US" altLang="zh-CN" smtClean="0"/>
              <a:t>  </a:t>
            </a:r>
            <a:r>
              <a:rPr lang="en-US" altLang="zh-CN" dirty="0" smtClean="0"/>
              <a:t>Write: Client connects to the </a:t>
            </a:r>
            <a:r>
              <a:rPr lang="en-US" altLang="zh-CN" dirty="0" err="1" smtClean="0"/>
              <a:t>NameNode</a:t>
            </a:r>
            <a:r>
              <a:rPr lang="en-US" altLang="zh-CN" dirty="0" smtClean="0"/>
              <a:t>, and the </a:t>
            </a:r>
            <a:r>
              <a:rPr lang="en-US" altLang="zh-CN" dirty="0" err="1" smtClean="0"/>
              <a:t>NameNode</a:t>
            </a:r>
            <a:r>
              <a:rPr lang="en-US" altLang="zh-CN" dirty="0" smtClean="0"/>
              <a:t> create a file node in the metadata. Client connects to </a:t>
            </a:r>
            <a:r>
              <a:rPr lang="en-US" altLang="zh-CN" dirty="0" err="1" smtClean="0"/>
              <a:t>DataNodes</a:t>
            </a:r>
            <a:r>
              <a:rPr lang="en-US" altLang="zh-CN" dirty="0" smtClean="0"/>
              <a:t>, and establishes a pipeline of </a:t>
            </a:r>
            <a:r>
              <a:rPr lang="en-US" altLang="zh-CN" dirty="0" err="1" smtClean="0"/>
              <a:t>DataNodes</a:t>
            </a:r>
            <a:r>
              <a:rPr lang="en-US" altLang="zh-CN" dirty="0" smtClean="0"/>
              <a:t>. Then Client uses the proprietary protocol to write data to </a:t>
            </a:r>
            <a:r>
              <a:rPr lang="en-US" altLang="zh-CN" dirty="0" err="1" smtClean="0"/>
              <a:t>DataNode</a:t>
            </a:r>
            <a:r>
              <a:rPr lang="en-US" altLang="zh-CN" dirty="0" smtClean="0"/>
              <a:t> 1, and copy the data from </a:t>
            </a:r>
            <a:r>
              <a:rPr lang="en-US" altLang="zh-CN" dirty="0" err="1" smtClean="0"/>
              <a:t>DataNode</a:t>
            </a:r>
            <a:r>
              <a:rPr lang="en-US" altLang="zh-CN" dirty="0" smtClean="0"/>
              <a:t> 1 to </a:t>
            </a:r>
            <a:r>
              <a:rPr lang="en-US" altLang="zh-CN" dirty="0" err="1" smtClean="0"/>
              <a:t>DataNode</a:t>
            </a:r>
            <a:r>
              <a:rPr lang="en-US" altLang="zh-CN" dirty="0" smtClean="0"/>
              <a:t> 2, to </a:t>
            </a:r>
            <a:r>
              <a:rPr lang="en-US" altLang="zh-CN" dirty="0" err="1" smtClean="0"/>
              <a:t>DataNode</a:t>
            </a:r>
            <a:r>
              <a:rPr lang="en-US" altLang="zh-CN" dirty="0" smtClean="0"/>
              <a:t> 3. After all data writing is confirmed, the service invokes the HDFS Client to close the file. Client connects to the </a:t>
            </a:r>
            <a:r>
              <a:rPr lang="en-US" altLang="zh-CN" dirty="0" err="1" smtClean="0"/>
              <a:t>NameNode</a:t>
            </a:r>
            <a:r>
              <a:rPr lang="en-US" altLang="zh-CN" dirty="0" smtClean="0"/>
              <a:t> to confirm that the data writing is complete.</a:t>
            </a:r>
          </a:p>
          <a:p>
            <a:pPr lvl="1"/>
            <a:endParaRPr lang="en-US" altLang="zh-CN" dirty="0" smtClean="0"/>
          </a:p>
          <a:p>
            <a:pPr lvl="1"/>
            <a:endParaRPr lang="en-US" altLang="zh-CN" dirty="0" smtClean="0"/>
          </a:p>
          <a:p>
            <a:pPr lvl="0"/>
            <a:endParaRPr lang="en-US" altLang="zh-CN" dirty="0" smtClean="0">
              <a:sym typeface="+mn-lt"/>
            </a:endParaRPr>
          </a:p>
          <a:p>
            <a:endParaRPr lang="en-US" altLang="zh-CN" dirty="0" smtClean="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40387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204712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a:p>
        </p:txBody>
      </p:sp>
    </p:spTree>
    <p:extLst>
      <p:ext uri="{BB962C8B-B14F-4D97-AF65-F5344CB8AC3E}">
        <p14:creationId xmlns:p14="http://schemas.microsoft.com/office/powerpoint/2010/main" val="121592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66906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File system: is a way of storing and organizing computer data to facilitate data access and query. </a:t>
            </a:r>
            <a:endParaRPr lang="zh-CN" altLang="zh-CN" dirty="0" smtClean="0"/>
          </a:p>
          <a:p>
            <a:pPr lvl="0"/>
            <a:r>
              <a:rPr lang="en-US" altLang="zh-CN" dirty="0" smtClean="0"/>
              <a:t>File name: is used for </a:t>
            </a:r>
            <a:r>
              <a:rPr lang="en-US" altLang="zh-CN" dirty="0" err="1" smtClean="0"/>
              <a:t>locat</a:t>
            </a:r>
            <a:r>
              <a:rPr lang="en-US" altLang="zh-CN" dirty="0" smtClean="0"/>
              <a:t> of a file in the file system. </a:t>
            </a:r>
            <a:endParaRPr lang="zh-CN" altLang="zh-CN" dirty="0" smtClean="0"/>
          </a:p>
          <a:p>
            <a:pPr lvl="0"/>
            <a:r>
              <a:rPr lang="en-US" altLang="zh-CN" dirty="0" smtClean="0"/>
              <a:t>Metadata: records file attributes such as file name, length, user group, and location. </a:t>
            </a:r>
            <a:endParaRPr lang="zh-CN" altLang="zh-CN" dirty="0" smtClean="0"/>
          </a:p>
          <a:p>
            <a:r>
              <a:rPr lang="en-US" altLang="zh-CN" dirty="0" smtClean="0"/>
              <a:t>Block: is the smallest file storage unit. Storage media is divided into zones, and data is stored in the zones.</a:t>
            </a:r>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258407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HDFS is inapplicable to:</a:t>
            </a:r>
          </a:p>
          <a:p>
            <a:pPr lvl="1"/>
            <a:r>
              <a:rPr lang="en-US" altLang="zh-CN" smtClean="0"/>
              <a:t>[1] Applications with low-delay (dozens of milliseconds) access requirements</a:t>
            </a:r>
          </a:p>
          <a:p>
            <a:pPr lvl="1"/>
            <a:r>
              <a:rPr lang="en-US" altLang="zh-CN" smtClean="0"/>
              <a:t>Reason: HDFS is designed for high throughput applications, which bring high delay.  </a:t>
            </a:r>
          </a:p>
          <a:p>
            <a:pPr lvl="1"/>
            <a:r>
              <a:rPr lang="en-US" altLang="zh-CN" smtClean="0"/>
              <a:t>[2] Storage of massive small files </a:t>
            </a:r>
          </a:p>
          <a:p>
            <a:pPr lvl="1"/>
            <a:r>
              <a:rPr lang="en-US" altLang="zh-CN" smtClean="0"/>
              <a:t>Reason: When NameNode is started, file system metadata is loaded to memory. The number of files that can be stored in the system is restricted by NameNode memory capacity. The directory and data block of a file each is about 150 bytes in size. If there are 1 million files with each occupying a data block, at least 300 MB memory is required. If there are 1 billion files, the required memory will be larger.</a:t>
            </a:r>
          </a:p>
          <a:p>
            <a:pPr lvl="1"/>
            <a:r>
              <a:rPr lang="en-US" altLang="zh-CN" smtClean="0"/>
              <a:t>[3] Multi-tenant write and random file modification</a:t>
            </a:r>
            <a:endParaRPr lang="zh-CN" altLang="zh-CN" smtClean="0"/>
          </a:p>
          <a:p>
            <a:pPr lvl="1"/>
            <a:r>
              <a:rPr lang="en-US" altLang="zh-CN" smtClean="0"/>
              <a:t>Reason: HDFS has only a writer and data is written to the end of a file.</a:t>
            </a:r>
            <a:endParaRPr lang="zh-CN" altLang="en-US" smtClean="0"/>
          </a:p>
          <a:p>
            <a:r>
              <a:rPr lang="en-US" altLang="zh-CN" smtClean="0"/>
              <a:t>Streaming data access: after the data set is generated, various analyses are performed on this data set for a long time. Each analysis will involve most or even all of the data in the data set.  So the time delay of reading the entire data set is much more important than that of reading the first record. Flow data access corresponds to random data access, which requires less latency of locating, querying or modifying data delay and is more suitable for multiple reading and writing after creating data. Traditional relational database is very appropriate for this.</a:t>
            </a:r>
            <a:endParaRPr lang="zh-CN" altLang="zh-CN" smtClean="0"/>
          </a:p>
          <a:p>
            <a:endParaRPr lang="zh-CN" altLang="en-US" dirty="0"/>
          </a:p>
        </p:txBody>
      </p:sp>
      <p:sp>
        <p:nvSpPr>
          <p:cNvPr id="5" name="幻灯片图像占位符 4"/>
          <p:cNvSpPr>
            <a:spLocks noGrp="1" noRot="1" noChangeAspect="1"/>
          </p:cNvSpPr>
          <p:nvPr>
            <p:ph type="sldImg"/>
          </p:nvPr>
        </p:nvSpPr>
        <p:spPr>
          <a:xfrm>
            <a:off x="979488" y="768350"/>
            <a:ext cx="5132387" cy="3848100"/>
          </a:xfrm>
        </p:spPr>
      </p:sp>
    </p:spTree>
    <p:extLst>
      <p:ext uri="{BB962C8B-B14F-4D97-AF65-F5344CB8AC3E}">
        <p14:creationId xmlns:p14="http://schemas.microsoft.com/office/powerpoint/2010/main" val="136946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8023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22489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79488" y="768350"/>
            <a:ext cx="5132387" cy="3848100"/>
          </a:xfrm>
        </p:spPr>
      </p:sp>
      <p:sp>
        <p:nvSpPr>
          <p:cNvPr id="3" name="备注占位符 2"/>
          <p:cNvSpPr>
            <a:spLocks noGrp="1"/>
          </p:cNvSpPr>
          <p:nvPr>
            <p:ph type="body" idx="1"/>
          </p:nvPr>
        </p:nvSpPr>
        <p:spPr/>
        <p:txBody>
          <a:bodyPr/>
          <a:lstStyle/>
          <a:p>
            <a:pPr marL="0" marR="0" lvl="0" indent="0" algn="l" defTabSz="914400" rtl="0" eaLnBrk="0" fontAlgn="base" latinLnBrk="0" hangingPunct="1">
              <a:lnSpc>
                <a:spcPct val="125000"/>
              </a:lnSpc>
              <a:spcBef>
                <a:spcPct val="0"/>
              </a:spcBef>
              <a:spcAft>
                <a:spcPts val="600"/>
              </a:spcAft>
              <a:buClrTx/>
              <a:buSzPct val="60000"/>
              <a:buFont typeface="Wingdings" pitchFamily="2" charset="2"/>
              <a:buNone/>
              <a:tabLst/>
              <a:defRPr/>
            </a:pPr>
            <a:endParaRPr lang="zh-CN" altLang="en-US" dirty="0"/>
          </a:p>
        </p:txBody>
      </p:sp>
    </p:spTree>
    <p:extLst>
      <p:ext uri="{BB962C8B-B14F-4D97-AF65-F5344CB8AC3E}">
        <p14:creationId xmlns:p14="http://schemas.microsoft.com/office/powerpoint/2010/main" val="204320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Revision Record">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294253">
                  <a:extLst>
                    <a:ext uri="{9D8B030D-6E8A-4147-A177-3AD203B41FA5}">
                      <a16:colId xmlns="" xmlns:a16="http://schemas.microsoft.com/office/drawing/2014/main" val="20000"/>
                    </a:ext>
                  </a:extLst>
                </a:gridCol>
                <a:gridCol w="1616583">
                  <a:extLst>
                    <a:ext uri="{9D8B030D-6E8A-4147-A177-3AD203B41FA5}">
                      <a16:colId xmlns="" xmlns:a16="http://schemas.microsoft.com/office/drawing/2014/main" val="20001"/>
                    </a:ext>
                  </a:extLst>
                </a:gridCol>
                <a:gridCol w="2155445">
                  <a:extLst>
                    <a:ext uri="{9D8B030D-6E8A-4147-A177-3AD203B41FA5}">
                      <a16:colId xmlns="" xmlns:a16="http://schemas.microsoft.com/office/drawing/2014/main" val="20002"/>
                    </a:ext>
                  </a:extLst>
                </a:gridCol>
                <a:gridCol w="1782320">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Course Code</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Product</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Product Version</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Course Version</a:t>
                      </a: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14357">
                  <a:extLst>
                    <a:ext uri="{9D8B030D-6E8A-4147-A177-3AD203B41FA5}">
                      <a16:colId xmlns="" xmlns:a16="http://schemas.microsoft.com/office/drawing/2014/main" val="20000"/>
                    </a:ext>
                  </a:extLst>
                </a:gridCol>
                <a:gridCol w="1616940">
                  <a:extLst>
                    <a:ext uri="{9D8B030D-6E8A-4147-A177-3AD203B41FA5}">
                      <a16:colId xmlns="" xmlns:a16="http://schemas.microsoft.com/office/drawing/2014/main" val="20001"/>
                    </a:ext>
                  </a:extLst>
                </a:gridCol>
                <a:gridCol w="2184095">
                  <a:extLst>
                    <a:ext uri="{9D8B030D-6E8A-4147-A177-3AD203B41FA5}">
                      <a16:colId xmlns="" xmlns:a16="http://schemas.microsoft.com/office/drawing/2014/main" val="20002"/>
                    </a:ext>
                  </a:extLst>
                </a:gridCol>
                <a:gridCol w="1733208">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Author/ID</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Date</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Reviewer/ID</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New</a:t>
                      </a:r>
                      <a:r>
                        <a:rPr kumimoji="1" lang="zh-CN" altLang="zh-CN" sz="16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en-US" altLang="zh-CN" sz="1600" b="1" i="0" u="none" strike="noStrike" cap="none" normalizeH="0" baseline="0" dirty="0">
                          <a:ln>
                            <a:noFill/>
                          </a:ln>
                          <a:solidFill>
                            <a:schemeClr val="tx1"/>
                          </a:solidFill>
                          <a:effectLst/>
                          <a:latin typeface="FrutigerNext LT Regular" pitchFamily="34" charset="0"/>
                          <a:ea typeface="华文细黑" pitchFamily="2" charset="-122"/>
                        </a:rPr>
                        <a:t> Update</a:t>
                      </a:r>
                      <a:endParaRPr kumimoji="1" lang="zh-CN" altLang="en-US" sz="1600" b="1" i="0" u="none" strike="noStrike" cap="none" normalizeH="0" baseline="0" dirty="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755650" y="1988840"/>
            <a:ext cx="226817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Course Code</a:t>
            </a:r>
          </a:p>
        </p:txBody>
      </p:sp>
      <p:sp>
        <p:nvSpPr>
          <p:cNvPr id="36" name="文本占位符 7"/>
          <p:cNvSpPr>
            <a:spLocks noGrp="1"/>
          </p:cNvSpPr>
          <p:nvPr>
            <p:ph type="body" sz="quarter" idx="18" hasCustomPrompt="1"/>
          </p:nvPr>
        </p:nvSpPr>
        <p:spPr>
          <a:xfrm>
            <a:off x="3059832" y="1988840"/>
            <a:ext cx="15825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Product</a:t>
            </a:r>
          </a:p>
        </p:txBody>
      </p:sp>
      <p:sp>
        <p:nvSpPr>
          <p:cNvPr id="37" name="文本占位符 7"/>
          <p:cNvSpPr>
            <a:spLocks noGrp="1"/>
          </p:cNvSpPr>
          <p:nvPr>
            <p:ph type="body" sz="quarter" idx="19" hasCustomPrompt="1"/>
          </p:nvPr>
        </p:nvSpPr>
        <p:spPr>
          <a:xfrm>
            <a:off x="4679950" y="1988840"/>
            <a:ext cx="2160302"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X.X</a:t>
            </a:r>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X.X</a:t>
            </a:r>
          </a:p>
        </p:txBody>
      </p:sp>
      <p:sp>
        <p:nvSpPr>
          <p:cNvPr id="43" name="文本占位符 7"/>
          <p:cNvSpPr>
            <a:spLocks noGrp="1"/>
          </p:cNvSpPr>
          <p:nvPr>
            <p:ph type="body" sz="quarter" idx="13" hasCustomPrompt="1"/>
          </p:nvPr>
        </p:nvSpPr>
        <p:spPr>
          <a:xfrm>
            <a:off x="755650" y="3500177"/>
            <a:ext cx="234018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Author/ID</a:t>
            </a:r>
          </a:p>
        </p:txBody>
      </p:sp>
      <p:sp>
        <p:nvSpPr>
          <p:cNvPr id="44" name="文本占位符 7"/>
          <p:cNvSpPr>
            <a:spLocks noGrp="1"/>
          </p:cNvSpPr>
          <p:nvPr>
            <p:ph type="body" sz="quarter" idx="14" hasCustomPrompt="1"/>
          </p:nvPr>
        </p:nvSpPr>
        <p:spPr>
          <a:xfrm>
            <a:off x="3059832" y="3500177"/>
            <a:ext cx="1620118"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4679950" y="3500177"/>
            <a:ext cx="21963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Reviewer/ID</a:t>
            </a:r>
          </a:p>
        </p:txBody>
      </p:sp>
      <p:sp>
        <p:nvSpPr>
          <p:cNvPr id="46" name="文本占位符 7"/>
          <p:cNvSpPr>
            <a:spLocks noGrp="1"/>
          </p:cNvSpPr>
          <p:nvPr>
            <p:ph type="body" sz="quarter" idx="16" hasCustomPrompt="1"/>
          </p:nvPr>
        </p:nvSpPr>
        <p:spPr>
          <a:xfrm>
            <a:off x="6876256" y="3500177"/>
            <a:ext cx="1727994" cy="504887"/>
          </a:xfrm>
          <a:prstGeom prst="rect">
            <a:avLst/>
          </a:prstGeom>
        </p:spPr>
        <p:txBody>
          <a:bodyPr anchor="ctr"/>
          <a:lstStyle>
            <a:lvl1pPr algn="ctr">
              <a:lnSpc>
                <a:spcPct val="100000"/>
              </a:lnSpc>
              <a:buNone/>
              <a:defRPr sz="1600"/>
            </a:lvl1pPr>
          </a:lstStyle>
          <a:p>
            <a:pPr lvl="0"/>
            <a:r>
              <a:rPr lang="en-US" altLang="zh-CN" dirty="0"/>
              <a:t>Type</a:t>
            </a:r>
            <a:endParaRPr lang="zh-CN" altLang="en-US" dirty="0"/>
          </a:p>
        </p:txBody>
      </p:sp>
      <p:sp>
        <p:nvSpPr>
          <p:cNvPr id="63" name="Rectangle 2"/>
          <p:cNvSpPr>
            <a:spLocks noChangeArrowheads="1"/>
          </p:cNvSpPr>
          <p:nvPr userDrawn="1"/>
        </p:nvSpPr>
        <p:spPr bwMode="auto">
          <a:xfrm>
            <a:off x="714375" y="551414"/>
            <a:ext cx="7051675" cy="479425"/>
          </a:xfrm>
          <a:prstGeom prst="rect">
            <a:avLst/>
          </a:prstGeom>
          <a:noFill/>
          <a:ln w="9525">
            <a:noFill/>
            <a:miter lim="800000"/>
            <a:headEnd/>
            <a:tailEnd/>
          </a:ln>
        </p:spPr>
        <p:txBody>
          <a:bodyPr lIns="78258" tIns="39127" rIns="78258" bIns="39127" anchor="ctr"/>
          <a:lstStyle/>
          <a:p>
            <a:pPr defTabSz="801688" fontAlgn="base"/>
            <a:r>
              <a:rPr lang="en-US" altLang="zh-CN" sz="3500" dirty="0">
                <a:solidFill>
                  <a:srgbClr val="990000"/>
                </a:solidFill>
                <a:latin typeface="FrutigerNext LT Medium" pitchFamily="34" charset="0"/>
                <a:ea typeface="黑体" pitchFamily="2" charset="-122"/>
              </a:rPr>
              <a:t>Revision Record</a:t>
            </a:r>
            <a:endParaRPr lang="zh-CN" altLang="en-US" sz="3500" dirty="0">
              <a:solidFill>
                <a:srgbClr val="990000"/>
              </a:solidFill>
              <a:latin typeface="FrutigerNext LT Medium" pitchFamily="34" charset="0"/>
              <a:ea typeface="黑体" pitchFamily="2" charset="-122"/>
            </a:endParaRPr>
          </a:p>
        </p:txBody>
      </p:sp>
      <p:sp>
        <p:nvSpPr>
          <p:cNvPr id="64" name="Text Box 58"/>
          <p:cNvSpPr txBox="1">
            <a:spLocks noChangeArrowheads="1"/>
          </p:cNvSpPr>
          <p:nvPr userDrawn="1"/>
        </p:nvSpPr>
        <p:spPr bwMode="auto">
          <a:xfrm>
            <a:off x="5040052" y="529516"/>
            <a:ext cx="3816424" cy="523220"/>
          </a:xfrm>
          <a:prstGeom prst="rect">
            <a:avLst/>
          </a:prstGeom>
          <a:noFill/>
          <a:ln w="9525" algn="ctr">
            <a:noFill/>
            <a:miter lim="800000"/>
            <a:headEnd/>
            <a:tailEnd/>
          </a:ln>
        </p:spPr>
        <p:txBody>
          <a:bodyPr wrap="square">
            <a:spAutoFit/>
          </a:bodyPr>
          <a:lstStyle/>
          <a:p>
            <a:pPr>
              <a:spcBef>
                <a:spcPct val="50000"/>
              </a:spcBef>
            </a:pPr>
            <a:r>
              <a:rPr lang="en-US" altLang="zh-CN" sz="2800" dirty="0">
                <a:solidFill>
                  <a:schemeClr val="bg2">
                    <a:lumMod val="50000"/>
                  </a:schemeClr>
                </a:solidFill>
                <a:latin typeface="+mj-lt"/>
              </a:rPr>
              <a:t>Do Not Print this Page</a:t>
            </a:r>
            <a:endParaRPr lang="zh-CN" altLang="en-US" sz="2800" dirty="0">
              <a:solidFill>
                <a:schemeClr val="bg2">
                  <a:lumMod val="50000"/>
                </a:schemeClr>
              </a:solidFill>
              <a:latin typeface="+mj-lt"/>
            </a:endParaRPr>
          </a:p>
        </p:txBody>
      </p:sp>
      <p:sp>
        <p:nvSpPr>
          <p:cNvPr id="51" name="文本占位符 7"/>
          <p:cNvSpPr>
            <a:spLocks noGrp="1"/>
          </p:cNvSpPr>
          <p:nvPr>
            <p:ph type="body" sz="quarter" idx="21" hasCustomPrompt="1"/>
          </p:nvPr>
        </p:nvSpPr>
        <p:spPr>
          <a:xfrm>
            <a:off x="755576" y="4004233"/>
            <a:ext cx="234018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Author/ID</a:t>
            </a:r>
          </a:p>
        </p:txBody>
      </p:sp>
      <p:sp>
        <p:nvSpPr>
          <p:cNvPr id="52" name="文本占位符 7"/>
          <p:cNvSpPr>
            <a:spLocks noGrp="1"/>
          </p:cNvSpPr>
          <p:nvPr>
            <p:ph type="body" sz="quarter" idx="22" hasCustomPrompt="1"/>
          </p:nvPr>
        </p:nvSpPr>
        <p:spPr>
          <a:xfrm>
            <a:off x="3059758" y="4004233"/>
            <a:ext cx="1620118"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53" name="文本占位符 7"/>
          <p:cNvSpPr>
            <a:spLocks noGrp="1"/>
          </p:cNvSpPr>
          <p:nvPr>
            <p:ph type="body" sz="quarter" idx="23" hasCustomPrompt="1"/>
          </p:nvPr>
        </p:nvSpPr>
        <p:spPr>
          <a:xfrm>
            <a:off x="4679876" y="4004233"/>
            <a:ext cx="21963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Reviewer/ID</a:t>
            </a:r>
          </a:p>
        </p:txBody>
      </p:sp>
      <p:sp>
        <p:nvSpPr>
          <p:cNvPr id="54" name="文本占位符 7"/>
          <p:cNvSpPr>
            <a:spLocks noGrp="1"/>
          </p:cNvSpPr>
          <p:nvPr>
            <p:ph type="body" sz="quarter" idx="24" hasCustomPrompt="1"/>
          </p:nvPr>
        </p:nvSpPr>
        <p:spPr>
          <a:xfrm>
            <a:off x="6876182" y="4004233"/>
            <a:ext cx="1727994" cy="504887"/>
          </a:xfrm>
          <a:prstGeom prst="rect">
            <a:avLst/>
          </a:prstGeom>
        </p:spPr>
        <p:txBody>
          <a:bodyPr anchor="ctr"/>
          <a:lstStyle>
            <a:lvl1pPr algn="ctr">
              <a:lnSpc>
                <a:spcPct val="100000"/>
              </a:lnSpc>
              <a:buNone/>
              <a:defRPr sz="1600"/>
            </a:lvl1pPr>
          </a:lstStyle>
          <a:p>
            <a:pPr lvl="0"/>
            <a:r>
              <a:rPr lang="en-US" altLang="zh-CN" dirty="0"/>
              <a:t>Type</a:t>
            </a:r>
            <a:endParaRPr lang="zh-CN" altLang="en-US" dirty="0"/>
          </a:p>
        </p:txBody>
      </p:sp>
      <p:sp>
        <p:nvSpPr>
          <p:cNvPr id="55" name="文本占位符 7"/>
          <p:cNvSpPr>
            <a:spLocks noGrp="1"/>
          </p:cNvSpPr>
          <p:nvPr>
            <p:ph type="body" sz="quarter" idx="25" hasCustomPrompt="1"/>
          </p:nvPr>
        </p:nvSpPr>
        <p:spPr>
          <a:xfrm>
            <a:off x="755848" y="4508289"/>
            <a:ext cx="234018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Author/ID</a:t>
            </a:r>
          </a:p>
        </p:txBody>
      </p:sp>
      <p:sp>
        <p:nvSpPr>
          <p:cNvPr id="56" name="文本占位符 7"/>
          <p:cNvSpPr>
            <a:spLocks noGrp="1"/>
          </p:cNvSpPr>
          <p:nvPr>
            <p:ph type="body" sz="quarter" idx="26" hasCustomPrompt="1"/>
          </p:nvPr>
        </p:nvSpPr>
        <p:spPr>
          <a:xfrm>
            <a:off x="3060030" y="4508289"/>
            <a:ext cx="1620118"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57" name="文本占位符 7"/>
          <p:cNvSpPr>
            <a:spLocks noGrp="1"/>
          </p:cNvSpPr>
          <p:nvPr>
            <p:ph type="body" sz="quarter" idx="27" hasCustomPrompt="1"/>
          </p:nvPr>
        </p:nvSpPr>
        <p:spPr>
          <a:xfrm>
            <a:off x="4680148" y="4508289"/>
            <a:ext cx="21963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Reviewer/ID</a:t>
            </a:r>
          </a:p>
        </p:txBody>
      </p:sp>
      <p:sp>
        <p:nvSpPr>
          <p:cNvPr id="58" name="文本占位符 7"/>
          <p:cNvSpPr>
            <a:spLocks noGrp="1"/>
          </p:cNvSpPr>
          <p:nvPr>
            <p:ph type="body" sz="quarter" idx="28" hasCustomPrompt="1"/>
          </p:nvPr>
        </p:nvSpPr>
        <p:spPr>
          <a:xfrm>
            <a:off x="6876454" y="4508289"/>
            <a:ext cx="1727994" cy="504887"/>
          </a:xfrm>
          <a:prstGeom prst="rect">
            <a:avLst/>
          </a:prstGeom>
        </p:spPr>
        <p:txBody>
          <a:bodyPr anchor="ctr"/>
          <a:lstStyle>
            <a:lvl1pPr algn="ctr">
              <a:lnSpc>
                <a:spcPct val="100000"/>
              </a:lnSpc>
              <a:buNone/>
              <a:defRPr sz="1600"/>
            </a:lvl1pPr>
          </a:lstStyle>
          <a:p>
            <a:pPr lvl="0"/>
            <a:r>
              <a:rPr lang="en-US" altLang="zh-CN" dirty="0"/>
              <a:t>Type</a:t>
            </a:r>
            <a:endParaRPr lang="zh-CN" altLang="en-US" dirty="0"/>
          </a:p>
        </p:txBody>
      </p:sp>
      <p:sp>
        <p:nvSpPr>
          <p:cNvPr id="59" name="文本占位符 7"/>
          <p:cNvSpPr>
            <a:spLocks noGrp="1"/>
          </p:cNvSpPr>
          <p:nvPr>
            <p:ph type="body" sz="quarter" idx="29" hasCustomPrompt="1"/>
          </p:nvPr>
        </p:nvSpPr>
        <p:spPr>
          <a:xfrm>
            <a:off x="755576" y="4976341"/>
            <a:ext cx="234018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Author/ID</a:t>
            </a:r>
          </a:p>
        </p:txBody>
      </p:sp>
      <p:sp>
        <p:nvSpPr>
          <p:cNvPr id="60" name="文本占位符 7"/>
          <p:cNvSpPr>
            <a:spLocks noGrp="1"/>
          </p:cNvSpPr>
          <p:nvPr>
            <p:ph type="body" sz="quarter" idx="30" hasCustomPrompt="1"/>
          </p:nvPr>
        </p:nvSpPr>
        <p:spPr>
          <a:xfrm>
            <a:off x="3059758" y="4976341"/>
            <a:ext cx="1620118"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1" name="文本占位符 7"/>
          <p:cNvSpPr>
            <a:spLocks noGrp="1"/>
          </p:cNvSpPr>
          <p:nvPr>
            <p:ph type="body" sz="quarter" idx="31" hasCustomPrompt="1"/>
          </p:nvPr>
        </p:nvSpPr>
        <p:spPr>
          <a:xfrm>
            <a:off x="4679876" y="4976341"/>
            <a:ext cx="21963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Reviewer/ID</a:t>
            </a:r>
          </a:p>
        </p:txBody>
      </p:sp>
      <p:sp>
        <p:nvSpPr>
          <p:cNvPr id="62" name="文本占位符 7"/>
          <p:cNvSpPr>
            <a:spLocks noGrp="1"/>
          </p:cNvSpPr>
          <p:nvPr>
            <p:ph type="body" sz="quarter" idx="32" hasCustomPrompt="1"/>
          </p:nvPr>
        </p:nvSpPr>
        <p:spPr>
          <a:xfrm>
            <a:off x="6876182" y="4976341"/>
            <a:ext cx="1727994" cy="504887"/>
          </a:xfrm>
          <a:prstGeom prst="rect">
            <a:avLst/>
          </a:prstGeom>
        </p:spPr>
        <p:txBody>
          <a:bodyPr anchor="ctr"/>
          <a:lstStyle>
            <a:lvl1pPr algn="ctr">
              <a:lnSpc>
                <a:spcPct val="100000"/>
              </a:lnSpc>
              <a:buNone/>
              <a:defRPr sz="1600"/>
            </a:lvl1pPr>
          </a:lstStyle>
          <a:p>
            <a:pPr lvl="0"/>
            <a:r>
              <a:rPr lang="en-US" altLang="zh-CN" dirty="0"/>
              <a:t>Type</a:t>
            </a:r>
            <a:endParaRPr lang="zh-CN" altLang="en-US" dirty="0"/>
          </a:p>
        </p:txBody>
      </p:sp>
      <p:sp>
        <p:nvSpPr>
          <p:cNvPr id="85" name="文本占位符 7"/>
          <p:cNvSpPr>
            <a:spLocks noGrp="1"/>
          </p:cNvSpPr>
          <p:nvPr>
            <p:ph type="body" sz="quarter" idx="33" hasCustomPrompt="1"/>
          </p:nvPr>
        </p:nvSpPr>
        <p:spPr>
          <a:xfrm>
            <a:off x="755576" y="5480397"/>
            <a:ext cx="234018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Author/ID</a:t>
            </a:r>
          </a:p>
        </p:txBody>
      </p:sp>
      <p:sp>
        <p:nvSpPr>
          <p:cNvPr id="86" name="文本占位符 7"/>
          <p:cNvSpPr>
            <a:spLocks noGrp="1"/>
          </p:cNvSpPr>
          <p:nvPr>
            <p:ph type="body" sz="quarter" idx="34" hasCustomPrompt="1"/>
          </p:nvPr>
        </p:nvSpPr>
        <p:spPr>
          <a:xfrm>
            <a:off x="3059758" y="5480397"/>
            <a:ext cx="1620118" cy="504887"/>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87" name="文本占位符 7"/>
          <p:cNvSpPr>
            <a:spLocks noGrp="1"/>
          </p:cNvSpPr>
          <p:nvPr>
            <p:ph type="body" sz="quarter" idx="35" hasCustomPrompt="1"/>
          </p:nvPr>
        </p:nvSpPr>
        <p:spPr>
          <a:xfrm>
            <a:off x="4679876" y="5480397"/>
            <a:ext cx="2196306"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vl1pPr>
          </a:lstStyle>
          <a:p>
            <a:pPr lvl="0"/>
            <a:r>
              <a:rPr lang="en-US" altLang="zh-CN" dirty="0"/>
              <a:t>Reviewer/ID</a:t>
            </a:r>
          </a:p>
        </p:txBody>
      </p:sp>
      <p:sp>
        <p:nvSpPr>
          <p:cNvPr id="88" name="文本占位符 7"/>
          <p:cNvSpPr>
            <a:spLocks noGrp="1"/>
          </p:cNvSpPr>
          <p:nvPr>
            <p:ph type="body" sz="quarter" idx="36" hasCustomPrompt="1"/>
          </p:nvPr>
        </p:nvSpPr>
        <p:spPr>
          <a:xfrm>
            <a:off x="6876182" y="5480397"/>
            <a:ext cx="1727994" cy="504887"/>
          </a:xfrm>
          <a:prstGeom prst="rect">
            <a:avLst/>
          </a:prstGeom>
        </p:spPr>
        <p:txBody>
          <a:bodyPr anchor="ctr"/>
          <a:lstStyle>
            <a:lvl1pPr algn="ctr">
              <a:lnSpc>
                <a:spcPct val="100000"/>
              </a:lnSpc>
              <a:buNone/>
              <a:defRPr sz="1600"/>
            </a:lvl1pPr>
          </a:lstStyle>
          <a:p>
            <a:pPr lvl="0"/>
            <a:r>
              <a:rPr lang="en-US" altLang="zh-CN" dirty="0"/>
              <a:t>Type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Quiz">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27944"/>
            <a:ext cx="619200" cy="620795"/>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baseline="0"/>
            </a:lvl1pPr>
            <a:lvl2pPr marL="858837" indent="-457200">
              <a:buSzPct val="100000"/>
              <a:buFont typeface="+mj-lt"/>
              <a:buAutoNum type="alphaUcPeriod"/>
              <a:defRPr sz="1800"/>
            </a:lvl2pPr>
            <a:lvl3pPr>
              <a:defRPr/>
            </a:lvl3pPr>
            <a:lvl5pPr>
              <a:buNone/>
              <a:defRPr/>
            </a:lvl5pPr>
          </a:lstStyle>
          <a:p>
            <a:r>
              <a:rPr lang="en-US" altLang="zh-CN" dirty="0"/>
              <a:t>Question description.</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sp>
        <p:nvSpPr>
          <p:cNvPr id="5" name="TextBox 4"/>
          <p:cNvSpPr txBox="1"/>
          <p:nvPr userDrawn="1"/>
        </p:nvSpPr>
        <p:spPr bwMode="auto">
          <a:xfrm>
            <a:off x="1331640" y="521191"/>
            <a:ext cx="241226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Quiz</a:t>
            </a:r>
            <a:endParaRPr lang="zh-CN" altLang="en-US" sz="3500" dirty="0">
              <a:solidFill>
                <a:srgbClr val="990000"/>
              </a:solidFill>
              <a:latin typeface="+mj-lt"/>
              <a:ea typeface="+mj-ea"/>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Section Summary(Optional)">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baseline="0"/>
            </a:lvl1pPr>
            <a:lvl5pPr>
              <a:buNone/>
              <a:defRPr/>
            </a:lvl5pPr>
          </a:lstStyle>
          <a:p>
            <a:r>
              <a:rPr lang="en-US" altLang="zh-CN" dirty="0"/>
              <a:t>Click here to edit summary</a:t>
            </a:r>
            <a:endParaRPr lang="zh-CN" altLang="en-US" dirty="0"/>
          </a:p>
        </p:txBody>
      </p:sp>
      <p:sp>
        <p:nvSpPr>
          <p:cNvPr id="5" name="TextBox 4"/>
          <p:cNvSpPr txBox="1"/>
          <p:nvPr userDrawn="1"/>
        </p:nvSpPr>
        <p:spPr bwMode="auto">
          <a:xfrm>
            <a:off x="1331640" y="521191"/>
            <a:ext cx="417646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Section Summary</a:t>
            </a:r>
            <a:endParaRPr lang="zh-CN" altLang="en-US" sz="3500" dirty="0">
              <a:solidFill>
                <a:srgbClr val="990000"/>
              </a:solidFill>
              <a:latin typeface="+mj-lt"/>
              <a:ea typeface="+mj-ea"/>
              <a:cs typeface="Arial"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1694" y="531202"/>
            <a:ext cx="617538" cy="61753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Summary">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1694" y="531202"/>
            <a:ext cx="617538" cy="617537"/>
          </a:xfrm>
          <a:prstGeom prst="rect">
            <a:avLst/>
          </a:prstGeom>
          <a:noFill/>
          <a:ln w="9525">
            <a:noFill/>
            <a:miter lim="800000"/>
            <a:headEnd/>
            <a:tailEnd/>
          </a:ln>
        </p:spPr>
      </p:pic>
      <p:sp>
        <p:nvSpPr>
          <p:cNvPr id="9" name="TextBox 8"/>
          <p:cNvSpPr txBox="1"/>
          <p:nvPr userDrawn="1"/>
        </p:nvSpPr>
        <p:spPr bwMode="auto">
          <a:xfrm>
            <a:off x="1331640" y="521191"/>
            <a:ext cx="3564396"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Summary</a:t>
            </a:r>
            <a:endParaRPr lang="zh-CN" altLang="en-US" sz="3500" dirty="0">
              <a:solidFill>
                <a:srgbClr val="990000"/>
              </a:solidFill>
              <a:latin typeface="+mj-lt"/>
              <a:ea typeface="+mj-ea"/>
              <a:cs typeface="Arial" pitchFamily="34" charset="0"/>
            </a:endParaRPr>
          </a:p>
        </p:txBody>
      </p:sp>
      <p:sp>
        <p:nvSpPr>
          <p:cNvPr id="7" name="内容占位符 6"/>
          <p:cNvSpPr>
            <a:spLocks noGrp="1"/>
          </p:cNvSpPr>
          <p:nvPr>
            <p:ph sz="quarter" idx="10" hasCustomPrompt="1"/>
          </p:nvPr>
        </p:nvSpPr>
        <p:spPr>
          <a:xfrm>
            <a:off x="684213" y="1376363"/>
            <a:ext cx="7920037" cy="3889375"/>
          </a:xfrm>
        </p:spPr>
        <p:txBody>
          <a:bodyPr/>
          <a:lstStyle>
            <a:lvl1pPr>
              <a:defRPr baseline="0"/>
            </a:lvl1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More Information(Optional)">
    <p:spTree>
      <p:nvGrpSpPr>
        <p:cNvPr id="1" name=""/>
        <p:cNvGrpSpPr/>
        <p:nvPr/>
      </p:nvGrpSpPr>
      <p:grpSpPr>
        <a:xfrm>
          <a:off x="0" y="0"/>
          <a:ext cx="0" cy="0"/>
          <a:chOff x="0" y="0"/>
          <a:chExt cx="0" cy="0"/>
        </a:xfrm>
      </p:grpSpPr>
      <p:sp>
        <p:nvSpPr>
          <p:cNvPr id="6" name="TextBox 5"/>
          <p:cNvSpPr txBox="1"/>
          <p:nvPr userDrawn="1"/>
        </p:nvSpPr>
        <p:spPr bwMode="auto">
          <a:xfrm>
            <a:off x="1331640" y="521191"/>
            <a:ext cx="532859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More Information</a:t>
            </a:r>
            <a:endParaRPr lang="zh-CN" altLang="en-US" sz="3500" dirty="0">
              <a:solidFill>
                <a:srgbClr val="990000"/>
              </a:solidFill>
              <a:latin typeface="+mj-lt"/>
              <a:ea typeface="+mj-ea"/>
              <a:cs typeface="Arial" pitchFamily="34" charset="0"/>
            </a:endParaRPr>
          </a:p>
        </p:txBody>
      </p:sp>
      <p:sp>
        <p:nvSpPr>
          <p:cNvPr id="9" name="文本占位符 6"/>
          <p:cNvSpPr>
            <a:spLocks noGrp="1"/>
          </p:cNvSpPr>
          <p:nvPr>
            <p:ph type="body" sz="quarter" idx="10" hasCustomPrompt="1"/>
          </p:nvPr>
        </p:nvSpPr>
        <p:spPr>
          <a:xfrm>
            <a:off x="684213" y="1376363"/>
            <a:ext cx="7920037" cy="3924300"/>
          </a:xfrm>
        </p:spPr>
        <p:txBody>
          <a:bodyPr/>
          <a:lstStyle>
            <a:lvl1pPr>
              <a:defRPr baseline="0"/>
            </a:lvl1pPr>
            <a:lvl5pPr>
              <a:buNone/>
              <a:defRPr/>
            </a:lvl5pPr>
          </a:lstStyle>
          <a:p>
            <a:r>
              <a:rPr lang="en-US" altLang="zh-CN" dirty="0"/>
              <a:t>More information for trainees</a:t>
            </a:r>
            <a:endParaRPr lang="zh-CN" altLang="en-US" dirty="0"/>
          </a:p>
        </p:txBody>
      </p:sp>
      <p:pic>
        <p:nvPicPr>
          <p:cNvPr id="7" name="Picture 4" descr="前言 copy">
            <a:extLst>
              <a:ext uri="{FF2B5EF4-FFF2-40B4-BE49-F238E27FC236}">
                <a16:creationId xmlns="" xmlns:a16="http://schemas.microsoft.com/office/drawing/2014/main" id="{E0AD9547-27C5-4C92-A7CB-162B2B03E97C}"/>
              </a:ext>
            </a:extLst>
          </p:cNvPr>
          <p:cNvPicPr>
            <a:picLocks noChangeAspect="1" noChangeArrowheads="1"/>
          </p:cNvPicPr>
          <p:nvPr userDrawn="1"/>
        </p:nvPicPr>
        <p:blipFill>
          <a:blip r:embed="rId2" cstate="print"/>
          <a:srcRect/>
          <a:stretch>
            <a:fillRect/>
          </a:stretch>
        </p:blipFill>
        <p:spPr bwMode="auto">
          <a:xfrm>
            <a:off x="751694" y="527944"/>
            <a:ext cx="619200" cy="62079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Recommendations(Optional)">
    <p:spTree>
      <p:nvGrpSpPr>
        <p:cNvPr id="1" name=""/>
        <p:cNvGrpSpPr/>
        <p:nvPr/>
      </p:nvGrpSpPr>
      <p:grpSpPr>
        <a:xfrm>
          <a:off x="0" y="0"/>
          <a:ext cx="0" cy="0"/>
          <a:chOff x="0" y="0"/>
          <a:chExt cx="0" cy="0"/>
        </a:xfrm>
      </p:grpSpPr>
      <p:sp>
        <p:nvSpPr>
          <p:cNvPr id="4" name="TextBox 3"/>
          <p:cNvSpPr txBox="1"/>
          <p:nvPr userDrawn="1"/>
        </p:nvSpPr>
        <p:spPr bwMode="auto">
          <a:xfrm>
            <a:off x="1331640" y="521191"/>
            <a:ext cx="4860540"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Recommendations</a:t>
            </a:r>
            <a:endParaRPr lang="zh-CN" altLang="en-US" sz="3500" dirty="0">
              <a:solidFill>
                <a:srgbClr val="990000"/>
              </a:solidFill>
              <a:latin typeface="+mj-lt"/>
              <a:ea typeface="+mj-ea"/>
              <a:cs typeface="Arial"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pic>
        <p:nvPicPr>
          <p:cNvPr id="5" name="Picture 4" descr="前言 copy">
            <a:extLst>
              <a:ext uri="{FF2B5EF4-FFF2-40B4-BE49-F238E27FC236}">
                <a16:creationId xmlns="" xmlns:a16="http://schemas.microsoft.com/office/drawing/2014/main" id="{67D59BCC-870A-413B-AB5D-5D32B53D8071}"/>
              </a:ext>
            </a:extLst>
          </p:cNvPr>
          <p:cNvPicPr>
            <a:picLocks noChangeAspect="1" noChangeArrowheads="1"/>
          </p:cNvPicPr>
          <p:nvPr userDrawn="1"/>
        </p:nvPicPr>
        <p:blipFill>
          <a:blip r:embed="rId2" cstate="print"/>
          <a:srcRect/>
          <a:stretch>
            <a:fillRect/>
          </a:stretch>
        </p:blipFill>
        <p:spPr bwMode="auto">
          <a:xfrm>
            <a:off x="751694" y="527944"/>
            <a:ext cx="619200" cy="62079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Thank You">
    <p:spTree>
      <p:nvGrpSpPr>
        <p:cNvPr id="1" name=""/>
        <p:cNvGrpSpPr/>
        <p:nvPr/>
      </p:nvGrpSpPr>
      <p:grpSpPr>
        <a:xfrm>
          <a:off x="0" y="0"/>
          <a:ext cx="0" cy="0"/>
          <a:chOff x="0" y="0"/>
          <a:chExt cx="0" cy="0"/>
        </a:xfrm>
      </p:grpSpPr>
      <p:sp>
        <p:nvSpPr>
          <p:cNvPr id="3" name="Text Box 8">
            <a:extLst>
              <a:ext uri="{FF2B5EF4-FFF2-40B4-BE49-F238E27FC236}">
                <a16:creationId xmlns="" xmlns:a16="http://schemas.microsoft.com/office/drawing/2014/main" id="{4051D827-996F-4907-8A6A-D548D01F37D2}"/>
              </a:ext>
            </a:extLst>
          </p:cNvPr>
          <p:cNvSpPr txBox="1">
            <a:spLocks noChangeArrowheads="1"/>
          </p:cNvSpPr>
          <p:nvPr userDrawn="1"/>
        </p:nvSpPr>
        <p:spPr bwMode="auto">
          <a:xfrm>
            <a:off x="3252185" y="2538915"/>
            <a:ext cx="2639631"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en-US" altLang="zh-CN" sz="4100" dirty="0">
                <a:solidFill>
                  <a:srgbClr val="990000"/>
                </a:solidFill>
                <a:latin typeface="Arial" charset="0"/>
                <a:ea typeface="华文细黑" pitchFamily="2" charset="-122"/>
                <a:sym typeface="FrutigerNext LT Regular" pitchFamily="34" charset="0"/>
              </a:rPr>
              <a:t>Thank You</a:t>
            </a:r>
            <a:endParaRPr lang="zh-CN" altLang="zh-CN" sz="4100" dirty="0">
              <a:solidFill>
                <a:srgbClr val="990000"/>
              </a:solidFill>
              <a:latin typeface="Arial" charset="0"/>
              <a:ea typeface="华文细黑" pitchFamily="2" charset="-122"/>
              <a:sym typeface="FrutigerNext LT Regular" pitchFamily="34" charset="0"/>
            </a:endParaRPr>
          </a:p>
        </p:txBody>
      </p:sp>
      <p:sp>
        <p:nvSpPr>
          <p:cNvPr id="4" name="Text Box 9">
            <a:extLst>
              <a:ext uri="{FF2B5EF4-FFF2-40B4-BE49-F238E27FC236}">
                <a16:creationId xmlns="" xmlns:a16="http://schemas.microsoft.com/office/drawing/2014/main" id="{C30E1F09-BDA2-4953-A481-7C225DAA5C03}"/>
              </a:ext>
            </a:extLst>
          </p:cNvPr>
          <p:cNvSpPr txBox="1">
            <a:spLocks noChangeArrowheads="1"/>
          </p:cNvSpPr>
          <p:nvPr userDrawn="1"/>
        </p:nvSpPr>
        <p:spPr bwMode="auto">
          <a:xfrm>
            <a:off x="3306763" y="3206750"/>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pic>
        <p:nvPicPr>
          <p:cNvPr id="5" name="Picture 7" descr="5">
            <a:extLst>
              <a:ext uri="{FF2B5EF4-FFF2-40B4-BE49-F238E27FC236}">
                <a16:creationId xmlns="" xmlns:a16="http://schemas.microsoft.com/office/drawing/2014/main" id="{67A8C092-75C7-4F22-B80F-6DDC83D71417}"/>
              </a:ext>
            </a:extLst>
          </p:cNvPr>
          <p:cNvPicPr>
            <a:picLocks noChangeAspect="1" noChangeArrowheads="1"/>
          </p:cNvPicPr>
          <p:nvPr userDrawn="1"/>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Tree>
    <p:extLst>
      <p:ext uri="{BB962C8B-B14F-4D97-AF65-F5344CB8AC3E}">
        <p14:creationId xmlns:p14="http://schemas.microsoft.com/office/powerpoint/2010/main" val="408296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Title">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hasCustomPrompt="1"/>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en-US" altLang="zh-CN" dirty="0"/>
              <a:t>Click to Edit Title</a:t>
            </a:r>
            <a:endParaRPr lang="zh-CN" altLang="en-US" dirty="0"/>
          </a:p>
        </p:txBody>
      </p:sp>
      <p:sp>
        <p:nvSpPr>
          <p:cNvPr id="7" name="Rectangle 14"/>
          <p:cNvSpPr>
            <a:spLocks noChangeArrowheads="1"/>
          </p:cNvSpPr>
          <p:nvPr userDrawn="1"/>
        </p:nvSpPr>
        <p:spPr bwMode="auto">
          <a:xfrm>
            <a:off x="683568" y="6207125"/>
            <a:ext cx="4761322" cy="265552"/>
          </a:xfrm>
          <a:prstGeom prst="rect">
            <a:avLst/>
          </a:prstGeom>
          <a:noFill/>
          <a:ln w="9525" algn="ctr">
            <a:noFill/>
            <a:miter lim="800000"/>
            <a:headEnd/>
            <a:tailEnd/>
          </a:ln>
          <a:effectLst/>
        </p:spPr>
        <p:txBody>
          <a:bodyPr wrap="square" lIns="80101" tIns="40052" rIns="80101" bIns="40052">
            <a:spAutoFit/>
          </a:bodyPr>
          <a:lstStyle/>
          <a:p>
            <a:pPr defTabSz="801688" eaLnBrk="0" fontAlgn="base" hangingPunct="0">
              <a:defRPr/>
            </a:pPr>
            <a:r>
              <a:rPr lang="en-US" altLang="zh-CN" sz="1200" dirty="0">
                <a:latin typeface="+mj-lt"/>
                <a:ea typeface="MS PGothic" pitchFamily="34" charset="-128"/>
              </a:rPr>
              <a:t>Copyright © 2018 Huawei Technologies Co., Ltd. All rights reserved.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Foreword">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9200" cy="620795"/>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baseline="0"/>
            </a:lvl1pPr>
          </a:lstStyle>
          <a:p>
            <a:pPr eaLnBrk="1" hangingPunct="1"/>
            <a:r>
              <a:rPr lang="en-US" altLang="zh-CN" dirty="0"/>
              <a:t>The chapter describes ...</a:t>
            </a:r>
            <a:endParaRPr lang="zh-CN" altLang="en-US" dirty="0"/>
          </a:p>
          <a:p>
            <a:pPr lvl="4"/>
            <a:endParaRPr lang="zh-CN" altLang="en-US" dirty="0"/>
          </a:p>
        </p:txBody>
      </p:sp>
      <p:sp>
        <p:nvSpPr>
          <p:cNvPr id="11" name="TextBox 10"/>
          <p:cNvSpPr txBox="1"/>
          <p:nvPr userDrawn="1"/>
        </p:nvSpPr>
        <p:spPr bwMode="auto">
          <a:xfrm>
            <a:off x="1331640" y="521191"/>
            <a:ext cx="277230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Foreword</a:t>
            </a:r>
            <a:endParaRPr lang="zh-CN" altLang="en-US" sz="3500" dirty="0">
              <a:solidFill>
                <a:srgbClr val="990000"/>
              </a:solidFill>
              <a:latin typeface="+mj-lt"/>
              <a:ea typeface="+mj-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Objectives">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baseline="0"/>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kumimoji="0" lang="zh-CN" altLang="en-US" sz="2200" b="0" i="0" u="none" strike="noStrike" kern="0" cap="none" spc="0" normalizeH="0" baseline="0" noProof="0" dirty="0">
              <a:ln>
                <a:noFill/>
              </a:ln>
              <a:solidFill>
                <a:srgbClr val="000000"/>
              </a:solidFill>
              <a:effectLst/>
              <a:uLnTx/>
              <a:uFillTx/>
              <a:latin typeface="+mn-lt"/>
              <a:ea typeface="+mn-ea"/>
              <a:cs typeface="+mn-cs"/>
            </a:endParaRP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1694" y="529539"/>
            <a:ext cx="617624" cy="619200"/>
          </a:xfrm>
          <a:prstGeom prst="rect">
            <a:avLst/>
          </a:prstGeom>
          <a:noFill/>
          <a:ln w="9525">
            <a:noFill/>
            <a:miter lim="800000"/>
            <a:headEnd/>
            <a:tailEnd/>
          </a:ln>
        </p:spPr>
      </p:pic>
      <p:sp>
        <p:nvSpPr>
          <p:cNvPr id="8" name="TextBox 7"/>
          <p:cNvSpPr txBox="1"/>
          <p:nvPr userDrawn="1"/>
        </p:nvSpPr>
        <p:spPr bwMode="auto">
          <a:xfrm>
            <a:off x="1331640" y="521191"/>
            <a:ext cx="2664296"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Objectives</a:t>
            </a:r>
            <a:endParaRPr lang="zh-CN" altLang="en-US"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Contents">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1694" y="529539"/>
            <a:ext cx="617621" cy="6192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baseline="0"/>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en-US" altLang="zh-CN" dirty="0"/>
              <a:t>Item 1</a:t>
            </a:r>
          </a:p>
          <a:p>
            <a:pPr marL="457200" indent="-457200">
              <a:buSzPct val="100000"/>
              <a:buFont typeface="+mj-lt"/>
              <a:buAutoNum type="arabicPeriod"/>
            </a:pPr>
            <a:r>
              <a:rPr lang="en-US" altLang="zh-CN" dirty="0"/>
              <a:t>Item 2</a:t>
            </a:r>
          </a:p>
          <a:p>
            <a:pPr marL="457200" indent="-457200">
              <a:buSzPct val="100000"/>
              <a:buFont typeface="+mj-lt"/>
              <a:buAutoNum type="arabicPeriod"/>
            </a:pPr>
            <a:r>
              <a:rPr lang="en-US" altLang="zh-CN" dirty="0"/>
              <a:t>Item 3</a:t>
            </a:r>
          </a:p>
          <a:p>
            <a:pPr marL="457200" indent="-457200">
              <a:buSzPct val="100000"/>
              <a:buFont typeface="+mj-lt"/>
              <a:buAutoNum type="arabicPeriod"/>
            </a:pPr>
            <a:r>
              <a:rPr lang="en-US" altLang="zh-CN" dirty="0"/>
              <a:t>Item 4</a:t>
            </a:r>
          </a:p>
          <a:p>
            <a:endParaRPr lang="zh-CN" altLang="en-US" dirty="0"/>
          </a:p>
        </p:txBody>
      </p:sp>
      <p:sp>
        <p:nvSpPr>
          <p:cNvPr id="6" name="TextBox 5"/>
          <p:cNvSpPr txBox="1"/>
          <p:nvPr userDrawn="1"/>
        </p:nvSpPr>
        <p:spPr bwMode="auto">
          <a:xfrm>
            <a:off x="1331640" y="521191"/>
            <a:ext cx="280831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Contents</a:t>
            </a:r>
            <a:endParaRPr lang="zh-CN" altLang="en-US"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Overview and Objectives(Optional)">
    <p:spTree>
      <p:nvGrpSpPr>
        <p:cNvPr id="1" name=""/>
        <p:cNvGrpSpPr/>
        <p:nvPr/>
      </p:nvGrpSpPr>
      <p:grpSpPr>
        <a:xfrm>
          <a:off x="0" y="0"/>
          <a:ext cx="0" cy="0"/>
          <a:chOff x="0" y="0"/>
          <a:chExt cx="0" cy="0"/>
        </a:xfrm>
      </p:grpSpPr>
      <p:sp>
        <p:nvSpPr>
          <p:cNvPr id="6" name="TextBox 5"/>
          <p:cNvSpPr txBox="1"/>
          <p:nvPr userDrawn="1"/>
        </p:nvSpPr>
        <p:spPr bwMode="auto">
          <a:xfrm>
            <a:off x="1331640" y="521191"/>
            <a:ext cx="5580620"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a:solidFill>
                  <a:srgbClr val="990000"/>
                </a:solidFill>
                <a:latin typeface="+mj-lt"/>
                <a:ea typeface="+mj-ea"/>
                <a:cs typeface="Arial" pitchFamily="34" charset="0"/>
              </a:rPr>
              <a:t>Overview and Objectives</a:t>
            </a:r>
            <a:endParaRPr lang="zh-CN" altLang="en-US" sz="3500" dirty="0">
              <a:solidFill>
                <a:srgbClr val="990000"/>
              </a:solidFill>
              <a:latin typeface="+mj-lt"/>
              <a:ea typeface="+mj-ea"/>
              <a:cs typeface="Arial"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1694" y="529539"/>
            <a:ext cx="617624" cy="61920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4212" y="387350"/>
            <a:ext cx="7920037" cy="868363"/>
          </a:xfrm>
        </p:spPr>
        <p:txBody>
          <a:bodyPr/>
          <a:lstStyle>
            <a:lvl1pPr>
              <a:defRPr/>
            </a:lvl1pPr>
          </a:lstStyle>
          <a:p>
            <a:r>
              <a:rPr lang="en-US" altLang="zh-CN" dirty="0"/>
              <a:t>Title</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lvl1pPr>
              <a:defRPr/>
            </a:lvl1pPr>
          </a:lstStyle>
          <a:p>
            <a:r>
              <a:rPr lang="en-US" altLang="zh-CN" dirty="0"/>
              <a:t>Click here to edit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4212" y="387350"/>
            <a:ext cx="7920037" cy="868363"/>
          </a:xfrm>
        </p:spPr>
        <p:txBody>
          <a:bodyPr/>
          <a:lstStyle>
            <a:lvl1pPr>
              <a:defRPr/>
            </a:lvl1pPr>
          </a:lstStyle>
          <a:p>
            <a:r>
              <a:rPr lang="en-US" altLang="zh-CN" dirty="0"/>
              <a:t>Title</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White Backgroun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2" y="387350"/>
            <a:ext cx="7951787"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69"/>
          <p:cNvSpPr>
            <a:spLocks noChangeArrowheads="1"/>
          </p:cNvSpPr>
          <p:nvPr userDrawn="1"/>
        </p:nvSpPr>
        <p:spPr bwMode="auto">
          <a:xfrm>
            <a:off x="6096000" y="6417332"/>
            <a:ext cx="768792"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Arial" pitchFamily="34" charset="0"/>
                <a:ea typeface="+mn-ea"/>
                <a:cs typeface="Arial" pitchFamily="34" charset="0"/>
              </a:rPr>
              <a:t>Page</a:t>
            </a:r>
            <a:r>
              <a:rPr lang="en-US" altLang="zh-CN" sz="1200" baseline="0" dirty="0">
                <a:latin typeface="Arial" pitchFamily="34" charset="0"/>
                <a:ea typeface="+mn-ea"/>
                <a:cs typeface="Arial" pitchFamily="34" charset="0"/>
              </a:rPr>
              <a:t> </a:t>
            </a:r>
            <a:fld id="{2F2CF7F5-F178-4429-B6CA-28062DF31937}" type="slidenum">
              <a:rPr lang="en-US" altLang="zh-CN" sz="1200" smtClean="0">
                <a:latin typeface="Arial" pitchFamily="34" charset="0"/>
                <a:ea typeface="+mn-ea"/>
                <a:cs typeface="Arial" pitchFamily="34" charset="0"/>
              </a:rPr>
              <a:pPr defTabSz="801688" eaLnBrk="0" fontAlgn="base" hangingPunct="0">
                <a:defRPr/>
              </a:pPr>
              <a:t>‹#›</a:t>
            </a:fld>
            <a:endParaRPr lang="en-US" altLang="zh-CN" sz="1200" dirty="0">
              <a:latin typeface="Arial" pitchFamily="34" charset="0"/>
              <a:ea typeface="+mn-ea"/>
              <a:cs typeface="Arial" pitchFamily="34" charset="0"/>
            </a:endParaRPr>
          </a:p>
        </p:txBody>
      </p:sp>
      <p:sp>
        <p:nvSpPr>
          <p:cNvPr id="10" name="Rectangle 54"/>
          <p:cNvSpPr>
            <a:spLocks noChangeArrowheads="1"/>
          </p:cNvSpPr>
          <p:nvPr userDrawn="1"/>
        </p:nvSpPr>
        <p:spPr bwMode="auto">
          <a:xfrm>
            <a:off x="678510" y="6409397"/>
            <a:ext cx="4577566" cy="265552"/>
          </a:xfrm>
          <a:prstGeom prst="rect">
            <a:avLst/>
          </a:prstGeom>
          <a:noFill/>
          <a:ln w="9525" algn="ctr">
            <a:noFill/>
            <a:miter lim="800000"/>
            <a:headEnd/>
            <a:tailEnd/>
          </a:ln>
          <a:effectLst/>
        </p:spPr>
        <p:txBody>
          <a:bodyPr wrap="square" lIns="80101" tIns="40052" rIns="80101" bIns="40052">
            <a:spAutoFit/>
          </a:bodyPr>
          <a:lstStyle/>
          <a:p>
            <a:pPr defTabSz="801688" eaLnBrk="0" fontAlgn="base" hangingPunct="0">
              <a:defRPr/>
            </a:pPr>
            <a:r>
              <a:rPr lang="en-US" altLang="zh-CN" sz="1200" dirty="0">
                <a:latin typeface="+mn-lt"/>
                <a:ea typeface="MS PGothic" pitchFamily="34" charset="-128"/>
                <a:cs typeface="Arial" pitchFamily="34" charset="0"/>
              </a:rPr>
              <a:t>Copyright © 2018 Huawei Technologies Co., Ltd. All rights reserved. </a:t>
            </a: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baseline="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A4A3A4"/>
          </p15:clr>
        </p15:guide>
        <p15:guide id="2" pos="2880" userDrawn="1">
          <p15:clr>
            <a:srgbClr val="A4A3A4"/>
          </p15:clr>
        </p15:guide>
        <p15:guide id="3" pos="5420" userDrawn="1">
          <p15:clr>
            <a:srgbClr val="A4A3A4"/>
          </p15:clr>
        </p15:guide>
        <p15:guide id="4" orient="horz" pos="867" userDrawn="1">
          <p15:clr>
            <a:srgbClr val="A4A3A4"/>
          </p15:clr>
        </p15:guide>
        <p15:guide id="5" orient="horz" pos="3929" userDrawn="1">
          <p15:clr>
            <a:srgbClr val="A4A3A4"/>
          </p15:clr>
        </p15:guide>
        <p15:guide id="7" orient="horz" pos="2160"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upport.huawei.com/learning/Certificate!showCertificate?lang=en&amp;pbiPath=term1000025450&amp;id=Node1000011796"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hyperlink" Target="http://support.huawei.com/learning/NavigationAction!createNavi#navi[id]=_40" TargetMode="External"/><Relationship Id="rId5" Type="http://schemas.openxmlformats.org/officeDocument/2006/relationships/hyperlink" Target="http://support.huawei.com/learning/Certificate!toSimExamDetail?lang=en&amp;nodeId=Node1000011798" TargetMode="External"/><Relationship Id="rId4" Type="http://schemas.openxmlformats.org/officeDocument/2006/relationships/hyperlink" Target="http://support.huawei.com/learning/Certificate!toExamOutlineDetail?lang=en&amp;nodeId=Node1000011797"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占位符 2"/>
          <p:cNvSpPr>
            <a:spLocks noGrp="1"/>
          </p:cNvSpPr>
          <p:nvPr>
            <p:ph type="body" sz="quarter" idx="17"/>
          </p:nvPr>
        </p:nvSpPr>
        <p:spPr/>
        <p:txBody>
          <a:bodyPr anchor="ctr">
            <a:noAutofit/>
          </a:bodyPr>
          <a:lstStyle/>
          <a:p>
            <a:pPr marL="0" indent="0" algn="ctr" fontAlgn="ctr">
              <a:lnSpc>
                <a:spcPct val="100000"/>
              </a:lnSpc>
              <a:buNone/>
            </a:pPr>
            <a:r>
              <a:rPr lang="en-US" altLang="zh-CN" sz="1600" dirty="0" smtClean="0">
                <a:latin typeface="FrutigerNext LT Regular" panose="020B0503040504020204" pitchFamily="34" charset="0"/>
              </a:rPr>
              <a:t>H13-711</a:t>
            </a:r>
            <a:endParaRPr lang="en-US" altLang="zh-CN" sz="1600" dirty="0">
              <a:latin typeface="FrutigerNext LT Regular" panose="020B0503040504020204" pitchFamily="34" charset="0"/>
            </a:endParaRPr>
          </a:p>
        </p:txBody>
      </p:sp>
      <p:sp>
        <p:nvSpPr>
          <p:cNvPr id="4" name="文本占位符 3"/>
          <p:cNvSpPr>
            <a:spLocks noGrp="1"/>
          </p:cNvSpPr>
          <p:nvPr>
            <p:ph type="body" sz="quarter" idx="18"/>
          </p:nvPr>
        </p:nvSpPr>
        <p:spPr>
          <a:xfrm>
            <a:off x="3114568" y="3537012"/>
            <a:ext cx="1582506" cy="504887"/>
          </a:xfrm>
        </p:spPr>
        <p:txBody>
          <a:bodyPr>
            <a:noAutofit/>
          </a:bodyPr>
          <a:lstStyle/>
          <a:p>
            <a:pPr marL="0" indent="0" algn="ctr" fontAlgn="ctr">
              <a:buNone/>
            </a:pPr>
            <a:r>
              <a:rPr lang="en-US" sz="1600" dirty="0" smtClean="0">
                <a:latin typeface="FrutigerNext LT Regular" panose="020B0503040504020204" pitchFamily="34" charset="0"/>
              </a:rPr>
              <a:t>2018-05</a:t>
            </a:r>
            <a:endParaRPr lang="en-US" altLang="zh-CN" sz="1600" dirty="0">
              <a:latin typeface="FrutigerNext LT Regular" panose="020B0503040504020204" pitchFamily="34" charset="0"/>
            </a:endParaRPr>
          </a:p>
        </p:txBody>
      </p:sp>
      <p:sp>
        <p:nvSpPr>
          <p:cNvPr id="5" name="文本占位符 4"/>
          <p:cNvSpPr>
            <a:spLocks noGrp="1"/>
          </p:cNvSpPr>
          <p:nvPr>
            <p:ph type="body" sz="quarter" idx="19"/>
          </p:nvPr>
        </p:nvSpPr>
        <p:spPr>
          <a:xfrm>
            <a:off x="4697074" y="3517348"/>
            <a:ext cx="2160302" cy="504887"/>
          </a:xfrm>
        </p:spPr>
        <p:txBody>
          <a:bodyPr anchor="ctr">
            <a:noAutofit/>
          </a:bodyPr>
          <a:lstStyle/>
          <a:p>
            <a:pPr marL="0" indent="0" algn="ctr" fontAlgn="ctr">
              <a:lnSpc>
                <a:spcPct val="100000"/>
              </a:lnSpc>
              <a:buNone/>
            </a:pPr>
            <a:r>
              <a:rPr lang="en-US" sz="1600" dirty="0" smtClean="0">
                <a:latin typeface="FrutigerNext LT Regular" panose="020B0503040504020204" pitchFamily="34" charset="0"/>
              </a:rPr>
              <a:t>Gao Dongdong/</a:t>
            </a:r>
            <a:br>
              <a:rPr lang="en-US" sz="1600" dirty="0" smtClean="0">
                <a:latin typeface="FrutigerNext LT Regular" panose="020B0503040504020204" pitchFamily="34" charset="0"/>
              </a:rPr>
            </a:br>
            <a:r>
              <a:rPr lang="en-US" sz="1600" dirty="0" smtClean="0">
                <a:latin typeface="FrutigerNext LT Regular" panose="020B0503040504020204" pitchFamily="34" charset="0"/>
              </a:rPr>
              <a:t>WX</a:t>
            </a:r>
            <a:r>
              <a:rPr lang="en-US" altLang="zh-CN" sz="1600" dirty="0" smtClean="0">
                <a:latin typeface="FrutigerNext LT Regular" panose="020B0503040504020204" pitchFamily="34" charset="0"/>
              </a:rPr>
              <a:t>321719</a:t>
            </a:r>
            <a:endParaRPr lang="en-US" altLang="zh-CN" sz="1600" dirty="0">
              <a:latin typeface="FrutigerNext LT Regular" panose="020B0503040504020204" pitchFamily="34" charset="0"/>
            </a:endParaRPr>
          </a:p>
        </p:txBody>
      </p:sp>
      <p:sp>
        <p:nvSpPr>
          <p:cNvPr id="6" name="文本占位符 5"/>
          <p:cNvSpPr>
            <a:spLocks noGrp="1"/>
          </p:cNvSpPr>
          <p:nvPr>
            <p:ph type="body" sz="quarter" idx="20"/>
          </p:nvPr>
        </p:nvSpPr>
        <p:spPr>
          <a:xfrm>
            <a:off x="6857376" y="3498931"/>
            <a:ext cx="1763998" cy="504887"/>
          </a:xfrm>
        </p:spPr>
        <p:txBody>
          <a:bodyPr>
            <a:noAutofit/>
          </a:bodyPr>
          <a:lstStyle/>
          <a:p>
            <a:pPr marL="0" indent="0" algn="ctr" fontAlgn="ctr">
              <a:buNone/>
            </a:pPr>
            <a:r>
              <a:rPr lang="en-US" sz="1600" dirty="0" smtClean="0">
                <a:latin typeface="FrutigerNext LT Regular" panose="020B0503040504020204" pitchFamily="34" charset="0"/>
              </a:rPr>
              <a:t>New</a:t>
            </a:r>
            <a:endParaRPr lang="en-US" sz="1600" dirty="0">
              <a:latin typeface="FrutigerNext LT Regular" panose="020B0503040504020204" pitchFamily="34" charset="0"/>
            </a:endParaRPr>
          </a:p>
        </p:txBody>
      </p:sp>
      <p:sp>
        <p:nvSpPr>
          <p:cNvPr id="9" name="文本占位符 8"/>
          <p:cNvSpPr>
            <a:spLocks noGrp="1"/>
          </p:cNvSpPr>
          <p:nvPr>
            <p:ph type="body" sz="quarter" idx="13"/>
          </p:nvPr>
        </p:nvSpPr>
        <p:spPr/>
        <p:txBody>
          <a:bodyPr>
            <a:noAutofit/>
          </a:bodyPr>
          <a:lstStyle/>
          <a:p>
            <a:pPr fontAlgn="ctr"/>
            <a:r>
              <a:rPr lang="en-US" altLang="zh-CN" dirty="0" err="1" smtClean="0">
                <a:latin typeface="FrutigerNext LT Regular" panose="020B0503040504020204" pitchFamily="34" charset="0"/>
              </a:rPr>
              <a:t>Jia</a:t>
            </a:r>
            <a:r>
              <a:rPr lang="en-US" altLang="zh-CN" dirty="0" smtClean="0">
                <a:latin typeface="FrutigerNext LT Regular" panose="020B0503040504020204" pitchFamily="34" charset="0"/>
              </a:rPr>
              <a:t> </a:t>
            </a:r>
            <a:r>
              <a:rPr lang="en-US" altLang="zh-CN" dirty="0" err="1" smtClean="0">
                <a:latin typeface="FrutigerNext LT Regular" panose="020B0503040504020204" pitchFamily="34" charset="0"/>
              </a:rPr>
              <a:t>Yuntao</a:t>
            </a:r>
            <a:r>
              <a:rPr lang="en-US" altLang="zh-CN" dirty="0" smtClean="0">
                <a:latin typeface="FrutigerNext LT Regular" panose="020B0503040504020204" pitchFamily="34" charset="0"/>
              </a:rPr>
              <a:t>/WX494273</a:t>
            </a:r>
            <a:endParaRPr lang="en-US" altLang="zh-CN" dirty="0">
              <a:latin typeface="FrutigerNext LT Regular" panose="020B0503040504020204" pitchFamily="34" charset="0"/>
            </a:endParaRPr>
          </a:p>
        </p:txBody>
      </p:sp>
      <p:sp>
        <p:nvSpPr>
          <p:cNvPr id="10" name="文本占位符 9"/>
          <p:cNvSpPr>
            <a:spLocks noGrp="1"/>
          </p:cNvSpPr>
          <p:nvPr>
            <p:ph type="body" sz="quarter" idx="14"/>
          </p:nvPr>
        </p:nvSpPr>
        <p:spPr>
          <a:xfrm>
            <a:off x="3041830" y="1987594"/>
            <a:ext cx="1620118" cy="504887"/>
          </a:xfrm>
        </p:spPr>
        <p:txBody>
          <a:bodyPr>
            <a:noAutofit/>
          </a:bodyPr>
          <a:lstStyle/>
          <a:p>
            <a:pPr marL="0" indent="0" algn="ctr" fontAlgn="ctr">
              <a:buNone/>
            </a:pPr>
            <a:r>
              <a:rPr lang="en-US" sz="1600" dirty="0" smtClean="0">
                <a:latin typeface="FrutigerNext LT Regular" panose="020B0503040504020204" pitchFamily="34" charset="0"/>
              </a:rPr>
              <a:t>FusionInsight HD</a:t>
            </a:r>
            <a:endParaRPr lang="en-US" sz="1600" dirty="0">
              <a:latin typeface="FrutigerNext LT Regular" panose="020B0503040504020204" pitchFamily="34" charset="0"/>
            </a:endParaRPr>
          </a:p>
        </p:txBody>
      </p:sp>
      <p:sp>
        <p:nvSpPr>
          <p:cNvPr id="30" name="文本占位符 29"/>
          <p:cNvSpPr>
            <a:spLocks noGrp="1"/>
          </p:cNvSpPr>
          <p:nvPr>
            <p:ph type="body" sz="quarter" idx="15"/>
          </p:nvPr>
        </p:nvSpPr>
        <p:spPr>
          <a:xfrm>
            <a:off x="4643946" y="2004142"/>
            <a:ext cx="2196306" cy="504887"/>
          </a:xfrm>
        </p:spPr>
        <p:txBody>
          <a:bodyPr>
            <a:noAutofit/>
          </a:bodyPr>
          <a:lstStyle/>
          <a:p>
            <a:pPr marL="0" indent="0" algn="ctr" fontAlgn="ctr">
              <a:buNone/>
            </a:pPr>
            <a:r>
              <a:rPr lang="en-US" altLang="zh-CN" sz="1600" dirty="0">
                <a:latin typeface="FrutigerNext LT Regular" panose="020B0503040504020204" pitchFamily="34" charset="0"/>
              </a:rPr>
              <a:t>V100R002C70</a:t>
            </a:r>
            <a:endParaRPr lang="en-US" sz="1600" dirty="0">
              <a:latin typeface="FrutigerNext LT Regular" panose="020B0503040504020204" pitchFamily="34" charset="0"/>
            </a:endParaRPr>
          </a:p>
        </p:txBody>
      </p:sp>
      <p:sp>
        <p:nvSpPr>
          <p:cNvPr id="52" name="文本占位符 51"/>
          <p:cNvSpPr>
            <a:spLocks noGrp="1"/>
          </p:cNvSpPr>
          <p:nvPr>
            <p:ph type="body" sz="quarter" idx="16"/>
          </p:nvPr>
        </p:nvSpPr>
        <p:spPr>
          <a:xfrm>
            <a:off x="6840051" y="1987593"/>
            <a:ext cx="1727994" cy="504887"/>
          </a:xfrm>
        </p:spPr>
        <p:txBody>
          <a:bodyPr>
            <a:noAutofit/>
          </a:bodyPr>
          <a:lstStyle/>
          <a:p>
            <a:pPr marL="0" indent="0" algn="ctr" fontAlgn="ctr">
              <a:buNone/>
            </a:pPr>
            <a:r>
              <a:rPr lang="en-US" altLang="zh-CN" sz="1600" dirty="0">
                <a:latin typeface="FrutigerNext LT Regular" panose="020B0503040504020204" pitchFamily="34" charset="0"/>
              </a:rPr>
              <a:t>V2.0</a:t>
            </a:r>
          </a:p>
        </p:txBody>
      </p:sp>
      <p:sp>
        <p:nvSpPr>
          <p:cNvPr id="2" name="文本占位符 1"/>
          <p:cNvSpPr>
            <a:spLocks noGrp="1"/>
          </p:cNvSpPr>
          <p:nvPr>
            <p:ph type="body" sz="quarter" idx="21"/>
          </p:nvPr>
        </p:nvSpPr>
        <p:spPr/>
        <p:txBody>
          <a:bodyPr/>
          <a:lstStyle/>
          <a:p>
            <a:endParaRPr lang="zh-CN" altLang="en-US"/>
          </a:p>
        </p:txBody>
      </p:sp>
      <p:sp>
        <p:nvSpPr>
          <p:cNvPr id="7" name="文本占位符 6"/>
          <p:cNvSpPr>
            <a:spLocks noGrp="1"/>
          </p:cNvSpPr>
          <p:nvPr>
            <p:ph type="body" sz="quarter" idx="22"/>
          </p:nvPr>
        </p:nvSpPr>
        <p:spPr/>
        <p:txBody>
          <a:bodyPr/>
          <a:lstStyle/>
          <a:p>
            <a:endParaRPr lang="zh-CN" altLang="en-US"/>
          </a:p>
        </p:txBody>
      </p:sp>
      <p:sp>
        <p:nvSpPr>
          <p:cNvPr id="8" name="文本占位符 7"/>
          <p:cNvSpPr>
            <a:spLocks noGrp="1"/>
          </p:cNvSpPr>
          <p:nvPr>
            <p:ph type="body" sz="quarter" idx="23"/>
          </p:nvPr>
        </p:nvSpPr>
        <p:spPr/>
        <p:txBody>
          <a:bodyPr/>
          <a:lstStyle/>
          <a:p>
            <a:endParaRPr lang="zh-CN" altLang="en-US"/>
          </a:p>
        </p:txBody>
      </p:sp>
      <p:sp>
        <p:nvSpPr>
          <p:cNvPr id="11" name="文本占位符 10"/>
          <p:cNvSpPr>
            <a:spLocks noGrp="1"/>
          </p:cNvSpPr>
          <p:nvPr>
            <p:ph type="body" sz="quarter" idx="24"/>
          </p:nvPr>
        </p:nvSpPr>
        <p:spPr/>
        <p:txBody>
          <a:bodyPr/>
          <a:lstStyle/>
          <a:p>
            <a:endParaRPr lang="zh-CN" altLang="en-US"/>
          </a:p>
        </p:txBody>
      </p:sp>
      <p:sp>
        <p:nvSpPr>
          <p:cNvPr id="12" name="文本占位符 11"/>
          <p:cNvSpPr>
            <a:spLocks noGrp="1"/>
          </p:cNvSpPr>
          <p:nvPr>
            <p:ph type="body" sz="quarter" idx="25"/>
          </p:nvPr>
        </p:nvSpPr>
        <p:spPr/>
        <p:txBody>
          <a:bodyPr/>
          <a:lstStyle/>
          <a:p>
            <a:endParaRPr lang="zh-CN" altLang="en-US"/>
          </a:p>
        </p:txBody>
      </p:sp>
      <p:sp>
        <p:nvSpPr>
          <p:cNvPr id="13" name="文本占位符 12"/>
          <p:cNvSpPr>
            <a:spLocks noGrp="1"/>
          </p:cNvSpPr>
          <p:nvPr>
            <p:ph type="body" sz="quarter" idx="26"/>
          </p:nvPr>
        </p:nvSpPr>
        <p:spPr/>
        <p:txBody>
          <a:bodyPr/>
          <a:lstStyle/>
          <a:p>
            <a:endParaRPr lang="zh-CN" altLang="en-US"/>
          </a:p>
        </p:txBody>
      </p:sp>
      <p:sp>
        <p:nvSpPr>
          <p:cNvPr id="14" name="文本占位符 13"/>
          <p:cNvSpPr>
            <a:spLocks noGrp="1"/>
          </p:cNvSpPr>
          <p:nvPr>
            <p:ph type="body" sz="quarter" idx="27"/>
          </p:nvPr>
        </p:nvSpPr>
        <p:spPr/>
        <p:txBody>
          <a:bodyPr/>
          <a:lstStyle/>
          <a:p>
            <a:endParaRPr lang="zh-CN" altLang="en-US"/>
          </a:p>
        </p:txBody>
      </p:sp>
      <p:sp>
        <p:nvSpPr>
          <p:cNvPr id="15" name="文本占位符 14"/>
          <p:cNvSpPr>
            <a:spLocks noGrp="1"/>
          </p:cNvSpPr>
          <p:nvPr>
            <p:ph type="body" sz="quarter" idx="28"/>
          </p:nvPr>
        </p:nvSpPr>
        <p:spPr/>
        <p:txBody>
          <a:bodyPr/>
          <a:lstStyle/>
          <a:p>
            <a:endParaRPr lang="zh-CN" altLang="en-US"/>
          </a:p>
        </p:txBody>
      </p:sp>
      <p:sp>
        <p:nvSpPr>
          <p:cNvPr id="16" name="文本占位符 15"/>
          <p:cNvSpPr>
            <a:spLocks noGrp="1"/>
          </p:cNvSpPr>
          <p:nvPr>
            <p:ph type="body" sz="quarter" idx="29"/>
          </p:nvPr>
        </p:nvSpPr>
        <p:spPr/>
        <p:txBody>
          <a:bodyPr/>
          <a:lstStyle/>
          <a:p>
            <a:endParaRPr lang="zh-CN" altLang="en-US"/>
          </a:p>
        </p:txBody>
      </p:sp>
      <p:sp>
        <p:nvSpPr>
          <p:cNvPr id="17" name="文本占位符 16"/>
          <p:cNvSpPr>
            <a:spLocks noGrp="1"/>
          </p:cNvSpPr>
          <p:nvPr>
            <p:ph type="body" sz="quarter" idx="30"/>
          </p:nvPr>
        </p:nvSpPr>
        <p:spPr/>
        <p:txBody>
          <a:bodyPr/>
          <a:lstStyle/>
          <a:p>
            <a:endParaRPr lang="zh-CN" altLang="en-US"/>
          </a:p>
        </p:txBody>
      </p:sp>
      <p:sp>
        <p:nvSpPr>
          <p:cNvPr id="18" name="文本占位符 17"/>
          <p:cNvSpPr>
            <a:spLocks noGrp="1"/>
          </p:cNvSpPr>
          <p:nvPr>
            <p:ph type="body" sz="quarter" idx="31"/>
          </p:nvPr>
        </p:nvSpPr>
        <p:spPr/>
        <p:txBody>
          <a:bodyPr/>
          <a:lstStyle/>
          <a:p>
            <a:endParaRPr lang="zh-CN" altLang="en-US"/>
          </a:p>
        </p:txBody>
      </p:sp>
      <p:sp>
        <p:nvSpPr>
          <p:cNvPr id="19" name="文本占位符 18"/>
          <p:cNvSpPr>
            <a:spLocks noGrp="1"/>
          </p:cNvSpPr>
          <p:nvPr>
            <p:ph type="body" sz="quarter" idx="32"/>
          </p:nvPr>
        </p:nvSpPr>
        <p:spPr/>
        <p:txBody>
          <a:bodyPr/>
          <a:lstStyle/>
          <a:p>
            <a:endParaRPr lang="zh-CN" altLang="en-US"/>
          </a:p>
        </p:txBody>
      </p:sp>
      <p:sp>
        <p:nvSpPr>
          <p:cNvPr id="20" name="文本占位符 19"/>
          <p:cNvSpPr>
            <a:spLocks noGrp="1"/>
          </p:cNvSpPr>
          <p:nvPr>
            <p:ph type="body" sz="quarter" idx="33"/>
          </p:nvPr>
        </p:nvSpPr>
        <p:spPr/>
        <p:txBody>
          <a:bodyPr/>
          <a:lstStyle/>
          <a:p>
            <a:endParaRPr lang="zh-CN" altLang="en-US"/>
          </a:p>
        </p:txBody>
      </p:sp>
      <p:sp>
        <p:nvSpPr>
          <p:cNvPr id="21" name="文本占位符 20"/>
          <p:cNvSpPr>
            <a:spLocks noGrp="1"/>
          </p:cNvSpPr>
          <p:nvPr>
            <p:ph type="body" sz="quarter" idx="34"/>
          </p:nvPr>
        </p:nvSpPr>
        <p:spPr/>
        <p:txBody>
          <a:bodyPr/>
          <a:lstStyle/>
          <a:p>
            <a:endParaRPr lang="zh-CN" altLang="en-US"/>
          </a:p>
        </p:txBody>
      </p:sp>
      <p:sp>
        <p:nvSpPr>
          <p:cNvPr id="22" name="文本占位符 21"/>
          <p:cNvSpPr>
            <a:spLocks noGrp="1"/>
          </p:cNvSpPr>
          <p:nvPr>
            <p:ph type="body" sz="quarter" idx="35"/>
          </p:nvPr>
        </p:nvSpPr>
        <p:spPr/>
        <p:txBody>
          <a:bodyPr/>
          <a:lstStyle/>
          <a:p>
            <a:endParaRPr lang="zh-CN" altLang="en-US"/>
          </a:p>
        </p:txBody>
      </p:sp>
      <p:sp>
        <p:nvSpPr>
          <p:cNvPr id="23" name="文本占位符 22"/>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18197364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113791024"/>
          <p:cNvSpPr>
            <a:spLocks noGrp="1" noChangeArrowheads="1"/>
          </p:cNvSpPr>
          <p:nvPr>
            <p:ph type="body" sz="quarter" idx="10"/>
          </p:nvPr>
        </p:nvSpPr>
        <p:spPr>
          <a:xfrm>
            <a:off x="684212" y="1376363"/>
            <a:ext cx="7920038" cy="2281527"/>
          </a:xfrm>
          <a:noFill/>
        </p:spPr>
        <p:txBody>
          <a:bodyPr>
            <a:spAutoFit/>
          </a:bodyPr>
          <a:lstStyle/>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HDFS Overview and Application Scenarios</a:t>
            </a:r>
          </a:p>
          <a:p>
            <a:pPr marL="419100" indent="-419100" eaLnBrk="1" fontAlgn="ctr" hangingPunct="1">
              <a:buClr>
                <a:schemeClr val="tx1"/>
              </a:buClr>
              <a:buSzTx/>
              <a:buFont typeface="Wingdings" pitchFamily="2" charset="2"/>
              <a:buAutoNum type="arabicPeriod"/>
            </a:pPr>
            <a:r>
              <a:rPr lang="en-US" altLang="zh-CN" dirty="0">
                <a:solidFill>
                  <a:srgbClr val="777777"/>
                </a:solidFill>
                <a:latin typeface="FrutigerNext LT Regular"/>
              </a:rPr>
              <a:t>Position of HDFS in </a:t>
            </a:r>
            <a:r>
              <a:rPr lang="en-US" altLang="zh-CN" dirty="0" err="1">
                <a:solidFill>
                  <a:srgbClr val="777777"/>
                </a:solidFill>
                <a:latin typeface="FrutigerNext LT Regular"/>
              </a:rPr>
              <a:t>FusionInsight</a:t>
            </a:r>
            <a:r>
              <a:rPr lang="en-US" altLang="zh-CN" dirty="0">
                <a:solidFill>
                  <a:srgbClr val="777777"/>
                </a:solidFill>
                <a:latin typeface="FrutigerNext LT Regular"/>
              </a:rPr>
              <a:t> HD</a:t>
            </a:r>
          </a:p>
          <a:p>
            <a:pPr marL="419100" indent="-419100" eaLnBrk="1" fontAlgn="ctr" hangingPunct="1">
              <a:buSzTx/>
              <a:buFont typeface="Wingdings" pitchFamily="2" charset="2"/>
              <a:buAutoNum type="arabicPeriod"/>
            </a:pPr>
            <a:r>
              <a:rPr lang="en-US" altLang="zh-CN" b="1" dirty="0">
                <a:latin typeface="FrutigerNext LT Regular"/>
              </a:rPr>
              <a:t>HDFS System Architecture</a:t>
            </a:r>
          </a:p>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Key Features</a:t>
            </a:r>
          </a:p>
        </p:txBody>
      </p:sp>
    </p:spTree>
    <p:extLst>
      <p:ext uri="{BB962C8B-B14F-4D97-AF65-F5344CB8AC3E}">
        <p14:creationId xmlns:p14="http://schemas.microsoft.com/office/powerpoint/2010/main" val="341698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Basic System Architecture</a:t>
            </a:r>
            <a:endParaRPr lang="zh-CN" altLang="en-US" dirty="0"/>
          </a:p>
        </p:txBody>
      </p:sp>
      <p:graphicFrame>
        <p:nvGraphicFramePr>
          <p:cNvPr id="10" name="对象 9"/>
          <p:cNvGraphicFramePr>
            <a:graphicFrameLocks noChangeAspect="1"/>
          </p:cNvGraphicFramePr>
          <p:nvPr>
            <p:extLst/>
          </p:nvPr>
        </p:nvGraphicFramePr>
        <p:xfrm>
          <a:off x="1008063" y="1444625"/>
          <a:ext cx="7346950" cy="4684713"/>
        </p:xfrm>
        <a:graphic>
          <a:graphicData uri="http://schemas.openxmlformats.org/presentationml/2006/ole">
            <mc:AlternateContent xmlns:mc="http://schemas.openxmlformats.org/markup-compatibility/2006">
              <mc:Choice xmlns:v="urn:schemas-microsoft-com:vml" Requires="v">
                <p:oleObj spid="_x0000_s1035" name="Visio" r:id="rId4" imgW="6023577" imgH="4939141" progId="Visio.Drawing.11">
                  <p:embed/>
                </p:oleObj>
              </mc:Choice>
              <mc:Fallback>
                <p:oleObj name="Visio" r:id="rId4" imgW="6023577" imgH="4939141" progId="Visio.Drawing.11">
                  <p:embed/>
                  <p:pic>
                    <p:nvPicPr>
                      <p:cNvPr id="0" name=""/>
                      <p:cNvPicPr>
                        <a:picLocks noChangeAspect="1" noChangeArrowheads="1"/>
                      </p:cNvPicPr>
                      <p:nvPr/>
                    </p:nvPicPr>
                    <p:blipFill>
                      <a:blip r:embed="rId5"/>
                      <a:srcRect/>
                      <a:stretch>
                        <a:fillRect/>
                      </a:stretch>
                    </p:blipFill>
                    <p:spPr bwMode="auto">
                      <a:xfrm>
                        <a:off x="1008063" y="1444625"/>
                        <a:ext cx="7346950" cy="4684713"/>
                      </a:xfrm>
                      <a:prstGeom prst="rect">
                        <a:avLst/>
                      </a:prstGeom>
                      <a:noFill/>
                      <a:extLst/>
                    </p:spPr>
                  </p:pic>
                </p:oleObj>
              </mc:Fallback>
            </mc:AlternateContent>
          </a:graphicData>
        </a:graphic>
      </p:graphicFrame>
    </p:spTree>
    <p:extLst>
      <p:ext uri="{BB962C8B-B14F-4D97-AF65-F5344CB8AC3E}">
        <p14:creationId xmlns:p14="http://schemas.microsoft.com/office/powerpoint/2010/main" val="3661283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Data </a:t>
            </a:r>
            <a:r>
              <a:rPr lang="en-US" altLang="zh-CN" dirty="0" smtClean="0">
                <a:latin typeface="FrutigerNext LT Medium" pitchFamily="34" charset="0"/>
              </a:rPr>
              <a:t>Write </a:t>
            </a:r>
            <a:r>
              <a:rPr lang="en-US" altLang="zh-CN" dirty="0">
                <a:latin typeface="FrutigerNext LT Medium" pitchFamily="34" charset="0"/>
              </a:rPr>
              <a:t>Process</a:t>
            </a:r>
            <a:endParaRPr lang="zh-CN" altLang="en-US" dirty="0"/>
          </a:p>
        </p:txBody>
      </p:sp>
      <p:graphicFrame>
        <p:nvGraphicFramePr>
          <p:cNvPr id="10" name="764136981"/>
          <p:cNvGraphicFramePr>
            <a:graphicFrameLocks noChangeAspect="1"/>
          </p:cNvGraphicFramePr>
          <p:nvPr>
            <p:extLst>
              <p:ext uri="{D42A27DB-BD31-4B8C-83A1-F6EECF244321}">
                <p14:modId xmlns:p14="http://schemas.microsoft.com/office/powerpoint/2010/main" val="2333566417"/>
              </p:ext>
            </p:extLst>
          </p:nvPr>
        </p:nvGraphicFramePr>
        <p:xfrm>
          <a:off x="826430" y="1448780"/>
          <a:ext cx="7635600" cy="4607904"/>
        </p:xfrm>
        <a:graphic>
          <a:graphicData uri="http://schemas.openxmlformats.org/presentationml/2006/ole">
            <mc:AlternateContent xmlns:mc="http://schemas.openxmlformats.org/markup-compatibility/2006">
              <mc:Choice xmlns:v="urn:schemas-microsoft-com:vml" Requires="v">
                <p:oleObj spid="_x0000_s2061" name="Visio" r:id="rId4" imgW="5753576" imgH="3895058" progId="Visio.Drawing.11">
                  <p:embed/>
                </p:oleObj>
              </mc:Choice>
              <mc:Fallback>
                <p:oleObj name="Visio" r:id="rId4" imgW="5753576" imgH="38950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430" y="1448780"/>
                        <a:ext cx="7635600" cy="4607904"/>
                      </a:xfrm>
                      <a:prstGeom prst="rect">
                        <a:avLst/>
                      </a:prstGeom>
                      <a:noFill/>
                      <a:extLst/>
                    </p:spPr>
                  </p:pic>
                </p:oleObj>
              </mc:Fallback>
            </mc:AlternateContent>
          </a:graphicData>
        </a:graphic>
      </p:graphicFrame>
    </p:spTree>
    <p:extLst>
      <p:ext uri="{BB962C8B-B14F-4D97-AF65-F5344CB8AC3E}">
        <p14:creationId xmlns:p14="http://schemas.microsoft.com/office/powerpoint/2010/main" val="15013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Data </a:t>
            </a:r>
            <a:r>
              <a:rPr lang="en-US" altLang="zh-CN" dirty="0" smtClean="0">
                <a:latin typeface="FrutigerNext LT Medium" pitchFamily="34" charset="0"/>
              </a:rPr>
              <a:t>Write </a:t>
            </a:r>
            <a:r>
              <a:rPr lang="en-US" altLang="zh-CN" dirty="0">
                <a:latin typeface="FrutigerNext LT Medium" pitchFamily="34" charset="0"/>
              </a:rPr>
              <a:t>Process</a:t>
            </a:r>
            <a:endParaRPr lang="zh-CN" altLang="en-US" dirty="0"/>
          </a:p>
        </p:txBody>
      </p:sp>
      <p:graphicFrame>
        <p:nvGraphicFramePr>
          <p:cNvPr id="10" name="764136981"/>
          <p:cNvGraphicFramePr>
            <a:graphicFrameLocks noChangeAspect="1"/>
          </p:cNvGraphicFramePr>
          <p:nvPr>
            <p:extLst>
              <p:ext uri="{D42A27DB-BD31-4B8C-83A1-F6EECF244321}">
                <p14:modId xmlns:p14="http://schemas.microsoft.com/office/powerpoint/2010/main" val="2333566417"/>
              </p:ext>
            </p:extLst>
          </p:nvPr>
        </p:nvGraphicFramePr>
        <p:xfrm>
          <a:off x="826430" y="1448780"/>
          <a:ext cx="7635600" cy="4607904"/>
        </p:xfrm>
        <a:graphic>
          <a:graphicData uri="http://schemas.openxmlformats.org/presentationml/2006/ole">
            <mc:AlternateContent xmlns:mc="http://schemas.openxmlformats.org/markup-compatibility/2006">
              <mc:Choice xmlns:v="urn:schemas-microsoft-com:vml" Requires="v">
                <p:oleObj spid="_x0000_s3082" name="Visio" r:id="rId4" imgW="5753576" imgH="3895058" progId="Visio.Drawing.11">
                  <p:embed/>
                </p:oleObj>
              </mc:Choice>
              <mc:Fallback>
                <p:oleObj name="Visio" r:id="rId4" imgW="5753576" imgH="38950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430" y="1448780"/>
                        <a:ext cx="7635600" cy="4607904"/>
                      </a:xfrm>
                      <a:prstGeom prst="rect">
                        <a:avLst/>
                      </a:prstGeom>
                      <a:noFill/>
                      <a:extLst/>
                    </p:spPr>
                  </p:pic>
                </p:oleObj>
              </mc:Fallback>
            </mc:AlternateContent>
          </a:graphicData>
        </a:graphic>
      </p:graphicFrame>
    </p:spTree>
    <p:extLst>
      <p:ext uri="{BB962C8B-B14F-4D97-AF65-F5344CB8AC3E}">
        <p14:creationId xmlns:p14="http://schemas.microsoft.com/office/powerpoint/2010/main" val="3439556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Data </a:t>
            </a:r>
            <a:r>
              <a:rPr lang="en-US" altLang="zh-CN" dirty="0" smtClean="0">
                <a:latin typeface="FrutigerNext LT Medium" pitchFamily="34" charset="0"/>
              </a:rPr>
              <a:t>Read </a:t>
            </a:r>
            <a:r>
              <a:rPr lang="en-US" altLang="zh-CN" dirty="0">
                <a:latin typeface="FrutigerNext LT Medium" pitchFamily="34" charset="0"/>
              </a:rPr>
              <a:t>Process</a:t>
            </a:r>
            <a:endParaRPr lang="zh-CN" altLang="en-US" dirty="0"/>
          </a:p>
        </p:txBody>
      </p:sp>
      <p:graphicFrame>
        <p:nvGraphicFramePr>
          <p:cNvPr id="5" name="对象 11"/>
          <p:cNvGraphicFramePr>
            <a:graphicFrameLocks noChangeAspect="1"/>
          </p:cNvGraphicFramePr>
          <p:nvPr>
            <p:extLst/>
          </p:nvPr>
        </p:nvGraphicFramePr>
        <p:xfrm>
          <a:off x="863662" y="1376363"/>
          <a:ext cx="7596770" cy="4740649"/>
        </p:xfrm>
        <a:graphic>
          <a:graphicData uri="http://schemas.openxmlformats.org/presentationml/2006/ole">
            <mc:AlternateContent xmlns:mc="http://schemas.openxmlformats.org/markup-compatibility/2006">
              <mc:Choice xmlns:v="urn:schemas-microsoft-com:vml" Requires="v">
                <p:oleObj spid="_x0000_s4108" name="Visio" r:id="rId4" imgW="5753434" imgH="3894811" progId="Visio.Drawing.11">
                  <p:embed/>
                </p:oleObj>
              </mc:Choice>
              <mc:Fallback>
                <p:oleObj name="Visio" r:id="rId4" imgW="5753434" imgH="3894811" progId="Visio.Drawing.11">
                  <p:embed/>
                  <p:pic>
                    <p:nvPicPr>
                      <p:cNvPr id="0" name=""/>
                      <p:cNvPicPr>
                        <a:picLocks noChangeAspect="1" noChangeArrowheads="1"/>
                      </p:cNvPicPr>
                      <p:nvPr/>
                    </p:nvPicPr>
                    <p:blipFill>
                      <a:blip r:embed="rId5"/>
                      <a:srcRect/>
                      <a:stretch>
                        <a:fillRect/>
                      </a:stretch>
                    </p:blipFill>
                    <p:spPr bwMode="auto">
                      <a:xfrm>
                        <a:off x="863662" y="1376363"/>
                        <a:ext cx="7596770" cy="4740649"/>
                      </a:xfrm>
                      <a:prstGeom prst="rect">
                        <a:avLst/>
                      </a:prstGeom>
                      <a:noFill/>
                      <a:extLst/>
                    </p:spPr>
                  </p:pic>
                </p:oleObj>
              </mc:Fallback>
            </mc:AlternateContent>
          </a:graphicData>
        </a:graphic>
      </p:graphicFrame>
    </p:spTree>
    <p:extLst>
      <p:ext uri="{BB962C8B-B14F-4D97-AF65-F5344CB8AC3E}">
        <p14:creationId xmlns:p14="http://schemas.microsoft.com/office/powerpoint/2010/main" val="249478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Data </a:t>
            </a:r>
            <a:r>
              <a:rPr lang="en-US" altLang="zh-CN" dirty="0" smtClean="0">
                <a:latin typeface="FrutigerNext LT Medium" pitchFamily="34" charset="0"/>
              </a:rPr>
              <a:t>Read </a:t>
            </a:r>
            <a:r>
              <a:rPr lang="en-US" altLang="zh-CN" dirty="0">
                <a:latin typeface="FrutigerNext LT Medium" pitchFamily="34" charset="0"/>
              </a:rPr>
              <a:t>Process</a:t>
            </a:r>
            <a:endParaRPr lang="zh-CN" altLang="en-US" dirty="0"/>
          </a:p>
        </p:txBody>
      </p:sp>
      <p:graphicFrame>
        <p:nvGraphicFramePr>
          <p:cNvPr id="5" name="对象 11"/>
          <p:cNvGraphicFramePr>
            <a:graphicFrameLocks noChangeAspect="1"/>
          </p:cNvGraphicFramePr>
          <p:nvPr>
            <p:extLst/>
          </p:nvPr>
        </p:nvGraphicFramePr>
        <p:xfrm>
          <a:off x="863662" y="1376363"/>
          <a:ext cx="7596770" cy="4740649"/>
        </p:xfrm>
        <a:graphic>
          <a:graphicData uri="http://schemas.openxmlformats.org/presentationml/2006/ole">
            <mc:AlternateContent xmlns:mc="http://schemas.openxmlformats.org/markup-compatibility/2006">
              <mc:Choice xmlns:v="urn:schemas-microsoft-com:vml" Requires="v">
                <p:oleObj spid="_x0000_s5130" name="Visio" r:id="rId4" imgW="5753434" imgH="3894811" progId="Visio.Drawing.11">
                  <p:embed/>
                </p:oleObj>
              </mc:Choice>
              <mc:Fallback>
                <p:oleObj name="Visio" r:id="rId4" imgW="5753434" imgH="3894811" progId="Visio.Drawing.11">
                  <p:embed/>
                  <p:pic>
                    <p:nvPicPr>
                      <p:cNvPr id="0" name=""/>
                      <p:cNvPicPr>
                        <a:picLocks noChangeAspect="1" noChangeArrowheads="1"/>
                      </p:cNvPicPr>
                      <p:nvPr/>
                    </p:nvPicPr>
                    <p:blipFill>
                      <a:blip r:embed="rId5"/>
                      <a:srcRect/>
                      <a:stretch>
                        <a:fillRect/>
                      </a:stretch>
                    </p:blipFill>
                    <p:spPr bwMode="auto">
                      <a:xfrm>
                        <a:off x="863662" y="1376363"/>
                        <a:ext cx="7596770" cy="4740649"/>
                      </a:xfrm>
                      <a:prstGeom prst="rect">
                        <a:avLst/>
                      </a:prstGeom>
                      <a:noFill/>
                      <a:extLst/>
                    </p:spPr>
                  </p:pic>
                </p:oleObj>
              </mc:Fallback>
            </mc:AlternateContent>
          </a:graphicData>
        </a:graphic>
      </p:graphicFrame>
    </p:spTree>
    <p:extLst>
      <p:ext uri="{BB962C8B-B14F-4D97-AF65-F5344CB8AC3E}">
        <p14:creationId xmlns:p14="http://schemas.microsoft.com/office/powerpoint/2010/main" val="166744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113791024"/>
          <p:cNvSpPr>
            <a:spLocks noGrp="1" noChangeArrowheads="1"/>
          </p:cNvSpPr>
          <p:nvPr>
            <p:ph type="body" sz="quarter" idx="10"/>
          </p:nvPr>
        </p:nvSpPr>
        <p:spPr>
          <a:xfrm>
            <a:off x="684212" y="1376363"/>
            <a:ext cx="7920038" cy="2281527"/>
          </a:xfrm>
          <a:noFill/>
        </p:spPr>
        <p:txBody>
          <a:bodyPr>
            <a:spAutoFit/>
          </a:bodyPr>
          <a:lstStyle/>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HDFS Overview and Application Scenarios</a:t>
            </a:r>
          </a:p>
          <a:p>
            <a:pPr marL="419100" indent="-419100" eaLnBrk="1" fontAlgn="ctr" hangingPunct="1">
              <a:buClr>
                <a:schemeClr val="tx1"/>
              </a:buClr>
              <a:buSzTx/>
              <a:buFont typeface="Wingdings" pitchFamily="2" charset="2"/>
              <a:buAutoNum type="arabicPeriod"/>
            </a:pPr>
            <a:r>
              <a:rPr lang="en-US" altLang="zh-CN" dirty="0">
                <a:solidFill>
                  <a:srgbClr val="777777"/>
                </a:solidFill>
                <a:latin typeface="FrutigerNext LT Regular"/>
              </a:rPr>
              <a:t>Position of HDFS in </a:t>
            </a:r>
            <a:r>
              <a:rPr lang="en-US" altLang="zh-CN" dirty="0" err="1">
                <a:solidFill>
                  <a:srgbClr val="777777"/>
                </a:solidFill>
                <a:latin typeface="FrutigerNext LT Regular"/>
              </a:rPr>
              <a:t>FusionInsight</a:t>
            </a:r>
            <a:r>
              <a:rPr lang="en-US" altLang="zh-CN" dirty="0">
                <a:solidFill>
                  <a:srgbClr val="777777"/>
                </a:solidFill>
                <a:latin typeface="FrutigerNext LT Regular"/>
              </a:rPr>
              <a:t> HD</a:t>
            </a:r>
          </a:p>
          <a:p>
            <a:pPr marL="419100" indent="-419100" eaLnBrk="1" fontAlgn="ctr" hangingPunct="1">
              <a:buSzTx/>
              <a:buFont typeface="Wingdings" pitchFamily="2" charset="2"/>
              <a:buAutoNum type="arabicPeriod"/>
            </a:pPr>
            <a:r>
              <a:rPr lang="en-US" altLang="zh-CN" dirty="0">
                <a:solidFill>
                  <a:srgbClr val="777777"/>
                </a:solidFill>
                <a:latin typeface="FrutigerNext LT Regular"/>
              </a:rPr>
              <a:t>HDFS System Architecture</a:t>
            </a:r>
          </a:p>
          <a:p>
            <a:pPr marL="419100" indent="-419100" eaLnBrk="1" fontAlgn="ctr" hangingPunct="1">
              <a:buSzTx/>
              <a:buFont typeface="Wingdings" pitchFamily="2" charset="2"/>
              <a:buAutoNum type="arabicPeriod"/>
            </a:pPr>
            <a:r>
              <a:rPr lang="en-US" altLang="zh-CN" b="1" dirty="0">
                <a:latin typeface="FrutigerNext LT Regular"/>
              </a:rPr>
              <a:t>Key Features</a:t>
            </a:r>
          </a:p>
        </p:txBody>
      </p:sp>
    </p:spTree>
    <p:extLst>
      <p:ext uri="{BB962C8B-B14F-4D97-AF65-F5344CB8AC3E}">
        <p14:creationId xmlns:p14="http://schemas.microsoft.com/office/powerpoint/2010/main" val="928535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Key Design </a:t>
            </a:r>
            <a:r>
              <a:rPr lang="en-US" altLang="zh-CN" dirty="0" smtClean="0">
                <a:latin typeface="FrutigerNext LT Medium" pitchFamily="34" charset="0"/>
              </a:rPr>
              <a:t>of HDFS </a:t>
            </a:r>
            <a:r>
              <a:rPr lang="en-US" altLang="zh-CN" dirty="0">
                <a:latin typeface="FrutigerNext LT Medium" pitchFamily="34" charset="0"/>
              </a:rPr>
              <a:t>Architecture</a:t>
            </a:r>
            <a:endParaRPr lang="zh-CN" altLang="en-US" dirty="0"/>
          </a:p>
        </p:txBody>
      </p:sp>
      <p:sp>
        <p:nvSpPr>
          <p:cNvPr id="33" name="83622460"/>
          <p:cNvSpPr>
            <a:spLocks noChangeArrowheads="1"/>
          </p:cNvSpPr>
          <p:nvPr/>
        </p:nvSpPr>
        <p:spPr bwMode="gray">
          <a:xfrm flipH="1">
            <a:off x="5464175" y="1736725"/>
            <a:ext cx="2138964" cy="560388"/>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34" name="1420588338"/>
          <p:cNvSpPr>
            <a:spLocks noChangeArrowheads="1"/>
          </p:cNvSpPr>
          <p:nvPr/>
        </p:nvSpPr>
        <p:spPr bwMode="gray">
          <a:xfrm flipH="1">
            <a:off x="5508624" y="1773238"/>
            <a:ext cx="2087711" cy="523875"/>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err="1">
                <a:solidFill>
                  <a:sysClr val="windowText" lastClr="000000"/>
                </a:solidFill>
                <a:latin typeface="FrutigerNext LT Regular"/>
                <a:ea typeface="+mn-ea"/>
              </a:rPr>
              <a:t>NameNode</a:t>
            </a:r>
            <a:r>
              <a:rPr lang="en-US" altLang="zh-CN" sz="1200" kern="0" dirty="0">
                <a:solidFill>
                  <a:sysClr val="windowText" lastClr="000000"/>
                </a:solidFill>
                <a:latin typeface="FrutigerNext LT Regular"/>
                <a:ea typeface="+mn-ea"/>
              </a:rPr>
              <a:t>/</a:t>
            </a:r>
            <a:r>
              <a:rPr lang="en-US" altLang="zh-CN" sz="1200" kern="0" dirty="0" err="1">
                <a:solidFill>
                  <a:sysClr val="windowText" lastClr="000000"/>
                </a:solidFill>
                <a:latin typeface="FrutigerNext LT Regular"/>
                <a:ea typeface="+mn-ea"/>
              </a:rPr>
              <a:t>DataNode</a:t>
            </a:r>
            <a:endParaRPr lang="en-US" altLang="zh-CN" sz="1200" kern="0" dirty="0">
              <a:solidFill>
                <a:sysClr val="windowText" lastClr="000000"/>
              </a:solidFill>
              <a:latin typeface="FrutigerNext LT Regular"/>
              <a:ea typeface="+mn-ea"/>
            </a:endParaRPr>
          </a:p>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in master/slave mode</a:t>
            </a:r>
            <a:endParaRPr lang="en-US" altLang="zh-CN" sz="1200" kern="0" dirty="0">
              <a:solidFill>
                <a:sysClr val="windowText" lastClr="000000"/>
              </a:solidFill>
              <a:latin typeface="FrutigerNext LT Regular"/>
              <a:ea typeface="+mn-ea"/>
            </a:endParaRPr>
          </a:p>
        </p:txBody>
      </p:sp>
      <p:sp>
        <p:nvSpPr>
          <p:cNvPr id="35" name="1920239566"/>
          <p:cNvSpPr>
            <a:spLocks noChangeArrowheads="1"/>
          </p:cNvSpPr>
          <p:nvPr/>
        </p:nvSpPr>
        <p:spPr bwMode="gray">
          <a:xfrm flipH="1">
            <a:off x="5468937" y="2457450"/>
            <a:ext cx="2130421"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36" name="1788855740"/>
          <p:cNvSpPr>
            <a:spLocks noChangeArrowheads="1"/>
          </p:cNvSpPr>
          <p:nvPr/>
        </p:nvSpPr>
        <p:spPr bwMode="gray">
          <a:xfrm flipH="1">
            <a:off x="5511799" y="2457450"/>
            <a:ext cx="2079169" cy="598488"/>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lvl="0" algn="ctr" fontAlgn="ctr"/>
            <a:r>
              <a:rPr lang="en-US" altLang="zh-CN" sz="1200" dirty="0" smtClean="0">
                <a:solidFill>
                  <a:srgbClr val="000000"/>
                </a:solidFill>
                <a:latin typeface="FrutigerNext LT Regular"/>
                <a:ea typeface="微软雅黑" pitchFamily="34" charset="-122"/>
                <a:cs typeface="Arial" pitchFamily="34" charset="0"/>
                <a:sym typeface="FrutigerNext LT Regular" pitchFamily="34" charset="0"/>
              </a:rPr>
              <a:t>Unified file system namespace</a:t>
            </a:r>
            <a:endParaRPr lang="en-US" altLang="zh-CN" sz="1200" dirty="0">
              <a:latin typeface="FrutigerNext LT Regular"/>
              <a:ea typeface="微软雅黑" pitchFamily="34" charset="-122"/>
              <a:cs typeface="Arial" pitchFamily="34" charset="0"/>
            </a:endParaRPr>
          </a:p>
        </p:txBody>
      </p:sp>
      <p:sp>
        <p:nvSpPr>
          <p:cNvPr id="37" name="1861255984"/>
          <p:cNvSpPr>
            <a:spLocks noChangeArrowheads="1"/>
          </p:cNvSpPr>
          <p:nvPr/>
        </p:nvSpPr>
        <p:spPr bwMode="gray">
          <a:xfrm flipH="1">
            <a:off x="5472112" y="3140075"/>
            <a:ext cx="2130421"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38" name="578321853"/>
          <p:cNvSpPr>
            <a:spLocks noChangeArrowheads="1"/>
          </p:cNvSpPr>
          <p:nvPr/>
        </p:nvSpPr>
        <p:spPr bwMode="gray">
          <a:xfrm flipH="1">
            <a:off x="5514975" y="3170238"/>
            <a:ext cx="2084294"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Data replication</a:t>
            </a:r>
            <a:endParaRPr lang="en-US" altLang="zh-CN" sz="1200" kern="0" dirty="0">
              <a:solidFill>
                <a:sysClr val="windowText" lastClr="000000"/>
              </a:solidFill>
              <a:latin typeface="FrutigerNext LT Regular"/>
              <a:ea typeface="+mn-ea"/>
            </a:endParaRPr>
          </a:p>
        </p:txBody>
      </p:sp>
      <p:sp>
        <p:nvSpPr>
          <p:cNvPr id="39" name="1547158229"/>
          <p:cNvSpPr>
            <a:spLocks noChangeArrowheads="1"/>
          </p:cNvSpPr>
          <p:nvPr/>
        </p:nvSpPr>
        <p:spPr bwMode="gray">
          <a:xfrm flipH="1">
            <a:off x="5468937" y="3860800"/>
            <a:ext cx="2130421"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40" name="218348074"/>
          <p:cNvSpPr>
            <a:spLocks noChangeArrowheads="1"/>
          </p:cNvSpPr>
          <p:nvPr/>
        </p:nvSpPr>
        <p:spPr bwMode="gray">
          <a:xfrm flipH="1">
            <a:off x="5484812" y="3890963"/>
            <a:ext cx="2079168"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Metadata persistence</a:t>
            </a:r>
            <a:endParaRPr lang="en-US" altLang="zh-CN" sz="1200" kern="0" dirty="0">
              <a:solidFill>
                <a:sysClr val="windowText" lastClr="000000"/>
              </a:solidFill>
              <a:latin typeface="FrutigerNext LT Regular"/>
              <a:ea typeface="+mn-ea"/>
            </a:endParaRPr>
          </a:p>
        </p:txBody>
      </p:sp>
      <p:sp>
        <p:nvSpPr>
          <p:cNvPr id="41" name="1535296780"/>
          <p:cNvSpPr>
            <a:spLocks noChangeArrowheads="1"/>
          </p:cNvSpPr>
          <p:nvPr/>
        </p:nvSpPr>
        <p:spPr bwMode="gray">
          <a:xfrm flipH="1">
            <a:off x="1231900" y="1736725"/>
            <a:ext cx="1981200"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42" name="417533153"/>
          <p:cNvSpPr>
            <a:spLocks noChangeArrowheads="1"/>
          </p:cNvSpPr>
          <p:nvPr/>
        </p:nvSpPr>
        <p:spPr bwMode="gray">
          <a:xfrm flipH="1">
            <a:off x="1276350" y="1766888"/>
            <a:ext cx="1924050"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Federation storage</a:t>
            </a:r>
            <a:endParaRPr lang="en-US" altLang="zh-CN" sz="1200" kern="0" dirty="0">
              <a:solidFill>
                <a:sysClr val="windowText" lastClr="000000"/>
              </a:solidFill>
              <a:latin typeface="FrutigerNext LT Regular"/>
              <a:ea typeface="+mn-ea"/>
            </a:endParaRPr>
          </a:p>
        </p:txBody>
      </p:sp>
      <p:sp>
        <p:nvSpPr>
          <p:cNvPr id="43" name="659860229"/>
          <p:cNvSpPr>
            <a:spLocks noChangeArrowheads="1"/>
          </p:cNvSpPr>
          <p:nvPr/>
        </p:nvSpPr>
        <p:spPr bwMode="gray">
          <a:xfrm flipH="1">
            <a:off x="1238250" y="2408238"/>
            <a:ext cx="1981200" cy="54133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44" name="41387490"/>
          <p:cNvSpPr>
            <a:spLocks noChangeArrowheads="1"/>
          </p:cNvSpPr>
          <p:nvPr/>
        </p:nvSpPr>
        <p:spPr bwMode="gray">
          <a:xfrm flipH="1">
            <a:off x="1281113" y="2439988"/>
            <a:ext cx="1909762"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Data storage policy</a:t>
            </a:r>
            <a:endParaRPr lang="en-US" altLang="zh-CN" sz="1200" kern="0" dirty="0">
              <a:solidFill>
                <a:sysClr val="windowText" lastClr="000000"/>
              </a:solidFill>
              <a:latin typeface="FrutigerNext LT Regular"/>
              <a:ea typeface="+mn-ea"/>
            </a:endParaRPr>
          </a:p>
        </p:txBody>
      </p:sp>
      <p:sp>
        <p:nvSpPr>
          <p:cNvPr id="45" name="732891607"/>
          <p:cNvSpPr>
            <a:spLocks noChangeArrowheads="1"/>
          </p:cNvSpPr>
          <p:nvPr/>
        </p:nvSpPr>
        <p:spPr bwMode="gray">
          <a:xfrm flipH="1">
            <a:off x="1219200" y="3084513"/>
            <a:ext cx="1981200"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46" name="226452177"/>
          <p:cNvSpPr>
            <a:spLocks noChangeArrowheads="1"/>
          </p:cNvSpPr>
          <p:nvPr/>
        </p:nvSpPr>
        <p:spPr bwMode="gray">
          <a:xfrm flipH="1">
            <a:off x="1223963" y="3114675"/>
            <a:ext cx="1963737" cy="468313"/>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smtClean="0">
                <a:solidFill>
                  <a:sysClr val="windowText" lastClr="000000"/>
                </a:solidFill>
                <a:latin typeface="FrutigerNext LT Regular"/>
                <a:ea typeface="+mn-ea"/>
              </a:rPr>
              <a:t>HA</a:t>
            </a:r>
            <a:endParaRPr lang="en-US" altLang="zh-CN" sz="1200" kern="0" dirty="0">
              <a:solidFill>
                <a:sysClr val="windowText" lastClr="000000"/>
              </a:solidFill>
              <a:latin typeface="FrutigerNext LT Regular"/>
              <a:ea typeface="+mn-ea"/>
            </a:endParaRPr>
          </a:p>
        </p:txBody>
      </p:sp>
      <p:sp>
        <p:nvSpPr>
          <p:cNvPr id="47" name="254109025"/>
          <p:cNvSpPr>
            <a:spLocks noChangeArrowheads="1"/>
          </p:cNvSpPr>
          <p:nvPr/>
        </p:nvSpPr>
        <p:spPr bwMode="gray">
          <a:xfrm flipH="1">
            <a:off x="1195388" y="3797300"/>
            <a:ext cx="1979612"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48" name="1260066452"/>
          <p:cNvSpPr>
            <a:spLocks noChangeArrowheads="1"/>
          </p:cNvSpPr>
          <p:nvPr/>
        </p:nvSpPr>
        <p:spPr bwMode="gray">
          <a:xfrm flipH="1">
            <a:off x="1238250" y="3829050"/>
            <a:ext cx="1893888" cy="466725"/>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Multiple access modes</a:t>
            </a:r>
            <a:endParaRPr lang="en-US" altLang="zh-CN" sz="1200" kern="0" dirty="0">
              <a:solidFill>
                <a:sysClr val="windowText" lastClr="000000"/>
              </a:solidFill>
              <a:latin typeface="FrutigerNext LT Regular"/>
              <a:ea typeface="+mn-ea"/>
            </a:endParaRPr>
          </a:p>
        </p:txBody>
      </p:sp>
      <p:sp>
        <p:nvSpPr>
          <p:cNvPr id="49" name="448102948"/>
          <p:cNvSpPr>
            <a:spLocks noChangeArrowheads="1"/>
          </p:cNvSpPr>
          <p:nvPr/>
        </p:nvSpPr>
        <p:spPr bwMode="gray">
          <a:xfrm flipH="1">
            <a:off x="1219200" y="4511675"/>
            <a:ext cx="1981200"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50" name="419258204"/>
          <p:cNvSpPr>
            <a:spLocks noChangeArrowheads="1"/>
          </p:cNvSpPr>
          <p:nvPr/>
        </p:nvSpPr>
        <p:spPr bwMode="gray">
          <a:xfrm flipH="1">
            <a:off x="1263650" y="4541838"/>
            <a:ext cx="1924050"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Space reclamation</a:t>
            </a:r>
            <a:endParaRPr lang="en-US" altLang="zh-CN" sz="1200" kern="0" dirty="0">
              <a:solidFill>
                <a:sysClr val="windowText" lastClr="000000"/>
              </a:solidFill>
              <a:latin typeface="FrutigerNext LT Regular"/>
              <a:ea typeface="+mn-ea"/>
            </a:endParaRPr>
          </a:p>
        </p:txBody>
      </p:sp>
      <p:sp>
        <p:nvSpPr>
          <p:cNvPr id="51" name="76368423"/>
          <p:cNvSpPr>
            <a:spLocks noChangeArrowheads="1"/>
          </p:cNvSpPr>
          <p:nvPr/>
        </p:nvSpPr>
        <p:spPr bwMode="gray">
          <a:xfrm flipH="1">
            <a:off x="5472112" y="4549775"/>
            <a:ext cx="2130421" cy="539750"/>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square" anchor="ctr"/>
          <a:lstStyle/>
          <a:p>
            <a:pPr defTabSz="914108" fontAlgn="ctr">
              <a:spcBef>
                <a:spcPts val="0"/>
              </a:spcBef>
              <a:spcAft>
                <a:spcPts val="0"/>
              </a:spcAft>
              <a:defRPr/>
            </a:pPr>
            <a:endParaRPr lang="en-US" altLang="zh-CN" sz="1400" kern="0" dirty="0">
              <a:solidFill>
                <a:sysClr val="windowText" lastClr="000000"/>
              </a:solidFill>
              <a:latin typeface="FrutigerNext LT Regular"/>
              <a:ea typeface="+mn-ea"/>
            </a:endParaRPr>
          </a:p>
        </p:txBody>
      </p:sp>
      <p:sp>
        <p:nvSpPr>
          <p:cNvPr id="52" name="1182376739"/>
          <p:cNvSpPr>
            <a:spLocks noChangeArrowheads="1"/>
          </p:cNvSpPr>
          <p:nvPr/>
        </p:nvSpPr>
        <p:spPr bwMode="gray">
          <a:xfrm flipH="1">
            <a:off x="5514974" y="4579938"/>
            <a:ext cx="2075752" cy="468312"/>
          </a:xfrm>
          <a:prstGeom prst="roundRect">
            <a:avLst>
              <a:gd name="adj" fmla="val 50000"/>
            </a:avLst>
          </a:prstGeom>
          <a:gradFill rotWithShape="1">
            <a:gsLst>
              <a:gs pos="0">
                <a:srgbClr val="99CC00">
                  <a:alpha val="70000"/>
                </a:srgbClr>
              </a:gs>
              <a:gs pos="100000">
                <a:srgbClr val="99CC00">
                  <a:gamma/>
                  <a:shade val="81961"/>
                  <a:invGamma/>
                  <a:alpha val="70000"/>
                </a:srgbClr>
              </a:gs>
            </a:gsLst>
            <a:lin ang="5400000" scaled="1"/>
          </a:gradFill>
          <a:ln w="19050" algn="ctr">
            <a:solidFill>
              <a:srgbClr val="F8F8F8"/>
            </a:solidFill>
            <a:round/>
            <a:headEnd/>
            <a:tailEnd/>
          </a:ln>
          <a:effectLst/>
          <a:extLst/>
        </p:spPr>
        <p:txBody>
          <a:bodyPr wrap="square" anchor="ctr"/>
          <a:lstStyle/>
          <a:p>
            <a:pPr algn="ctr" defTabSz="914108" fontAlgn="ctr">
              <a:spcBef>
                <a:spcPts val="0"/>
              </a:spcBef>
              <a:spcAft>
                <a:spcPts val="0"/>
              </a:spcAft>
              <a:defRPr/>
            </a:pPr>
            <a:r>
              <a:rPr lang="en-US" altLang="zh-CN" sz="1200" kern="0" dirty="0" smtClean="0">
                <a:solidFill>
                  <a:sysClr val="windowText" lastClr="000000"/>
                </a:solidFill>
                <a:latin typeface="FrutigerNext LT Regular"/>
                <a:ea typeface="+mn-ea"/>
              </a:rPr>
              <a:t>Robustness</a:t>
            </a:r>
            <a:endParaRPr lang="en-US" altLang="zh-CN" sz="1200" kern="0" dirty="0">
              <a:solidFill>
                <a:sysClr val="windowText" lastClr="000000"/>
              </a:solidFill>
              <a:latin typeface="FrutigerNext LT Regular"/>
              <a:ea typeface="+mn-ea"/>
            </a:endParaRPr>
          </a:p>
        </p:txBody>
      </p:sp>
      <p:sp>
        <p:nvSpPr>
          <p:cNvPr id="53" name="167313405"/>
          <p:cNvSpPr>
            <a:spLocks noChangeArrowheads="1"/>
          </p:cNvSpPr>
          <p:nvPr/>
        </p:nvSpPr>
        <p:spPr bwMode="auto">
          <a:xfrm>
            <a:off x="3708400" y="2997200"/>
            <a:ext cx="1368425" cy="869950"/>
          </a:xfrm>
          <a:prstGeom prst="ellipse">
            <a:avLst/>
          </a:prstGeom>
          <a:solidFill>
            <a:srgbClr val="FFC000"/>
          </a:solidFill>
          <a:ln w="9525" algn="ctr">
            <a:solidFill>
              <a:schemeClr val="tx1"/>
            </a:solidFill>
            <a:round/>
            <a:headEnd/>
            <a:tailEnd/>
          </a:ln>
        </p:spPr>
        <p:txBody>
          <a:bodyPr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dist" eaLnBrk="1" fontAlgn="ctr" hangingPunct="1">
              <a:defRPr/>
            </a:pPr>
            <a:r>
              <a:rPr lang="en-US" altLang="zh-CN" sz="2200" smtClean="0">
                <a:latin typeface="FrutigerNext LT Regular"/>
                <a:ea typeface="+mn-ea"/>
              </a:rPr>
              <a:t>HDFS</a:t>
            </a:r>
            <a:endParaRPr lang="en-US" altLang="zh-CN" sz="2200" dirty="0" smtClean="0">
              <a:latin typeface="FrutigerNext LT Regular"/>
              <a:ea typeface="+mn-ea"/>
            </a:endParaRPr>
          </a:p>
        </p:txBody>
      </p:sp>
      <p:sp>
        <p:nvSpPr>
          <p:cNvPr id="54" name="1858049279"/>
          <p:cNvSpPr>
            <a:spLocks noChangeShapeType="1"/>
          </p:cNvSpPr>
          <p:nvPr/>
        </p:nvSpPr>
        <p:spPr bwMode="auto">
          <a:xfrm rot="15143245" flipH="1" flipV="1">
            <a:off x="4686300" y="1952625"/>
            <a:ext cx="631825" cy="1101725"/>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55" name="1297983481"/>
          <p:cNvSpPr>
            <a:spLocks noChangeShapeType="1"/>
          </p:cNvSpPr>
          <p:nvPr/>
        </p:nvSpPr>
        <p:spPr bwMode="auto">
          <a:xfrm rot="15143245" flipH="1" flipV="1">
            <a:off x="5058569" y="2624931"/>
            <a:ext cx="231775" cy="582613"/>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56" name="1988989688"/>
          <p:cNvSpPr>
            <a:spLocks noChangeShapeType="1"/>
          </p:cNvSpPr>
          <p:nvPr/>
        </p:nvSpPr>
        <p:spPr bwMode="auto">
          <a:xfrm rot="15143245" flipV="1">
            <a:off x="5214145" y="3234531"/>
            <a:ext cx="119062" cy="377825"/>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57" name="1812622049"/>
          <p:cNvSpPr>
            <a:spLocks noChangeShapeType="1"/>
          </p:cNvSpPr>
          <p:nvPr/>
        </p:nvSpPr>
        <p:spPr bwMode="auto">
          <a:xfrm rot="15143245" flipV="1">
            <a:off x="4526756" y="4099719"/>
            <a:ext cx="1031875" cy="433388"/>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58" name="1203486720"/>
          <p:cNvSpPr>
            <a:spLocks noChangeShapeType="1"/>
          </p:cNvSpPr>
          <p:nvPr/>
        </p:nvSpPr>
        <p:spPr bwMode="auto">
          <a:xfrm rot="15143245" flipV="1">
            <a:off x="4910932" y="3775869"/>
            <a:ext cx="582612" cy="304800"/>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59" name="900515072"/>
          <p:cNvSpPr>
            <a:spLocks noChangeShapeType="1"/>
          </p:cNvSpPr>
          <p:nvPr/>
        </p:nvSpPr>
        <p:spPr bwMode="auto">
          <a:xfrm rot="15143245" flipH="1">
            <a:off x="3171826" y="2271712"/>
            <a:ext cx="1098550" cy="530225"/>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60" name="148082037"/>
          <p:cNvSpPr>
            <a:spLocks noChangeShapeType="1"/>
          </p:cNvSpPr>
          <p:nvPr/>
        </p:nvSpPr>
        <p:spPr bwMode="auto">
          <a:xfrm rot="15143245" flipH="1">
            <a:off x="3221038" y="2779713"/>
            <a:ext cx="628650" cy="368300"/>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61" name="1144996824"/>
          <p:cNvSpPr>
            <a:spLocks noChangeShapeType="1"/>
          </p:cNvSpPr>
          <p:nvPr/>
        </p:nvSpPr>
        <p:spPr bwMode="auto">
          <a:xfrm rot="15143245" flipH="1">
            <a:off x="3380582" y="3245643"/>
            <a:ext cx="114300" cy="373063"/>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62" name="1477220179"/>
          <p:cNvSpPr>
            <a:spLocks noChangeShapeType="1"/>
          </p:cNvSpPr>
          <p:nvPr/>
        </p:nvSpPr>
        <p:spPr bwMode="auto">
          <a:xfrm rot="15143245">
            <a:off x="3433763" y="3592513"/>
            <a:ext cx="158750" cy="685800"/>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
        <p:nvSpPr>
          <p:cNvPr id="63" name="1648089064"/>
          <p:cNvSpPr>
            <a:spLocks noChangeShapeType="1"/>
          </p:cNvSpPr>
          <p:nvPr/>
        </p:nvSpPr>
        <p:spPr bwMode="auto">
          <a:xfrm rot="15143245">
            <a:off x="3468687" y="3765551"/>
            <a:ext cx="474663" cy="1128712"/>
          </a:xfrm>
          <a:prstGeom prst="line">
            <a:avLst/>
          </a:prstGeom>
          <a:noFill/>
          <a:ln w="76200">
            <a:solidFill>
              <a:srgbClr val="C0C0C0"/>
            </a:solidFill>
            <a:round/>
            <a:headEnd/>
            <a:tailEnd type="triangle" w="med" len="med"/>
          </a:ln>
          <a:effectLst/>
        </p:spPr>
        <p:txBody>
          <a:bodyPr wrap="none" anchor="ctr"/>
          <a:lstStyle/>
          <a:p>
            <a:pPr defTabSz="914108" fontAlgn="ctr">
              <a:spcBef>
                <a:spcPts val="0"/>
              </a:spcBef>
              <a:spcAft>
                <a:spcPts val="0"/>
              </a:spcAft>
              <a:defRPr/>
            </a:pPr>
            <a:endParaRPr lang="en-US" altLang="zh-CN" sz="1100" kern="0" dirty="0">
              <a:solidFill>
                <a:sysClr val="windowText" lastClr="000000"/>
              </a:solidFill>
              <a:latin typeface="FrutigerNext LT Regular"/>
              <a:ea typeface="+mn-ea"/>
            </a:endParaRPr>
          </a:p>
        </p:txBody>
      </p:sp>
    </p:spTree>
    <p:extLst>
      <p:ext uri="{BB962C8B-B14F-4D97-AF65-F5344CB8AC3E}">
        <p14:creationId xmlns:p14="http://schemas.microsoft.com/office/powerpoint/2010/main" val="84711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FrutigerNext LT Medium" pitchFamily="34" charset="0"/>
              </a:rPr>
              <a:t>HDFS </a:t>
            </a:r>
            <a:r>
              <a:rPr lang="en-US" altLang="zh-CN" dirty="0">
                <a:latin typeface="FrutigerNext LT Medium" pitchFamily="34" charset="0"/>
              </a:rPr>
              <a:t>High </a:t>
            </a:r>
            <a:r>
              <a:rPr lang="en-US" altLang="zh-CN" dirty="0" smtClean="0">
                <a:latin typeface="FrutigerNext LT Medium" pitchFamily="34" charset="0"/>
              </a:rPr>
              <a:t>Availability</a:t>
            </a:r>
            <a:r>
              <a:rPr lang="zh-CN" altLang="en-US" dirty="0">
                <a:latin typeface="FrutigerNext LT Medium" pitchFamily="34" charset="0"/>
              </a:rPr>
              <a:t> </a:t>
            </a:r>
            <a:r>
              <a:rPr lang="en-US" altLang="zh-CN" dirty="0" smtClean="0">
                <a:latin typeface="FrutigerNext LT Medium" pitchFamily="34" charset="0"/>
              </a:rPr>
              <a:t>(HA)</a:t>
            </a:r>
            <a:endParaRPr lang="zh-CN" altLang="en-US" dirty="0"/>
          </a:p>
        </p:txBody>
      </p:sp>
      <p:graphicFrame>
        <p:nvGraphicFramePr>
          <p:cNvPr id="65" name="348537379"/>
          <p:cNvGraphicFramePr>
            <a:graphicFrameLocks noChangeAspect="1"/>
          </p:cNvGraphicFramePr>
          <p:nvPr>
            <p:extLst>
              <p:ext uri="{D42A27DB-BD31-4B8C-83A1-F6EECF244321}">
                <p14:modId xmlns:p14="http://schemas.microsoft.com/office/powerpoint/2010/main" val="2469865279"/>
              </p:ext>
            </p:extLst>
          </p:nvPr>
        </p:nvGraphicFramePr>
        <p:xfrm>
          <a:off x="1259632" y="1412776"/>
          <a:ext cx="6516724" cy="4608000"/>
        </p:xfrm>
        <a:graphic>
          <a:graphicData uri="http://schemas.openxmlformats.org/presentationml/2006/ole">
            <mc:AlternateContent xmlns:mc="http://schemas.openxmlformats.org/markup-compatibility/2006">
              <mc:Choice xmlns:v="urn:schemas-microsoft-com:vml" Requires="v">
                <p:oleObj spid="_x0000_s6158" name="Visio" r:id="rId4" imgW="5227796" imgH="5008626" progId="Visio.Drawing.11">
                  <p:embed/>
                </p:oleObj>
              </mc:Choice>
              <mc:Fallback>
                <p:oleObj name="Visio" r:id="rId4" imgW="5227796" imgH="500862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412776"/>
                        <a:ext cx="6516724" cy="4608000"/>
                      </a:xfrm>
                      <a:prstGeom prst="rect">
                        <a:avLst/>
                      </a:prstGeom>
                      <a:noFill/>
                      <a:ln w="9525">
                        <a:solidFill>
                          <a:schemeClr val="tx1"/>
                        </a:solidFill>
                        <a:miter lim="800000"/>
                        <a:headEnd/>
                        <a:tailEnd/>
                      </a:ln>
                      <a:extLst/>
                    </p:spPr>
                  </p:pic>
                </p:oleObj>
              </mc:Fallback>
            </mc:AlternateContent>
          </a:graphicData>
        </a:graphic>
      </p:graphicFrame>
    </p:spTree>
    <p:extLst>
      <p:ext uri="{BB962C8B-B14F-4D97-AF65-F5344CB8AC3E}">
        <p14:creationId xmlns:p14="http://schemas.microsoft.com/office/powerpoint/2010/main" val="243540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137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a:latin typeface="FrutigerNext LT Regular"/>
              </a:rPr>
              <a:t>Technical Principles of HDFS</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Metadata Persistence</a:t>
            </a:r>
            <a:endParaRPr lang="zh-CN" alt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3270400537"/>
              </p:ext>
            </p:extLst>
          </p:nvPr>
        </p:nvGraphicFramePr>
        <p:xfrm>
          <a:off x="2087724" y="1511215"/>
          <a:ext cx="5112568" cy="4787247"/>
        </p:xfrm>
        <a:graphic>
          <a:graphicData uri="http://schemas.openxmlformats.org/presentationml/2006/ole">
            <mc:AlternateContent xmlns:mc="http://schemas.openxmlformats.org/markup-compatibility/2006">
              <mc:Choice xmlns:v="urn:schemas-microsoft-com:vml" Requires="v">
                <p:oleObj spid="_x0000_s7181" name="Visio" r:id="rId4" imgW="4552569" imgH="4437983" progId="Visio.Drawing.11">
                  <p:embed/>
                </p:oleObj>
              </mc:Choice>
              <mc:Fallback>
                <p:oleObj name="Visio" r:id="rId4" imgW="4552569" imgH="443798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724" y="1511215"/>
                        <a:ext cx="5112568" cy="4787247"/>
                      </a:xfrm>
                      <a:prstGeom prst="rect">
                        <a:avLst/>
                      </a:prstGeom>
                      <a:noFill/>
                      <a:extLst/>
                    </p:spPr>
                  </p:pic>
                </p:oleObj>
              </mc:Fallback>
            </mc:AlternateContent>
          </a:graphicData>
        </a:graphic>
      </p:graphicFrame>
    </p:spTree>
    <p:extLst>
      <p:ext uri="{BB962C8B-B14F-4D97-AF65-F5344CB8AC3E}">
        <p14:creationId xmlns:p14="http://schemas.microsoft.com/office/powerpoint/2010/main" val="139310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Metadata Persistence</a:t>
            </a:r>
            <a:endParaRPr lang="zh-CN" alt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2427338633"/>
              </p:ext>
            </p:extLst>
          </p:nvPr>
        </p:nvGraphicFramePr>
        <p:xfrm>
          <a:off x="2015938" y="1239131"/>
          <a:ext cx="5256584" cy="4922099"/>
        </p:xfrm>
        <a:graphic>
          <a:graphicData uri="http://schemas.openxmlformats.org/presentationml/2006/ole">
            <mc:AlternateContent xmlns:mc="http://schemas.openxmlformats.org/markup-compatibility/2006">
              <mc:Choice xmlns:v="urn:schemas-microsoft-com:vml" Requires="v">
                <p:oleObj spid="_x0000_s16395" name="Visio" r:id="rId4" imgW="4552569" imgH="4437983" progId="Visio.Drawing.11">
                  <p:embed/>
                </p:oleObj>
              </mc:Choice>
              <mc:Fallback>
                <p:oleObj name="Visio" r:id="rId4" imgW="4552569" imgH="443798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938" y="1239131"/>
                        <a:ext cx="5256584" cy="4922099"/>
                      </a:xfrm>
                      <a:prstGeom prst="rect">
                        <a:avLst/>
                      </a:prstGeom>
                      <a:noFill/>
                      <a:extLst/>
                    </p:spPr>
                  </p:pic>
                </p:oleObj>
              </mc:Fallback>
            </mc:AlternateContent>
          </a:graphicData>
        </a:graphic>
      </p:graphicFrame>
    </p:spTree>
    <p:extLst>
      <p:ext uri="{BB962C8B-B14F-4D97-AF65-F5344CB8AC3E}">
        <p14:creationId xmlns:p14="http://schemas.microsoft.com/office/powerpoint/2010/main" val="56445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Federation</a:t>
            </a:r>
            <a:endParaRPr lang="zh-CN" altLang="en-US" dirty="0"/>
          </a:p>
        </p:txBody>
      </p:sp>
      <p:grpSp>
        <p:nvGrpSpPr>
          <p:cNvPr id="77" name="组合 76"/>
          <p:cNvGrpSpPr/>
          <p:nvPr/>
        </p:nvGrpSpPr>
        <p:grpSpPr>
          <a:xfrm>
            <a:off x="1589088" y="1406525"/>
            <a:ext cx="5899150" cy="4806950"/>
            <a:chOff x="1589088" y="1406525"/>
            <a:chExt cx="5899150" cy="4806950"/>
          </a:xfrm>
        </p:grpSpPr>
        <p:grpSp>
          <p:nvGrpSpPr>
            <p:cNvPr id="78" name="组合 65"/>
            <p:cNvGrpSpPr>
              <a:grpSpLocks/>
            </p:cNvGrpSpPr>
            <p:nvPr/>
          </p:nvGrpSpPr>
          <p:grpSpPr bwMode="auto">
            <a:xfrm>
              <a:off x="1800225" y="1406525"/>
              <a:ext cx="5688013" cy="1747838"/>
              <a:chOff x="683568" y="735546"/>
              <a:chExt cx="3595984" cy="1388421"/>
            </a:xfrm>
          </p:grpSpPr>
          <p:sp>
            <p:nvSpPr>
              <p:cNvPr id="141" name="矩形 140"/>
              <p:cNvSpPr/>
              <p:nvPr/>
            </p:nvSpPr>
            <p:spPr bwMode="auto">
              <a:xfrm>
                <a:off x="683568" y="735546"/>
                <a:ext cx="3514690" cy="401015"/>
              </a:xfrm>
              <a:prstGeom prst="rect">
                <a:avLst/>
              </a:prstGeom>
              <a:solidFill>
                <a:schemeClr val="bg1"/>
              </a:solidFill>
              <a:ln>
                <a:solidFill>
                  <a:srgbClr val="000000"/>
                </a:solidFill>
              </a:ln>
              <a:effectLst/>
              <a:extLst/>
            </p:spPr>
            <p:txBody>
              <a:bodyPr anchor="ctr"/>
              <a:lstStyle/>
              <a:p>
                <a:pPr eaLnBrk="1" fontAlgn="t" hangingPunct="1">
                  <a:spcBef>
                    <a:spcPts val="0"/>
                  </a:spcBef>
                  <a:spcAft>
                    <a:spcPts val="0"/>
                  </a:spcAft>
                  <a:buClr>
                    <a:srgbClr val="CC9900"/>
                  </a:buClr>
                  <a:defRPr/>
                </a:pPr>
                <a:r>
                  <a:rPr lang="en-US" altLang="zh-CN" sz="1600" kern="0" dirty="0">
                    <a:solidFill>
                      <a:srgbClr val="000000"/>
                    </a:solidFill>
                    <a:latin typeface="+mn-lt"/>
                    <a:ea typeface="微软雅黑" pitchFamily="34" charset="-122"/>
                  </a:rPr>
                  <a:t>APP</a:t>
                </a:r>
              </a:p>
            </p:txBody>
          </p:sp>
          <p:sp>
            <p:nvSpPr>
              <p:cNvPr id="142" name="矩形 141"/>
              <p:cNvSpPr/>
              <p:nvPr/>
            </p:nvSpPr>
            <p:spPr bwMode="auto">
              <a:xfrm>
                <a:off x="691597" y="1603151"/>
                <a:ext cx="3587955" cy="520816"/>
              </a:xfrm>
              <a:prstGeom prst="rect">
                <a:avLst/>
              </a:prstGeom>
              <a:solidFill>
                <a:schemeClr val="bg1"/>
              </a:solidFill>
              <a:ln>
                <a:solidFill>
                  <a:srgbClr val="000000"/>
                </a:solidFill>
              </a:ln>
              <a:effectLst/>
              <a:extLst/>
            </p:spPr>
            <p:txBody>
              <a:bodyPr anchor="ctr"/>
              <a:lstStyle/>
              <a:p>
                <a:pPr eaLnBrk="1" fontAlgn="t" hangingPunct="1">
                  <a:spcBef>
                    <a:spcPts val="0"/>
                  </a:spcBef>
                  <a:spcAft>
                    <a:spcPts val="0"/>
                  </a:spcAft>
                  <a:buClr>
                    <a:srgbClr val="CC9900"/>
                  </a:buClr>
                  <a:defRPr/>
                </a:pPr>
                <a:r>
                  <a:rPr lang="en-US" altLang="zh-CN" sz="1600" kern="0" dirty="0">
                    <a:solidFill>
                      <a:srgbClr val="000000"/>
                    </a:solidFill>
                    <a:latin typeface="+mn-lt"/>
                    <a:ea typeface="微软雅黑" pitchFamily="34" charset="-122"/>
                  </a:rPr>
                  <a:t>HDFS</a:t>
                </a:r>
                <a:endParaRPr lang="zh-CN" altLang="en-US" sz="1600" kern="0" dirty="0">
                  <a:solidFill>
                    <a:srgbClr val="000000"/>
                  </a:solidFill>
                  <a:latin typeface="+mn-lt"/>
                  <a:ea typeface="微软雅黑" pitchFamily="34" charset="-122"/>
                </a:endParaRPr>
              </a:p>
            </p:txBody>
          </p:sp>
          <p:cxnSp>
            <p:nvCxnSpPr>
              <p:cNvPr id="143" name="直接箭头连接符 82"/>
              <p:cNvCxnSpPr>
                <a:cxnSpLocks noChangeShapeType="1"/>
              </p:cNvCxnSpPr>
              <p:nvPr/>
            </p:nvCxnSpPr>
            <p:spPr bwMode="auto">
              <a:xfrm>
                <a:off x="1520292" y="1069633"/>
                <a:ext cx="0" cy="601359"/>
              </a:xfrm>
              <a:prstGeom prst="straightConnector1">
                <a:avLst/>
              </a:prstGeom>
              <a:noFill/>
              <a:ln w="9525">
                <a:solidFill>
                  <a:srgbClr val="000000"/>
                </a:solidFill>
                <a:round/>
                <a:headEnd/>
                <a:tailEnd type="arrow" w="med" len="med"/>
              </a:ln>
            </p:spPr>
          </p:cxnSp>
          <p:cxnSp>
            <p:nvCxnSpPr>
              <p:cNvPr id="144" name="直接箭头连接符 83"/>
              <p:cNvCxnSpPr>
                <a:cxnSpLocks noChangeShapeType="1"/>
              </p:cNvCxnSpPr>
              <p:nvPr/>
            </p:nvCxnSpPr>
            <p:spPr bwMode="auto">
              <a:xfrm flipV="1">
                <a:off x="1727563" y="1069633"/>
                <a:ext cx="0" cy="610509"/>
              </a:xfrm>
              <a:prstGeom prst="straightConnector1">
                <a:avLst/>
              </a:prstGeom>
              <a:noFill/>
              <a:ln w="9525">
                <a:solidFill>
                  <a:srgbClr val="000000"/>
                </a:solidFill>
                <a:round/>
                <a:headEnd/>
                <a:tailEnd type="arrow" w="med" len="med"/>
              </a:ln>
            </p:spPr>
          </p:cxnSp>
        </p:grpSp>
        <p:sp>
          <p:nvSpPr>
            <p:cNvPr id="79" name="Rounded Rectangle 197"/>
            <p:cNvSpPr>
              <a:spLocks noChangeArrowheads="1"/>
            </p:cNvSpPr>
            <p:nvPr/>
          </p:nvSpPr>
          <p:spPr bwMode="auto">
            <a:xfrm>
              <a:off x="2444750" y="2578100"/>
              <a:ext cx="1503363" cy="528638"/>
            </a:xfrm>
            <a:prstGeom prst="roundRect">
              <a:avLst>
                <a:gd name="adj" fmla="val 16667"/>
              </a:avLst>
            </a:prstGeom>
            <a:solidFill>
              <a:srgbClr val="00B050"/>
            </a:solidFill>
            <a:ln w="3175" algn="ctr">
              <a:solidFill>
                <a:srgbClr val="969696"/>
              </a:solidFill>
              <a:round/>
              <a:headEnd/>
              <a:tailEnd/>
            </a:ln>
          </p:spPr>
          <p:txBody>
            <a:bodyPr lIns="0" tIns="0" rIns="0" bIns="0" anchor="ctr" anchorCtr="1"/>
            <a:lstStyle>
              <a:lvl1pPr defTabSz="842963">
                <a:defRPr sz="1000">
                  <a:solidFill>
                    <a:schemeClr val="tx1"/>
                  </a:solidFill>
                  <a:latin typeface="FrutigerNext LT Regular" pitchFamily="34" charset="0"/>
                  <a:ea typeface="宋体" panose="02010600030101010101" pitchFamily="2" charset="-122"/>
                </a:defRPr>
              </a:lvl1pPr>
              <a:lvl2pPr marL="742950" indent="-285750" defTabSz="842963">
                <a:defRPr sz="1000">
                  <a:solidFill>
                    <a:schemeClr val="tx1"/>
                  </a:solidFill>
                  <a:latin typeface="FrutigerNext LT Regular" pitchFamily="34" charset="0"/>
                  <a:ea typeface="宋体" panose="02010600030101010101" pitchFamily="2" charset="-122"/>
                </a:defRPr>
              </a:lvl2pPr>
              <a:lvl3pPr marL="1143000" indent="-228600" defTabSz="842963">
                <a:defRPr sz="1000">
                  <a:solidFill>
                    <a:schemeClr val="tx1"/>
                  </a:solidFill>
                  <a:latin typeface="FrutigerNext LT Regular" pitchFamily="34" charset="0"/>
                  <a:ea typeface="宋体" panose="02010600030101010101" pitchFamily="2" charset="-122"/>
                </a:defRPr>
              </a:lvl3pPr>
              <a:lvl4pPr marL="1600200" indent="-228600" defTabSz="842963">
                <a:defRPr sz="1000">
                  <a:solidFill>
                    <a:schemeClr val="tx1"/>
                  </a:solidFill>
                  <a:latin typeface="FrutigerNext LT Regular" pitchFamily="34" charset="0"/>
                  <a:ea typeface="宋体" panose="02010600030101010101" pitchFamily="2" charset="-122"/>
                </a:defRPr>
              </a:lvl4pPr>
              <a:lvl5pPr marL="2057400" indent="-228600" defTabSz="842963">
                <a:defRPr sz="1000">
                  <a:solidFill>
                    <a:schemeClr val="tx1"/>
                  </a:solidFill>
                  <a:latin typeface="FrutigerNext LT Regular" pitchFamily="34" charset="0"/>
                  <a:ea typeface="宋体" panose="02010600030101010101" pitchFamily="2" charset="-122"/>
                </a:defRPr>
              </a:lvl5pPr>
              <a:lvl6pPr marL="25146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Namespace-1</a:t>
              </a:r>
            </a:p>
          </p:txBody>
        </p:sp>
        <p:sp>
          <p:nvSpPr>
            <p:cNvPr id="80" name="Rounded Rectangle 197"/>
            <p:cNvSpPr>
              <a:spLocks noChangeArrowheads="1"/>
            </p:cNvSpPr>
            <p:nvPr/>
          </p:nvSpPr>
          <p:spPr bwMode="auto">
            <a:xfrm>
              <a:off x="4043363" y="2578100"/>
              <a:ext cx="1503362" cy="528638"/>
            </a:xfrm>
            <a:prstGeom prst="roundRect">
              <a:avLst>
                <a:gd name="adj" fmla="val 16667"/>
              </a:avLst>
            </a:prstGeom>
            <a:solidFill>
              <a:srgbClr val="00B050"/>
            </a:solidFill>
            <a:ln w="3175" algn="ctr">
              <a:solidFill>
                <a:srgbClr val="969696"/>
              </a:solidFill>
              <a:round/>
              <a:headEnd/>
              <a:tailEnd/>
            </a:ln>
          </p:spPr>
          <p:txBody>
            <a:bodyPr lIns="0" tIns="0" rIns="0" bIns="0" anchor="ctr" anchorCtr="1"/>
            <a:lstStyle>
              <a:lvl1pPr defTabSz="842963">
                <a:defRPr sz="1000">
                  <a:solidFill>
                    <a:schemeClr val="tx1"/>
                  </a:solidFill>
                  <a:latin typeface="FrutigerNext LT Regular" pitchFamily="34" charset="0"/>
                  <a:ea typeface="宋体" panose="02010600030101010101" pitchFamily="2" charset="-122"/>
                </a:defRPr>
              </a:lvl1pPr>
              <a:lvl2pPr marL="742950" indent="-285750" defTabSz="842963">
                <a:defRPr sz="1000">
                  <a:solidFill>
                    <a:schemeClr val="tx1"/>
                  </a:solidFill>
                  <a:latin typeface="FrutigerNext LT Regular" pitchFamily="34" charset="0"/>
                  <a:ea typeface="宋体" panose="02010600030101010101" pitchFamily="2" charset="-122"/>
                </a:defRPr>
              </a:lvl2pPr>
              <a:lvl3pPr marL="1143000" indent="-228600" defTabSz="842963">
                <a:defRPr sz="1000">
                  <a:solidFill>
                    <a:schemeClr val="tx1"/>
                  </a:solidFill>
                  <a:latin typeface="FrutigerNext LT Regular" pitchFamily="34" charset="0"/>
                  <a:ea typeface="宋体" panose="02010600030101010101" pitchFamily="2" charset="-122"/>
                </a:defRPr>
              </a:lvl3pPr>
              <a:lvl4pPr marL="1600200" indent="-228600" defTabSz="842963">
                <a:defRPr sz="1000">
                  <a:solidFill>
                    <a:schemeClr val="tx1"/>
                  </a:solidFill>
                  <a:latin typeface="FrutigerNext LT Regular" pitchFamily="34" charset="0"/>
                  <a:ea typeface="宋体" panose="02010600030101010101" pitchFamily="2" charset="-122"/>
                </a:defRPr>
              </a:lvl4pPr>
              <a:lvl5pPr marL="2057400" indent="-228600" defTabSz="842963">
                <a:defRPr sz="1000">
                  <a:solidFill>
                    <a:schemeClr val="tx1"/>
                  </a:solidFill>
                  <a:latin typeface="FrutigerNext LT Regular" pitchFamily="34" charset="0"/>
                  <a:ea typeface="宋体" panose="02010600030101010101" pitchFamily="2" charset="-122"/>
                </a:defRPr>
              </a:lvl5pPr>
              <a:lvl6pPr marL="25146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Namespace-k</a:t>
              </a:r>
            </a:p>
          </p:txBody>
        </p:sp>
        <p:sp>
          <p:nvSpPr>
            <p:cNvPr id="81" name="Rounded Rectangle 197"/>
            <p:cNvSpPr>
              <a:spLocks noChangeArrowheads="1"/>
            </p:cNvSpPr>
            <p:nvPr/>
          </p:nvSpPr>
          <p:spPr bwMode="auto">
            <a:xfrm>
              <a:off x="5641975" y="2576513"/>
              <a:ext cx="1503363" cy="528637"/>
            </a:xfrm>
            <a:prstGeom prst="roundRect">
              <a:avLst>
                <a:gd name="adj" fmla="val 16667"/>
              </a:avLst>
            </a:prstGeom>
            <a:solidFill>
              <a:srgbClr val="00B050"/>
            </a:solidFill>
            <a:ln w="3175" algn="ctr">
              <a:solidFill>
                <a:srgbClr val="969696"/>
              </a:solidFill>
              <a:round/>
              <a:headEnd/>
              <a:tailEnd/>
            </a:ln>
          </p:spPr>
          <p:txBody>
            <a:bodyPr lIns="0" tIns="0" rIns="0" bIns="0" anchor="ctr" anchorCtr="1"/>
            <a:lstStyle>
              <a:lvl1pPr defTabSz="842963">
                <a:defRPr sz="1000">
                  <a:solidFill>
                    <a:schemeClr val="tx1"/>
                  </a:solidFill>
                  <a:latin typeface="FrutigerNext LT Regular" pitchFamily="34" charset="0"/>
                  <a:ea typeface="宋体" panose="02010600030101010101" pitchFamily="2" charset="-122"/>
                </a:defRPr>
              </a:lvl1pPr>
              <a:lvl2pPr marL="742950" indent="-285750" defTabSz="842963">
                <a:defRPr sz="1000">
                  <a:solidFill>
                    <a:schemeClr val="tx1"/>
                  </a:solidFill>
                  <a:latin typeface="FrutigerNext LT Regular" pitchFamily="34" charset="0"/>
                  <a:ea typeface="宋体" panose="02010600030101010101" pitchFamily="2" charset="-122"/>
                </a:defRPr>
              </a:lvl2pPr>
              <a:lvl3pPr marL="1143000" indent="-228600" defTabSz="842963">
                <a:defRPr sz="1000">
                  <a:solidFill>
                    <a:schemeClr val="tx1"/>
                  </a:solidFill>
                  <a:latin typeface="FrutigerNext LT Regular" pitchFamily="34" charset="0"/>
                  <a:ea typeface="宋体" panose="02010600030101010101" pitchFamily="2" charset="-122"/>
                </a:defRPr>
              </a:lvl3pPr>
              <a:lvl4pPr marL="1600200" indent="-228600" defTabSz="842963">
                <a:defRPr sz="1000">
                  <a:solidFill>
                    <a:schemeClr val="tx1"/>
                  </a:solidFill>
                  <a:latin typeface="FrutigerNext LT Regular" pitchFamily="34" charset="0"/>
                  <a:ea typeface="宋体" panose="02010600030101010101" pitchFamily="2" charset="-122"/>
                </a:defRPr>
              </a:lvl4pPr>
              <a:lvl5pPr marL="2057400" indent="-228600" defTabSz="842963">
                <a:defRPr sz="1000">
                  <a:solidFill>
                    <a:schemeClr val="tx1"/>
                  </a:solidFill>
                  <a:latin typeface="FrutigerNext LT Regular" pitchFamily="34" charset="0"/>
                  <a:ea typeface="宋体" panose="02010600030101010101" pitchFamily="2" charset="-122"/>
                </a:defRPr>
              </a:lvl5pPr>
              <a:lvl6pPr marL="25146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42963"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dirty="0" smtClean="0">
                  <a:solidFill>
                    <a:srgbClr val="000000"/>
                  </a:solidFill>
                  <a:latin typeface="+mn-lt"/>
                  <a:ea typeface="华文细黑" panose="02010600040101010101" pitchFamily="2" charset="-122"/>
                  <a:cs typeface="Arial" panose="020B0604020202020204" pitchFamily="34" charset="0"/>
                </a:rPr>
                <a:t>Namespace-n</a:t>
              </a:r>
            </a:p>
          </p:txBody>
        </p:sp>
        <p:sp>
          <p:nvSpPr>
            <p:cNvPr id="82" name="圆角矩形 81"/>
            <p:cNvSpPr/>
            <p:nvPr/>
          </p:nvSpPr>
          <p:spPr bwMode="auto">
            <a:xfrm>
              <a:off x="2555875" y="1462088"/>
              <a:ext cx="1274763" cy="382587"/>
            </a:xfrm>
            <a:prstGeom prst="roundRect">
              <a:avLst/>
            </a:prstGeom>
            <a:solidFill>
              <a:srgbClr val="00B050"/>
            </a:solidFill>
            <a:ln>
              <a:solidFill>
                <a:srgbClr val="000000"/>
              </a:solidFill>
            </a:ln>
            <a:effectLst/>
            <a:extLst/>
          </p:spPr>
          <p:txBody>
            <a:bodyPr anchor="ctr"/>
            <a:lstStyle/>
            <a:p>
              <a:pPr algn="ctr" eaLnBrk="1" fontAlgn="auto" hangingPunct="1">
                <a:spcBef>
                  <a:spcPts val="0"/>
                </a:spcBef>
                <a:spcAft>
                  <a:spcPts val="0"/>
                </a:spcAft>
                <a:buClr>
                  <a:srgbClr val="CC9900"/>
                </a:buClr>
                <a:defRPr/>
              </a:pPr>
              <a:r>
                <a:rPr lang="en-US" altLang="zh-CN" sz="1400" kern="0" dirty="0">
                  <a:solidFill>
                    <a:srgbClr val="000000"/>
                  </a:solidFill>
                  <a:latin typeface="+mn-lt"/>
                  <a:ea typeface="微软雅黑" pitchFamily="34" charset="-122"/>
                </a:rPr>
                <a:t>Client-1</a:t>
              </a:r>
              <a:endParaRPr lang="zh-CN" altLang="en-US" sz="1400" kern="0" dirty="0">
                <a:solidFill>
                  <a:srgbClr val="000000"/>
                </a:solidFill>
                <a:latin typeface="+mn-lt"/>
                <a:ea typeface="微软雅黑" pitchFamily="34" charset="-122"/>
              </a:endParaRPr>
            </a:p>
          </p:txBody>
        </p:sp>
        <p:sp>
          <p:nvSpPr>
            <p:cNvPr id="83" name="圆角矩形 82"/>
            <p:cNvSpPr/>
            <p:nvPr/>
          </p:nvSpPr>
          <p:spPr bwMode="auto">
            <a:xfrm>
              <a:off x="4079875" y="1460500"/>
              <a:ext cx="1274763" cy="382588"/>
            </a:xfrm>
            <a:prstGeom prst="roundRect">
              <a:avLst/>
            </a:prstGeom>
            <a:solidFill>
              <a:srgbClr val="00B050"/>
            </a:solidFill>
            <a:ln>
              <a:solidFill>
                <a:srgbClr val="000000"/>
              </a:solidFill>
            </a:ln>
            <a:effectLst/>
            <a:extLst/>
          </p:spPr>
          <p:txBody>
            <a:bodyPr anchor="ctr"/>
            <a:lstStyle/>
            <a:p>
              <a:pPr algn="ctr" eaLnBrk="1" fontAlgn="t" hangingPunct="1">
                <a:spcBef>
                  <a:spcPts val="0"/>
                </a:spcBef>
                <a:spcAft>
                  <a:spcPts val="0"/>
                </a:spcAft>
                <a:buClr>
                  <a:srgbClr val="CC9900"/>
                </a:buClr>
                <a:defRPr/>
              </a:pPr>
              <a:r>
                <a:rPr lang="en-US" altLang="zh-CN" sz="1400" kern="0" dirty="0">
                  <a:solidFill>
                    <a:srgbClr val="000000"/>
                  </a:solidFill>
                  <a:latin typeface="+mn-lt"/>
                  <a:ea typeface="微软雅黑" pitchFamily="34" charset="-122"/>
                </a:rPr>
                <a:t>Client-k</a:t>
              </a:r>
              <a:endParaRPr lang="zh-CN" altLang="en-US" sz="1400" kern="0" dirty="0">
                <a:solidFill>
                  <a:srgbClr val="000000"/>
                </a:solidFill>
                <a:latin typeface="+mn-lt"/>
                <a:ea typeface="微软雅黑" pitchFamily="34" charset="-122"/>
              </a:endParaRPr>
            </a:p>
          </p:txBody>
        </p:sp>
        <p:sp>
          <p:nvSpPr>
            <p:cNvPr id="84" name="圆角矩形 83"/>
            <p:cNvSpPr/>
            <p:nvPr/>
          </p:nvSpPr>
          <p:spPr bwMode="auto">
            <a:xfrm>
              <a:off x="5638800" y="1462088"/>
              <a:ext cx="1274763" cy="382587"/>
            </a:xfrm>
            <a:prstGeom prst="roundRect">
              <a:avLst/>
            </a:prstGeom>
            <a:solidFill>
              <a:srgbClr val="00B050"/>
            </a:solidFill>
            <a:ln>
              <a:solidFill>
                <a:srgbClr val="000000"/>
              </a:solidFill>
            </a:ln>
            <a:effectLst/>
            <a:extLst/>
          </p:spPr>
          <p:txBody>
            <a:bodyPr anchor="ctr"/>
            <a:lstStyle/>
            <a:p>
              <a:pPr algn="ctr" eaLnBrk="1" fontAlgn="t" hangingPunct="1">
                <a:spcBef>
                  <a:spcPts val="0"/>
                </a:spcBef>
                <a:spcAft>
                  <a:spcPts val="0"/>
                </a:spcAft>
                <a:buClr>
                  <a:srgbClr val="CC9900"/>
                </a:buClr>
                <a:defRPr/>
              </a:pPr>
              <a:r>
                <a:rPr lang="en-US" altLang="zh-CN" sz="1400" kern="0" dirty="0">
                  <a:solidFill>
                    <a:srgbClr val="000000"/>
                  </a:solidFill>
                  <a:latin typeface="+mn-lt"/>
                  <a:ea typeface="微软雅黑" pitchFamily="34" charset="-122"/>
                </a:rPr>
                <a:t>Client-n</a:t>
              </a:r>
              <a:endParaRPr lang="zh-CN" altLang="en-US" sz="1400" kern="0" dirty="0">
                <a:solidFill>
                  <a:srgbClr val="000000"/>
                </a:solidFill>
                <a:latin typeface="+mn-lt"/>
                <a:ea typeface="微软雅黑" pitchFamily="34" charset="-122"/>
              </a:endParaRPr>
            </a:p>
          </p:txBody>
        </p:sp>
        <p:cxnSp>
          <p:nvCxnSpPr>
            <p:cNvPr id="85" name="直接箭头连接符 92"/>
            <p:cNvCxnSpPr>
              <a:cxnSpLocks noChangeShapeType="1"/>
            </p:cNvCxnSpPr>
            <p:nvPr/>
          </p:nvCxnSpPr>
          <p:spPr bwMode="auto">
            <a:xfrm>
              <a:off x="6035675" y="1870075"/>
              <a:ext cx="0" cy="706438"/>
            </a:xfrm>
            <a:prstGeom prst="straightConnector1">
              <a:avLst/>
            </a:prstGeom>
            <a:noFill/>
            <a:ln w="9525">
              <a:solidFill>
                <a:srgbClr val="000000"/>
              </a:solidFill>
              <a:round/>
              <a:headEnd/>
              <a:tailEnd type="arrow" w="med" len="med"/>
            </a:ln>
          </p:spPr>
        </p:cxnSp>
        <p:cxnSp>
          <p:nvCxnSpPr>
            <p:cNvPr id="86" name="直接箭头连接符 93"/>
            <p:cNvCxnSpPr>
              <a:cxnSpLocks noChangeShapeType="1"/>
            </p:cNvCxnSpPr>
            <p:nvPr/>
          </p:nvCxnSpPr>
          <p:spPr bwMode="auto">
            <a:xfrm>
              <a:off x="4514850" y="1852613"/>
              <a:ext cx="4763" cy="701675"/>
            </a:xfrm>
            <a:prstGeom prst="straightConnector1">
              <a:avLst/>
            </a:prstGeom>
            <a:noFill/>
            <a:ln w="9525">
              <a:solidFill>
                <a:srgbClr val="000000"/>
              </a:solidFill>
              <a:round/>
              <a:headEnd/>
              <a:tailEnd type="arrow" w="med" len="med"/>
            </a:ln>
          </p:spPr>
        </p:cxnSp>
        <p:cxnSp>
          <p:nvCxnSpPr>
            <p:cNvPr id="87" name="直接箭头连接符 94"/>
            <p:cNvCxnSpPr>
              <a:cxnSpLocks noChangeShapeType="1"/>
            </p:cNvCxnSpPr>
            <p:nvPr/>
          </p:nvCxnSpPr>
          <p:spPr bwMode="auto">
            <a:xfrm flipV="1">
              <a:off x="6516688" y="1852613"/>
              <a:ext cx="12700" cy="723900"/>
            </a:xfrm>
            <a:prstGeom prst="straightConnector1">
              <a:avLst/>
            </a:prstGeom>
            <a:noFill/>
            <a:ln w="9525">
              <a:solidFill>
                <a:srgbClr val="000000"/>
              </a:solidFill>
              <a:round/>
              <a:headEnd/>
              <a:tailEnd type="arrow" w="med" len="med"/>
            </a:ln>
          </p:spPr>
        </p:cxnSp>
        <p:cxnSp>
          <p:nvCxnSpPr>
            <p:cNvPr id="88" name="直接箭头连接符 95"/>
            <p:cNvCxnSpPr>
              <a:cxnSpLocks noChangeShapeType="1"/>
            </p:cNvCxnSpPr>
            <p:nvPr/>
          </p:nvCxnSpPr>
          <p:spPr bwMode="auto">
            <a:xfrm flipV="1">
              <a:off x="4799013" y="1801813"/>
              <a:ext cx="0" cy="763587"/>
            </a:xfrm>
            <a:prstGeom prst="straightConnector1">
              <a:avLst/>
            </a:prstGeom>
            <a:noFill/>
            <a:ln w="9525">
              <a:solidFill>
                <a:srgbClr val="000000"/>
              </a:solidFill>
              <a:round/>
              <a:headEnd/>
              <a:tailEnd type="arrow" w="med" len="med"/>
            </a:ln>
          </p:spPr>
        </p:cxnSp>
        <p:sp>
          <p:nvSpPr>
            <p:cNvPr id="89" name="流程图: 过程 88"/>
            <p:cNvSpPr/>
            <p:nvPr/>
          </p:nvSpPr>
          <p:spPr bwMode="auto">
            <a:xfrm>
              <a:off x="2505075" y="4413250"/>
              <a:ext cx="4665663" cy="646113"/>
            </a:xfrm>
            <a:prstGeom prst="flowChartProcess">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0" name="流程图: 可选过程 89"/>
            <p:cNvSpPr/>
            <p:nvPr/>
          </p:nvSpPr>
          <p:spPr bwMode="auto">
            <a:xfrm>
              <a:off x="2433638" y="5284788"/>
              <a:ext cx="4868862" cy="900112"/>
            </a:xfrm>
            <a:prstGeom prst="flowChartAlternateProcess">
              <a:avLst/>
            </a:prstGeom>
            <a:solidFill>
              <a:schemeClr val="bg1"/>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1" name="流程图: 磁盘 90"/>
            <p:cNvSpPr/>
            <p:nvPr/>
          </p:nvSpPr>
          <p:spPr bwMode="auto">
            <a:xfrm>
              <a:off x="2686050" y="5573713"/>
              <a:ext cx="958850" cy="541337"/>
            </a:xfrm>
            <a:prstGeom prst="flowChartMagneticDisk">
              <a:avLst/>
            </a:prstGeom>
            <a:solidFill>
              <a:srgbClr val="6699FF"/>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2" name="流程图: 磁盘 91"/>
            <p:cNvSpPr/>
            <p:nvPr/>
          </p:nvSpPr>
          <p:spPr bwMode="auto">
            <a:xfrm>
              <a:off x="3911600" y="5573713"/>
              <a:ext cx="958850" cy="541337"/>
            </a:xfrm>
            <a:prstGeom prst="flowChartMagneticDisk">
              <a:avLst/>
            </a:prstGeom>
            <a:solidFill>
              <a:srgbClr val="6699FF"/>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3" name="流程图: 磁盘 92"/>
            <p:cNvSpPr/>
            <p:nvPr/>
          </p:nvSpPr>
          <p:spPr bwMode="auto">
            <a:xfrm>
              <a:off x="5172075" y="5573713"/>
              <a:ext cx="958850" cy="541337"/>
            </a:xfrm>
            <a:prstGeom prst="flowChartMagneticDisk">
              <a:avLst/>
            </a:prstGeom>
            <a:solidFill>
              <a:srgbClr val="6699FF"/>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4" name="TextBox 47"/>
            <p:cNvSpPr txBox="1">
              <a:spLocks noChangeArrowheads="1"/>
            </p:cNvSpPr>
            <p:nvPr/>
          </p:nvSpPr>
          <p:spPr bwMode="auto">
            <a:xfrm>
              <a:off x="3433763" y="5303838"/>
              <a:ext cx="2151062" cy="346075"/>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600" b="1" dirty="0" smtClean="0">
                  <a:solidFill>
                    <a:srgbClr val="000000"/>
                  </a:solidFill>
                  <a:latin typeface="+mn-lt"/>
                  <a:ea typeface="华文细黑" panose="02010600040101010101" pitchFamily="2" charset="-122"/>
                  <a:cs typeface="Times New Roman" panose="02020603050405020304" pitchFamily="18" charset="0"/>
                </a:rPr>
                <a:t>Common Storage</a:t>
              </a:r>
              <a:endParaRPr lang="zh-CN" altLang="en-US" sz="16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95" name="等腰三角形 94"/>
            <p:cNvSpPr/>
            <p:nvPr/>
          </p:nvSpPr>
          <p:spPr bwMode="auto">
            <a:xfrm>
              <a:off x="2578100" y="3403600"/>
              <a:ext cx="922338" cy="793750"/>
            </a:xfrm>
            <a:prstGeom prst="triangle">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96" name="流程图: 过程 95"/>
            <p:cNvSpPr/>
            <p:nvPr/>
          </p:nvSpPr>
          <p:spPr bwMode="auto">
            <a:xfrm>
              <a:off x="2782888" y="4541838"/>
              <a:ext cx="742950" cy="254000"/>
            </a:xfrm>
            <a:prstGeom prst="flowChartProcess">
              <a:avLst/>
            </a:prstGeom>
            <a:solidFill>
              <a:schemeClr val="bg1"/>
            </a:solidFill>
            <a:ln w="9525" cap="flat" cmpd="sng" algn="ctr">
              <a:solidFill>
                <a:srgbClr val="000000"/>
              </a:solidFill>
              <a:prstDash val="solid"/>
              <a:round/>
              <a:headEnd type="none" w="med" len="med"/>
              <a:tailEnd type="none" w="med" len="med"/>
            </a:ln>
            <a:effectLst/>
          </p:spPr>
          <p:txBody>
            <a:bodyPr/>
            <a:lstStyle/>
            <a:p>
              <a:pPr algn="ctr" eaLnBrk="1" fontAlgn="t" hangingPunct="1">
                <a:spcBef>
                  <a:spcPts val="0"/>
                </a:spcBef>
                <a:spcAft>
                  <a:spcPts val="0"/>
                </a:spcAft>
                <a:defRPr/>
              </a:pPr>
              <a:r>
                <a:rPr lang="en-US" altLang="zh-CN" sz="1400" b="1" kern="0" dirty="0">
                  <a:solidFill>
                    <a:srgbClr val="000000"/>
                  </a:solidFill>
                  <a:latin typeface="+mn-lt"/>
                  <a:cs typeface="Times New Roman" pitchFamily="18" charset="0"/>
                </a:rPr>
                <a:t>Pool 1</a:t>
              </a:r>
              <a:endParaRPr lang="zh-CN" altLang="en-US" sz="1400" b="1" kern="0" dirty="0">
                <a:solidFill>
                  <a:srgbClr val="000000"/>
                </a:solidFill>
                <a:latin typeface="+mn-lt"/>
                <a:cs typeface="Times New Roman" pitchFamily="18" charset="0"/>
              </a:endParaRPr>
            </a:p>
          </p:txBody>
        </p:sp>
        <p:sp>
          <p:nvSpPr>
            <p:cNvPr id="97" name="流程图: 过程 96"/>
            <p:cNvSpPr/>
            <p:nvPr/>
          </p:nvSpPr>
          <p:spPr bwMode="auto">
            <a:xfrm>
              <a:off x="4468813" y="4449763"/>
              <a:ext cx="817562" cy="254000"/>
            </a:xfrm>
            <a:prstGeom prst="flowChartProcess">
              <a:avLst/>
            </a:prstGeom>
            <a:solidFill>
              <a:schemeClr val="bg1"/>
            </a:solidFill>
            <a:ln w="9525" cap="flat" cmpd="sng" algn="ctr">
              <a:solidFill>
                <a:srgbClr val="000000"/>
              </a:solidFill>
              <a:prstDash val="solid"/>
              <a:round/>
              <a:headEnd type="none" w="med" len="med"/>
              <a:tailEnd type="none" w="med" len="med"/>
            </a:ln>
            <a:effectLst/>
          </p:spPr>
          <p:txBody>
            <a:bodyPr/>
            <a:lstStyle/>
            <a:p>
              <a:pPr algn="ctr" eaLnBrk="1" fontAlgn="t" hangingPunct="1">
                <a:spcBef>
                  <a:spcPts val="0"/>
                </a:spcBef>
                <a:spcAft>
                  <a:spcPts val="0"/>
                </a:spcAft>
                <a:defRPr/>
              </a:pPr>
              <a:r>
                <a:rPr lang="en-US" altLang="zh-CN" sz="1400" b="1" kern="0" dirty="0">
                  <a:solidFill>
                    <a:srgbClr val="000000"/>
                  </a:solidFill>
                  <a:latin typeface="+mn-lt"/>
                  <a:cs typeface="Times New Roman" pitchFamily="18" charset="0"/>
                </a:rPr>
                <a:t>Pool </a:t>
              </a:r>
              <a:endParaRPr lang="zh-CN" altLang="en-US" sz="1400" b="1" kern="0" dirty="0">
                <a:solidFill>
                  <a:srgbClr val="000000"/>
                </a:solidFill>
                <a:latin typeface="+mn-lt"/>
                <a:cs typeface="Times New Roman" pitchFamily="18" charset="0"/>
              </a:endParaRPr>
            </a:p>
          </p:txBody>
        </p:sp>
        <p:sp>
          <p:nvSpPr>
            <p:cNvPr id="98" name="流程图: 过程 97"/>
            <p:cNvSpPr/>
            <p:nvPr/>
          </p:nvSpPr>
          <p:spPr bwMode="auto">
            <a:xfrm>
              <a:off x="5918200" y="4543425"/>
              <a:ext cx="865188" cy="254000"/>
            </a:xfrm>
            <a:prstGeom prst="flowChartProcess">
              <a:avLst/>
            </a:prstGeom>
            <a:solidFill>
              <a:schemeClr val="bg1"/>
            </a:solidFill>
            <a:ln w="9525" cap="flat" cmpd="sng" algn="ctr">
              <a:solidFill>
                <a:srgbClr val="000000"/>
              </a:solidFill>
              <a:prstDash val="solid"/>
              <a:round/>
              <a:headEnd type="none" w="med" len="med"/>
              <a:tailEnd type="none" w="med" len="med"/>
            </a:ln>
            <a:effectLst/>
          </p:spPr>
          <p:txBody>
            <a:bodyPr/>
            <a:lstStyle/>
            <a:p>
              <a:pPr algn="ctr" eaLnBrk="1" fontAlgn="t" hangingPunct="1">
                <a:spcBef>
                  <a:spcPts val="0"/>
                </a:spcBef>
                <a:spcAft>
                  <a:spcPts val="0"/>
                </a:spcAft>
                <a:defRPr/>
              </a:pPr>
              <a:r>
                <a:rPr lang="en-US" altLang="zh-CN" sz="1400" b="1" kern="0" dirty="0">
                  <a:solidFill>
                    <a:srgbClr val="000000"/>
                  </a:solidFill>
                  <a:latin typeface="+mn-lt"/>
                  <a:cs typeface="Times New Roman" pitchFamily="18" charset="0"/>
                </a:rPr>
                <a:t>Pool n</a:t>
              </a:r>
              <a:endParaRPr lang="zh-CN" altLang="en-US" sz="1400" b="1" kern="0" dirty="0">
                <a:solidFill>
                  <a:srgbClr val="000000"/>
                </a:solidFill>
                <a:latin typeface="+mn-lt"/>
                <a:cs typeface="Times New Roman" pitchFamily="18" charset="0"/>
              </a:endParaRPr>
            </a:p>
          </p:txBody>
        </p:sp>
        <p:sp>
          <p:nvSpPr>
            <p:cNvPr id="99" name="流程图: 过程 98"/>
            <p:cNvSpPr/>
            <p:nvPr/>
          </p:nvSpPr>
          <p:spPr bwMode="auto">
            <a:xfrm>
              <a:off x="2505075" y="3154363"/>
              <a:ext cx="1360488" cy="1893887"/>
            </a:xfrm>
            <a:prstGeom prst="flowChartProcess">
              <a:avLst/>
            </a:prstGeom>
            <a:noFill/>
            <a:ln w="9525" cap="flat" cmpd="sng" algn="ctr">
              <a:solidFill>
                <a:srgbClr val="000000"/>
              </a:solidFill>
              <a:prstDash val="sysDash"/>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0" name="等腰三角形 99"/>
            <p:cNvSpPr/>
            <p:nvPr/>
          </p:nvSpPr>
          <p:spPr bwMode="auto">
            <a:xfrm>
              <a:off x="4349750" y="3367088"/>
              <a:ext cx="923925" cy="795337"/>
            </a:xfrm>
            <a:prstGeom prst="triangle">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1" name="流程图: 过程 100"/>
            <p:cNvSpPr/>
            <p:nvPr/>
          </p:nvSpPr>
          <p:spPr bwMode="auto">
            <a:xfrm>
              <a:off x="4162425" y="3165475"/>
              <a:ext cx="1282700" cy="1893888"/>
            </a:xfrm>
            <a:prstGeom prst="flowChartProcess">
              <a:avLst/>
            </a:prstGeom>
            <a:noFill/>
            <a:ln w="9525" cap="flat" cmpd="sng" algn="ctr">
              <a:solidFill>
                <a:srgbClr val="000000"/>
              </a:solidFill>
              <a:prstDash val="sysDash"/>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2" name="等腰三角形 101"/>
            <p:cNvSpPr/>
            <p:nvPr/>
          </p:nvSpPr>
          <p:spPr bwMode="auto">
            <a:xfrm>
              <a:off x="5989638" y="3460750"/>
              <a:ext cx="922337" cy="795338"/>
            </a:xfrm>
            <a:prstGeom prst="triangle">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3" name="流程图: 过程 102"/>
            <p:cNvSpPr/>
            <p:nvPr/>
          </p:nvSpPr>
          <p:spPr bwMode="auto">
            <a:xfrm>
              <a:off x="5735638" y="3154363"/>
              <a:ext cx="1435100" cy="1893887"/>
            </a:xfrm>
            <a:prstGeom prst="flowChartProcess">
              <a:avLst/>
            </a:prstGeom>
            <a:noFill/>
            <a:ln w="9525" cap="flat" cmpd="sng" algn="ctr">
              <a:solidFill>
                <a:srgbClr val="000000"/>
              </a:solidFill>
              <a:prstDash val="sysDash"/>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4" name="TextBox 57"/>
            <p:cNvSpPr txBox="1">
              <a:spLocks noChangeArrowheads="1"/>
            </p:cNvSpPr>
            <p:nvPr/>
          </p:nvSpPr>
          <p:spPr bwMode="auto">
            <a:xfrm>
              <a:off x="3851275" y="4760913"/>
              <a:ext cx="2043113" cy="315912"/>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Block Pools</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05" name="上下箭头 104"/>
            <p:cNvSpPr/>
            <p:nvPr/>
          </p:nvSpPr>
          <p:spPr bwMode="auto">
            <a:xfrm>
              <a:off x="2109788" y="3154363"/>
              <a:ext cx="227012" cy="1258887"/>
            </a:xfrm>
            <a:prstGeom prst="upDownArrow">
              <a:avLst/>
            </a:prstGeom>
            <a:solidFill>
              <a:srgbClr val="CCCCCC">
                <a:lumMod val="90000"/>
              </a:srgbClr>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6" name="上下箭头 105"/>
            <p:cNvSpPr/>
            <p:nvPr/>
          </p:nvSpPr>
          <p:spPr bwMode="auto">
            <a:xfrm>
              <a:off x="2109788" y="4702175"/>
              <a:ext cx="257175" cy="1482725"/>
            </a:xfrm>
            <a:prstGeom prst="upDownArrow">
              <a:avLst/>
            </a:prstGeom>
            <a:solidFill>
              <a:srgbClr val="6699FF"/>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07" name="TextBox 60"/>
            <p:cNvSpPr txBox="1">
              <a:spLocks noChangeArrowheads="1"/>
            </p:cNvSpPr>
            <p:nvPr/>
          </p:nvSpPr>
          <p:spPr bwMode="auto">
            <a:xfrm rot="10800000">
              <a:off x="1712913" y="3189288"/>
              <a:ext cx="447675" cy="1223962"/>
            </a:xfrm>
            <a:prstGeom prst="rect">
              <a:avLst/>
            </a:prstGeom>
            <a:noFill/>
            <a:ln>
              <a:noFill/>
            </a:ln>
            <a:extLst/>
          </p:spPr>
          <p:txBody>
            <a:bodyPr vert="eaVert"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600" b="1" dirty="0" smtClean="0">
                  <a:solidFill>
                    <a:srgbClr val="000000"/>
                  </a:solidFill>
                  <a:latin typeface="+mn-lt"/>
                  <a:ea typeface="华文细黑" panose="02010600040101010101" pitchFamily="2" charset="-122"/>
                  <a:cs typeface="Arial" panose="020B0604020202020204" pitchFamily="34" charset="0"/>
                </a:rPr>
                <a:t>Na</a:t>
              </a:r>
              <a:r>
                <a:rPr lang="en-US" altLang="zh-CN" sz="1600" b="1" dirty="0" smtClean="0">
                  <a:solidFill>
                    <a:srgbClr val="000000"/>
                  </a:solidFill>
                  <a:latin typeface="+mn-lt"/>
                  <a:ea typeface="华文细黑" panose="02010600040101010101" pitchFamily="2" charset="-122"/>
                  <a:cs typeface="Times New Roman" panose="02020603050405020304" pitchFamily="18" charset="0"/>
                </a:rPr>
                <a:t>mespace</a:t>
              </a:r>
              <a:endParaRPr lang="zh-CN" altLang="en-US" sz="16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08" name="TextBox 61"/>
            <p:cNvSpPr txBox="1">
              <a:spLocks noChangeArrowheads="1"/>
            </p:cNvSpPr>
            <p:nvPr/>
          </p:nvSpPr>
          <p:spPr bwMode="auto">
            <a:xfrm rot="10800000">
              <a:off x="1589088" y="4846638"/>
              <a:ext cx="695325" cy="1366837"/>
            </a:xfrm>
            <a:prstGeom prst="rect">
              <a:avLst/>
            </a:prstGeom>
            <a:noFill/>
            <a:ln>
              <a:noFill/>
            </a:ln>
            <a:extLst/>
          </p:spPr>
          <p:txBody>
            <a:bodyPr vert="eaVert"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600" b="1" dirty="0" smtClean="0">
                  <a:solidFill>
                    <a:srgbClr val="000000"/>
                  </a:solidFill>
                  <a:latin typeface="+mn-lt"/>
                  <a:ea typeface="华文细黑" panose="02010600040101010101" pitchFamily="2" charset="-122"/>
                  <a:cs typeface="Times New Roman" panose="02020603050405020304" pitchFamily="18" charset="0"/>
                </a:rPr>
                <a:t>Block Storage</a:t>
              </a:r>
              <a:endParaRPr lang="zh-CN" altLang="en-US" sz="1600" b="1" dirty="0" smtClean="0">
                <a:solidFill>
                  <a:srgbClr val="000000"/>
                </a:solidFill>
                <a:latin typeface="+mn-lt"/>
                <a:ea typeface="华文细黑" panose="02010600040101010101" pitchFamily="2" charset="-122"/>
                <a:cs typeface="Times New Roman" panose="02020603050405020304" pitchFamily="18" charset="0"/>
              </a:endParaRPr>
            </a:p>
          </p:txBody>
        </p:sp>
        <p:cxnSp>
          <p:nvCxnSpPr>
            <p:cNvPr id="109" name="直接连接符 116"/>
            <p:cNvCxnSpPr>
              <a:cxnSpLocks noChangeShapeType="1"/>
            </p:cNvCxnSpPr>
            <p:nvPr/>
          </p:nvCxnSpPr>
          <p:spPr bwMode="auto">
            <a:xfrm>
              <a:off x="2578100" y="5205413"/>
              <a:ext cx="2138363" cy="0"/>
            </a:xfrm>
            <a:prstGeom prst="line">
              <a:avLst/>
            </a:prstGeom>
            <a:noFill/>
            <a:ln w="15875" algn="ctr">
              <a:solidFill>
                <a:srgbClr val="000000"/>
              </a:solidFill>
              <a:round/>
              <a:headEnd/>
              <a:tailEnd/>
            </a:ln>
          </p:spPr>
        </p:cxnSp>
        <p:cxnSp>
          <p:nvCxnSpPr>
            <p:cNvPr id="110" name="直接连接符 117"/>
            <p:cNvCxnSpPr>
              <a:cxnSpLocks noChangeShapeType="1"/>
            </p:cNvCxnSpPr>
            <p:nvPr/>
          </p:nvCxnSpPr>
          <p:spPr bwMode="auto">
            <a:xfrm>
              <a:off x="4378325" y="5205413"/>
              <a:ext cx="2792413" cy="0"/>
            </a:xfrm>
            <a:prstGeom prst="line">
              <a:avLst/>
            </a:prstGeom>
            <a:noFill/>
            <a:ln w="15875" algn="ctr">
              <a:solidFill>
                <a:srgbClr val="000000"/>
              </a:solidFill>
              <a:round/>
              <a:headEnd/>
              <a:tailEnd/>
            </a:ln>
          </p:spPr>
        </p:cxnSp>
        <p:cxnSp>
          <p:nvCxnSpPr>
            <p:cNvPr id="111" name="直接连接符 118"/>
            <p:cNvCxnSpPr>
              <a:cxnSpLocks noChangeShapeType="1"/>
              <a:endCxn id="101" idx="2"/>
            </p:cNvCxnSpPr>
            <p:nvPr/>
          </p:nvCxnSpPr>
          <p:spPr bwMode="auto">
            <a:xfrm flipV="1">
              <a:off x="4613275" y="5059363"/>
              <a:ext cx="190500" cy="157162"/>
            </a:xfrm>
            <a:prstGeom prst="line">
              <a:avLst/>
            </a:prstGeom>
            <a:noFill/>
            <a:ln w="15875" algn="ctr">
              <a:solidFill>
                <a:srgbClr val="000000"/>
              </a:solidFill>
              <a:round/>
              <a:headEnd/>
              <a:tailEnd/>
            </a:ln>
          </p:spPr>
        </p:cxnSp>
        <p:cxnSp>
          <p:nvCxnSpPr>
            <p:cNvPr id="112" name="直接连接符 119"/>
            <p:cNvCxnSpPr>
              <a:cxnSpLocks noChangeShapeType="1"/>
              <a:endCxn id="101" idx="2"/>
            </p:cNvCxnSpPr>
            <p:nvPr/>
          </p:nvCxnSpPr>
          <p:spPr bwMode="auto">
            <a:xfrm flipV="1">
              <a:off x="4721225" y="5059363"/>
              <a:ext cx="82550" cy="157162"/>
            </a:xfrm>
            <a:prstGeom prst="line">
              <a:avLst/>
            </a:prstGeom>
            <a:noFill/>
            <a:ln w="15875" algn="ctr">
              <a:solidFill>
                <a:srgbClr val="000000"/>
              </a:solidFill>
              <a:round/>
              <a:headEnd/>
              <a:tailEnd/>
            </a:ln>
          </p:spPr>
        </p:cxnSp>
        <p:cxnSp>
          <p:nvCxnSpPr>
            <p:cNvPr id="113" name="直接连接符 120"/>
            <p:cNvCxnSpPr>
              <a:cxnSpLocks noChangeShapeType="1"/>
            </p:cNvCxnSpPr>
            <p:nvPr/>
          </p:nvCxnSpPr>
          <p:spPr bwMode="auto">
            <a:xfrm flipH="1">
              <a:off x="2470150" y="5205413"/>
              <a:ext cx="107950" cy="107950"/>
            </a:xfrm>
            <a:prstGeom prst="line">
              <a:avLst/>
            </a:prstGeom>
            <a:noFill/>
            <a:ln w="15875" algn="ctr">
              <a:solidFill>
                <a:srgbClr val="000000"/>
              </a:solidFill>
              <a:round/>
              <a:headEnd/>
              <a:tailEnd/>
            </a:ln>
          </p:spPr>
        </p:cxnSp>
        <p:cxnSp>
          <p:nvCxnSpPr>
            <p:cNvPr id="114" name="直接连接符 121"/>
            <p:cNvCxnSpPr>
              <a:cxnSpLocks noChangeShapeType="1"/>
            </p:cNvCxnSpPr>
            <p:nvPr/>
          </p:nvCxnSpPr>
          <p:spPr bwMode="auto">
            <a:xfrm>
              <a:off x="7169150" y="5192713"/>
              <a:ext cx="169863" cy="98425"/>
            </a:xfrm>
            <a:prstGeom prst="line">
              <a:avLst/>
            </a:prstGeom>
            <a:noFill/>
            <a:ln w="15875" algn="ctr">
              <a:solidFill>
                <a:srgbClr val="000000"/>
              </a:solidFill>
              <a:round/>
              <a:headEnd/>
              <a:tailEnd/>
            </a:ln>
          </p:spPr>
        </p:cxnSp>
        <p:cxnSp>
          <p:nvCxnSpPr>
            <p:cNvPr id="115" name="直接箭头连接符 122"/>
            <p:cNvCxnSpPr>
              <a:cxnSpLocks noChangeShapeType="1"/>
              <a:stCxn id="95" idx="3"/>
              <a:endCxn id="96" idx="0"/>
            </p:cNvCxnSpPr>
            <p:nvPr/>
          </p:nvCxnSpPr>
          <p:spPr bwMode="auto">
            <a:xfrm>
              <a:off x="3040063" y="4197350"/>
              <a:ext cx="114300" cy="344488"/>
            </a:xfrm>
            <a:prstGeom prst="straightConnector1">
              <a:avLst/>
            </a:prstGeom>
            <a:noFill/>
            <a:ln w="15875" algn="ctr">
              <a:solidFill>
                <a:srgbClr val="000000"/>
              </a:solidFill>
              <a:round/>
              <a:headEnd type="arrow" w="med" len="med"/>
              <a:tailEnd type="arrow" w="med" len="med"/>
            </a:ln>
          </p:spPr>
        </p:cxnSp>
        <p:sp>
          <p:nvSpPr>
            <p:cNvPr id="116" name="TextBox 72"/>
            <p:cNvSpPr txBox="1">
              <a:spLocks noChangeArrowheads="1"/>
            </p:cNvSpPr>
            <p:nvPr/>
          </p:nvSpPr>
          <p:spPr bwMode="auto">
            <a:xfrm>
              <a:off x="2568575" y="3189288"/>
              <a:ext cx="593725" cy="315912"/>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NN1</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17" name="TextBox 73"/>
            <p:cNvSpPr txBox="1">
              <a:spLocks noChangeArrowheads="1"/>
            </p:cNvSpPr>
            <p:nvPr/>
          </p:nvSpPr>
          <p:spPr bwMode="auto">
            <a:xfrm>
              <a:off x="4098925" y="3189288"/>
              <a:ext cx="708025" cy="315912"/>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NN-k</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18" name="TextBox 74"/>
            <p:cNvSpPr txBox="1">
              <a:spLocks noChangeArrowheads="1"/>
            </p:cNvSpPr>
            <p:nvPr/>
          </p:nvSpPr>
          <p:spPr bwMode="auto">
            <a:xfrm>
              <a:off x="5795963" y="3282950"/>
              <a:ext cx="708025" cy="315913"/>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smtClean="0">
                  <a:solidFill>
                    <a:srgbClr val="000000"/>
                  </a:solidFill>
                  <a:latin typeface="+mn-lt"/>
                  <a:ea typeface="华文细黑" panose="02010600040101010101" pitchFamily="2" charset="-122"/>
                  <a:cs typeface="Times New Roman" panose="02020603050405020304" pitchFamily="18" charset="0"/>
                </a:rPr>
                <a:t>NN-n</a:t>
              </a:r>
              <a:endParaRPr lang="zh-CN" altLang="en-US" sz="1400" b="1" smtClean="0">
                <a:solidFill>
                  <a:srgbClr val="000000"/>
                </a:solidFill>
                <a:latin typeface="+mn-lt"/>
                <a:ea typeface="华文细黑" panose="02010600040101010101" pitchFamily="2" charset="-122"/>
                <a:cs typeface="Times New Roman" panose="02020603050405020304" pitchFamily="18" charset="0"/>
              </a:endParaRPr>
            </a:p>
          </p:txBody>
        </p:sp>
        <p:sp>
          <p:nvSpPr>
            <p:cNvPr id="119" name="TextBox 75"/>
            <p:cNvSpPr txBox="1">
              <a:spLocks noChangeArrowheads="1"/>
            </p:cNvSpPr>
            <p:nvPr/>
          </p:nvSpPr>
          <p:spPr bwMode="auto">
            <a:xfrm>
              <a:off x="2727325" y="3797300"/>
              <a:ext cx="593725" cy="315913"/>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NS1</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20" name="TextBox 76"/>
            <p:cNvSpPr txBox="1">
              <a:spLocks noChangeArrowheads="1"/>
            </p:cNvSpPr>
            <p:nvPr/>
          </p:nvSpPr>
          <p:spPr bwMode="auto">
            <a:xfrm>
              <a:off x="4440238" y="3752850"/>
              <a:ext cx="708025" cy="315913"/>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NS-k</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21" name="TextBox 77"/>
            <p:cNvSpPr txBox="1">
              <a:spLocks noChangeArrowheads="1"/>
            </p:cNvSpPr>
            <p:nvPr/>
          </p:nvSpPr>
          <p:spPr bwMode="auto">
            <a:xfrm>
              <a:off x="6075363" y="3854450"/>
              <a:ext cx="711200" cy="315913"/>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dirty="0" smtClean="0">
                  <a:solidFill>
                    <a:srgbClr val="000000"/>
                  </a:solidFill>
                  <a:latin typeface="+mn-lt"/>
                  <a:ea typeface="华文细黑" panose="02010600040101010101" pitchFamily="2" charset="-122"/>
                  <a:cs typeface="Times New Roman" panose="02020603050405020304" pitchFamily="18" charset="0"/>
                </a:rPr>
                <a:t>NS-n</a:t>
              </a:r>
              <a:endParaRPr lang="zh-CN" altLang="en-US" sz="1400" b="1" dirty="0" smtClean="0">
                <a:solidFill>
                  <a:srgbClr val="000000"/>
                </a:solidFill>
                <a:latin typeface="+mn-lt"/>
                <a:ea typeface="华文细黑" panose="02010600040101010101" pitchFamily="2" charset="-122"/>
                <a:cs typeface="Times New Roman" panose="02020603050405020304" pitchFamily="18" charset="0"/>
              </a:endParaRPr>
            </a:p>
          </p:txBody>
        </p:sp>
        <p:cxnSp>
          <p:nvCxnSpPr>
            <p:cNvPr id="122" name="直接箭头连接符 129"/>
            <p:cNvCxnSpPr>
              <a:cxnSpLocks noChangeShapeType="1"/>
            </p:cNvCxnSpPr>
            <p:nvPr/>
          </p:nvCxnSpPr>
          <p:spPr bwMode="auto">
            <a:xfrm>
              <a:off x="4846638" y="4125913"/>
              <a:ext cx="0" cy="323850"/>
            </a:xfrm>
            <a:prstGeom prst="straightConnector1">
              <a:avLst/>
            </a:prstGeom>
            <a:noFill/>
            <a:ln w="15875" algn="ctr">
              <a:solidFill>
                <a:srgbClr val="000000"/>
              </a:solidFill>
              <a:round/>
              <a:headEnd type="arrow" w="med" len="med"/>
              <a:tailEnd type="arrow" w="med" len="med"/>
            </a:ln>
          </p:spPr>
        </p:cxnSp>
        <p:cxnSp>
          <p:nvCxnSpPr>
            <p:cNvPr id="123" name="直接箭头连接符 130"/>
            <p:cNvCxnSpPr>
              <a:cxnSpLocks noChangeShapeType="1"/>
              <a:stCxn id="102" idx="3"/>
              <a:endCxn id="98" idx="0"/>
            </p:cNvCxnSpPr>
            <p:nvPr/>
          </p:nvCxnSpPr>
          <p:spPr bwMode="auto">
            <a:xfrm flipH="1">
              <a:off x="6350000" y="4256088"/>
              <a:ext cx="101600" cy="287337"/>
            </a:xfrm>
            <a:prstGeom prst="straightConnector1">
              <a:avLst/>
            </a:prstGeom>
            <a:noFill/>
            <a:ln w="15875" algn="ctr">
              <a:solidFill>
                <a:srgbClr val="000000"/>
              </a:solidFill>
              <a:round/>
              <a:headEnd type="arrow" w="med" len="med"/>
              <a:tailEnd type="arrow" w="med" len="med"/>
            </a:ln>
          </p:spPr>
        </p:cxnSp>
        <p:sp>
          <p:nvSpPr>
            <p:cNvPr id="124" name="TextBox 81"/>
            <p:cNvSpPr txBox="1">
              <a:spLocks noChangeArrowheads="1"/>
            </p:cNvSpPr>
            <p:nvPr/>
          </p:nvSpPr>
          <p:spPr bwMode="auto">
            <a:xfrm>
              <a:off x="2519363" y="5699534"/>
              <a:ext cx="1366837" cy="285750"/>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200" b="1" dirty="0" smtClean="0">
                  <a:solidFill>
                    <a:srgbClr val="000000"/>
                  </a:solidFill>
                  <a:latin typeface="+mn-lt"/>
                  <a:ea typeface="华文细黑" panose="02010600040101010101" pitchFamily="2" charset="-122"/>
                  <a:cs typeface="Times New Roman" panose="02020603050405020304" pitchFamily="18" charset="0"/>
                </a:rPr>
                <a:t>DataNode1</a:t>
              </a:r>
              <a:endParaRPr lang="zh-CN" altLang="en-US" sz="12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25" name="TextBox 82"/>
            <p:cNvSpPr txBox="1">
              <a:spLocks noChangeArrowheads="1"/>
            </p:cNvSpPr>
            <p:nvPr/>
          </p:nvSpPr>
          <p:spPr bwMode="auto">
            <a:xfrm>
              <a:off x="3743325" y="5699534"/>
              <a:ext cx="1363663" cy="285750"/>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200" b="1" dirty="0" smtClean="0">
                  <a:solidFill>
                    <a:srgbClr val="000000"/>
                  </a:solidFill>
                  <a:latin typeface="+mn-lt"/>
                  <a:ea typeface="华文细黑" panose="02010600040101010101" pitchFamily="2" charset="-122"/>
                  <a:cs typeface="Times New Roman" panose="02020603050405020304" pitchFamily="18" charset="0"/>
                </a:rPr>
                <a:t>DataNode2</a:t>
              </a:r>
              <a:endParaRPr lang="zh-CN" altLang="en-US" sz="12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26" name="TextBox 83"/>
            <p:cNvSpPr txBox="1">
              <a:spLocks noChangeArrowheads="1"/>
            </p:cNvSpPr>
            <p:nvPr/>
          </p:nvSpPr>
          <p:spPr bwMode="auto">
            <a:xfrm>
              <a:off x="5005388" y="5699534"/>
              <a:ext cx="1363662" cy="285750"/>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200" b="1" dirty="0" err="1" smtClean="0">
                  <a:solidFill>
                    <a:srgbClr val="000000"/>
                  </a:solidFill>
                  <a:latin typeface="+mn-lt"/>
                  <a:ea typeface="华文细黑" panose="02010600040101010101" pitchFamily="2" charset="-122"/>
                  <a:cs typeface="Times New Roman" panose="02020603050405020304" pitchFamily="18" charset="0"/>
                </a:rPr>
                <a:t>DataNodeN</a:t>
              </a:r>
              <a:endParaRPr lang="zh-CN" altLang="en-US" sz="1200" b="1" dirty="0" smtClean="0">
                <a:solidFill>
                  <a:srgbClr val="000000"/>
                </a:solidFill>
                <a:latin typeface="+mn-lt"/>
                <a:ea typeface="华文细黑" panose="02010600040101010101" pitchFamily="2" charset="-122"/>
                <a:cs typeface="Times New Roman" panose="02020603050405020304" pitchFamily="18" charset="0"/>
              </a:endParaRPr>
            </a:p>
          </p:txBody>
        </p:sp>
        <p:sp>
          <p:nvSpPr>
            <p:cNvPr id="127" name="矩形 126"/>
            <p:cNvSpPr/>
            <p:nvPr/>
          </p:nvSpPr>
          <p:spPr bwMode="auto">
            <a:xfrm>
              <a:off x="2830513" y="5892800"/>
              <a:ext cx="55562" cy="144463"/>
            </a:xfrm>
            <a:prstGeom prst="rect">
              <a:avLst/>
            </a:prstGeom>
            <a:solidFill>
              <a:srgbClr val="FF990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28" name="矩形 127"/>
            <p:cNvSpPr/>
            <p:nvPr/>
          </p:nvSpPr>
          <p:spPr bwMode="auto">
            <a:xfrm>
              <a:off x="2901950" y="5892800"/>
              <a:ext cx="58738" cy="144463"/>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29" name="矩形 128"/>
            <p:cNvSpPr/>
            <p:nvPr/>
          </p:nvSpPr>
          <p:spPr bwMode="auto">
            <a:xfrm>
              <a:off x="3154363" y="5892800"/>
              <a:ext cx="55562" cy="144463"/>
            </a:xfrm>
            <a:prstGeom prst="rect">
              <a:avLst/>
            </a:prstGeom>
            <a:solidFill>
              <a:srgbClr val="FF7C8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0" name="TextBox 88"/>
            <p:cNvSpPr txBox="1">
              <a:spLocks noChangeArrowheads="1"/>
            </p:cNvSpPr>
            <p:nvPr/>
          </p:nvSpPr>
          <p:spPr bwMode="auto">
            <a:xfrm>
              <a:off x="2865438" y="5867400"/>
              <a:ext cx="455612" cy="261938"/>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050" b="1" smtClean="0">
                  <a:solidFill>
                    <a:srgbClr val="000000"/>
                  </a:solidFill>
                  <a:latin typeface="+mn-lt"/>
                  <a:ea typeface="华文细黑" panose="02010600040101010101" pitchFamily="2" charset="-122"/>
                  <a:cs typeface="Times New Roman" panose="02020603050405020304" pitchFamily="18" charset="0"/>
                </a:rPr>
                <a:t>…</a:t>
              </a:r>
              <a:endParaRPr lang="zh-CN" altLang="en-US" sz="1050" b="1" smtClean="0">
                <a:solidFill>
                  <a:srgbClr val="000000"/>
                </a:solidFill>
                <a:latin typeface="+mn-lt"/>
                <a:ea typeface="华文细黑" panose="02010600040101010101" pitchFamily="2" charset="-122"/>
                <a:cs typeface="Times New Roman" panose="02020603050405020304" pitchFamily="18" charset="0"/>
              </a:endParaRPr>
            </a:p>
          </p:txBody>
        </p:sp>
        <p:sp>
          <p:nvSpPr>
            <p:cNvPr id="131" name="矩形 130"/>
            <p:cNvSpPr/>
            <p:nvPr/>
          </p:nvSpPr>
          <p:spPr bwMode="auto">
            <a:xfrm>
              <a:off x="4054475" y="5892800"/>
              <a:ext cx="55563" cy="144463"/>
            </a:xfrm>
            <a:prstGeom prst="rect">
              <a:avLst/>
            </a:prstGeom>
            <a:solidFill>
              <a:srgbClr val="FF990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2" name="矩形 131"/>
            <p:cNvSpPr/>
            <p:nvPr/>
          </p:nvSpPr>
          <p:spPr bwMode="auto">
            <a:xfrm>
              <a:off x="4125913" y="5892800"/>
              <a:ext cx="58737" cy="144463"/>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3" name="矩形 132"/>
            <p:cNvSpPr/>
            <p:nvPr/>
          </p:nvSpPr>
          <p:spPr bwMode="auto">
            <a:xfrm>
              <a:off x="4378325" y="5892800"/>
              <a:ext cx="58738" cy="144463"/>
            </a:xfrm>
            <a:prstGeom prst="rect">
              <a:avLst/>
            </a:prstGeom>
            <a:solidFill>
              <a:srgbClr val="FF7C8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4" name="TextBox 102"/>
            <p:cNvSpPr txBox="1">
              <a:spLocks noChangeArrowheads="1"/>
            </p:cNvSpPr>
            <p:nvPr/>
          </p:nvSpPr>
          <p:spPr bwMode="auto">
            <a:xfrm>
              <a:off x="4089400" y="5854700"/>
              <a:ext cx="455613" cy="261938"/>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050" b="1" smtClean="0">
                  <a:solidFill>
                    <a:srgbClr val="000000"/>
                  </a:solidFill>
                  <a:latin typeface="+mn-lt"/>
                  <a:ea typeface="华文细黑" panose="02010600040101010101" pitchFamily="2" charset="-122"/>
                  <a:cs typeface="Times New Roman" panose="02020603050405020304" pitchFamily="18" charset="0"/>
                </a:rPr>
                <a:t>…</a:t>
              </a:r>
              <a:endParaRPr lang="zh-CN" altLang="en-US" sz="1050" b="1" smtClean="0">
                <a:solidFill>
                  <a:srgbClr val="000000"/>
                </a:solidFill>
                <a:latin typeface="+mn-lt"/>
                <a:ea typeface="华文细黑" panose="02010600040101010101" pitchFamily="2" charset="-122"/>
                <a:cs typeface="Times New Roman" panose="02020603050405020304" pitchFamily="18" charset="0"/>
              </a:endParaRPr>
            </a:p>
          </p:txBody>
        </p:sp>
        <p:sp>
          <p:nvSpPr>
            <p:cNvPr id="135" name="矩形 134"/>
            <p:cNvSpPr/>
            <p:nvPr/>
          </p:nvSpPr>
          <p:spPr bwMode="auto">
            <a:xfrm>
              <a:off x="5313363" y="5892800"/>
              <a:ext cx="58737" cy="144463"/>
            </a:xfrm>
            <a:prstGeom prst="rect">
              <a:avLst/>
            </a:prstGeom>
            <a:solidFill>
              <a:srgbClr val="FF990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6" name="矩形 135"/>
            <p:cNvSpPr/>
            <p:nvPr/>
          </p:nvSpPr>
          <p:spPr bwMode="auto">
            <a:xfrm>
              <a:off x="5386388" y="5892800"/>
              <a:ext cx="58737" cy="144463"/>
            </a:xfrm>
            <a:prstGeom prst="rect">
              <a:avLst/>
            </a:prstGeom>
            <a:solidFill>
              <a:srgbClr val="92D05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7" name="矩形 136"/>
            <p:cNvSpPr/>
            <p:nvPr/>
          </p:nvSpPr>
          <p:spPr bwMode="auto">
            <a:xfrm>
              <a:off x="5638800" y="5892800"/>
              <a:ext cx="55563" cy="144463"/>
            </a:xfrm>
            <a:prstGeom prst="rect">
              <a:avLst/>
            </a:prstGeom>
            <a:solidFill>
              <a:srgbClr val="FF7C80"/>
            </a:solidFill>
            <a:ln w="9525" cap="flat" cmpd="sng" algn="ctr">
              <a:solidFill>
                <a:srgbClr val="000000"/>
              </a:solidFill>
              <a:prstDash val="solid"/>
              <a:round/>
              <a:headEnd type="none" w="med" len="med"/>
              <a:tailEnd type="none" w="med" len="med"/>
            </a:ln>
            <a:effectLst/>
          </p:spPr>
          <p:txBody>
            <a:bodyPr/>
            <a:lstStyle/>
            <a:p>
              <a:pPr eaLnBrk="1" fontAlgn="t" hangingPunct="1">
                <a:spcBef>
                  <a:spcPts val="0"/>
                </a:spcBef>
                <a:spcAft>
                  <a:spcPts val="0"/>
                </a:spcAft>
                <a:defRPr/>
              </a:pPr>
              <a:endParaRPr lang="zh-CN" altLang="en-US" sz="2000" kern="0">
                <a:solidFill>
                  <a:srgbClr val="000000"/>
                </a:solidFill>
                <a:latin typeface="+mn-lt"/>
              </a:endParaRPr>
            </a:p>
          </p:txBody>
        </p:sp>
        <p:sp>
          <p:nvSpPr>
            <p:cNvPr id="138" name="TextBox 106"/>
            <p:cNvSpPr txBox="1">
              <a:spLocks noChangeArrowheads="1"/>
            </p:cNvSpPr>
            <p:nvPr/>
          </p:nvSpPr>
          <p:spPr bwMode="auto">
            <a:xfrm>
              <a:off x="5349875" y="5854700"/>
              <a:ext cx="455613" cy="261938"/>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050" b="1" smtClean="0">
                  <a:solidFill>
                    <a:srgbClr val="000000"/>
                  </a:solidFill>
                  <a:latin typeface="+mn-lt"/>
                  <a:ea typeface="华文细黑" panose="02010600040101010101" pitchFamily="2" charset="-122"/>
                  <a:cs typeface="Times New Roman" panose="02020603050405020304" pitchFamily="18" charset="0"/>
                </a:rPr>
                <a:t>…</a:t>
              </a:r>
              <a:endParaRPr lang="zh-CN" altLang="en-US" sz="1050" b="1" smtClean="0">
                <a:solidFill>
                  <a:srgbClr val="000000"/>
                </a:solidFill>
                <a:latin typeface="+mn-lt"/>
                <a:ea typeface="华文细黑" panose="02010600040101010101" pitchFamily="2" charset="-122"/>
                <a:cs typeface="Times New Roman" panose="02020603050405020304" pitchFamily="18" charset="0"/>
              </a:endParaRPr>
            </a:p>
          </p:txBody>
        </p:sp>
        <p:sp>
          <p:nvSpPr>
            <p:cNvPr id="139" name="TextBox 107"/>
            <p:cNvSpPr txBox="1">
              <a:spLocks noChangeArrowheads="1"/>
            </p:cNvSpPr>
            <p:nvPr/>
          </p:nvSpPr>
          <p:spPr bwMode="auto">
            <a:xfrm>
              <a:off x="3513138" y="3690938"/>
              <a:ext cx="455612" cy="315912"/>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smtClean="0">
                  <a:solidFill>
                    <a:srgbClr val="000000"/>
                  </a:solidFill>
                  <a:latin typeface="+mn-lt"/>
                  <a:ea typeface="华文细黑" panose="02010600040101010101" pitchFamily="2" charset="-122"/>
                  <a:cs typeface="Times New Roman" panose="02020603050405020304" pitchFamily="18" charset="0"/>
                </a:rPr>
                <a:t>…</a:t>
              </a:r>
              <a:endParaRPr lang="zh-CN" altLang="en-US" sz="1400" b="1" smtClean="0">
                <a:solidFill>
                  <a:srgbClr val="000000"/>
                </a:solidFill>
                <a:latin typeface="+mn-lt"/>
                <a:ea typeface="华文细黑" panose="02010600040101010101" pitchFamily="2" charset="-122"/>
                <a:cs typeface="Times New Roman" panose="02020603050405020304" pitchFamily="18" charset="0"/>
              </a:endParaRPr>
            </a:p>
          </p:txBody>
        </p:sp>
        <p:sp>
          <p:nvSpPr>
            <p:cNvPr id="140" name="TextBox 108"/>
            <p:cNvSpPr txBox="1">
              <a:spLocks noChangeArrowheads="1"/>
            </p:cNvSpPr>
            <p:nvPr/>
          </p:nvSpPr>
          <p:spPr bwMode="auto">
            <a:xfrm>
              <a:off x="5124450" y="3657600"/>
              <a:ext cx="455613" cy="315913"/>
            </a:xfrm>
            <a:prstGeom prst="rect">
              <a:avLst/>
            </a:prstGeom>
            <a:noFill/>
            <a:ln>
              <a:noFill/>
            </a:ln>
            <a:extLst/>
          </p:spPr>
          <p:txBody>
            <a:bodyPr lIns="99980" tIns="49986" rIns="99980" bIns="49986">
              <a:spAutoFit/>
            </a:bodyPr>
            <a:lstStyle>
              <a:lvl1pPr defTabSz="1000125">
                <a:defRPr sz="1000">
                  <a:solidFill>
                    <a:schemeClr val="tx1"/>
                  </a:solidFill>
                  <a:latin typeface="FrutigerNext LT Regular" pitchFamily="34" charset="0"/>
                  <a:ea typeface="宋体" panose="02010600030101010101" pitchFamily="2" charset="-122"/>
                </a:defRPr>
              </a:lvl1pPr>
              <a:lvl2pPr marL="742950" indent="-285750" defTabSz="1000125">
                <a:defRPr sz="1000">
                  <a:solidFill>
                    <a:schemeClr val="tx1"/>
                  </a:solidFill>
                  <a:latin typeface="FrutigerNext LT Regular" pitchFamily="34" charset="0"/>
                  <a:ea typeface="宋体" panose="02010600030101010101" pitchFamily="2" charset="-122"/>
                </a:defRPr>
              </a:lvl2pPr>
              <a:lvl3pPr marL="1143000" indent="-228600" defTabSz="1000125">
                <a:defRPr sz="1000">
                  <a:solidFill>
                    <a:schemeClr val="tx1"/>
                  </a:solidFill>
                  <a:latin typeface="FrutigerNext LT Regular" pitchFamily="34" charset="0"/>
                  <a:ea typeface="宋体" panose="02010600030101010101" pitchFamily="2" charset="-122"/>
                </a:defRPr>
              </a:lvl3pPr>
              <a:lvl4pPr marL="1600200" indent="-228600" defTabSz="1000125">
                <a:defRPr sz="1000">
                  <a:solidFill>
                    <a:schemeClr val="tx1"/>
                  </a:solidFill>
                  <a:latin typeface="FrutigerNext LT Regular" pitchFamily="34" charset="0"/>
                  <a:ea typeface="宋体" panose="02010600030101010101" pitchFamily="2" charset="-122"/>
                </a:defRPr>
              </a:lvl4pPr>
              <a:lvl5pPr marL="2057400" indent="-228600" defTabSz="1000125">
                <a:defRPr sz="1000">
                  <a:solidFill>
                    <a:schemeClr val="tx1"/>
                  </a:solidFill>
                  <a:latin typeface="FrutigerNext LT Regular" pitchFamily="34" charset="0"/>
                  <a:ea typeface="宋体" panose="02010600030101010101" pitchFamily="2" charset="-122"/>
                </a:defRPr>
              </a:lvl5pPr>
              <a:lvl6pPr marL="25146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r>
                <a:rPr lang="en-US" altLang="zh-CN" sz="1400" b="1" smtClean="0">
                  <a:solidFill>
                    <a:srgbClr val="000000"/>
                  </a:solidFill>
                  <a:latin typeface="+mn-lt"/>
                  <a:ea typeface="华文细黑" panose="02010600040101010101" pitchFamily="2" charset="-122"/>
                  <a:cs typeface="Times New Roman" panose="02020603050405020304" pitchFamily="18" charset="0"/>
                </a:rPr>
                <a:t>…</a:t>
              </a:r>
              <a:endParaRPr lang="zh-CN" altLang="en-US" sz="1400" b="1" smtClean="0">
                <a:solidFill>
                  <a:srgbClr val="000000"/>
                </a:solidFill>
                <a:latin typeface="+mn-lt"/>
                <a:ea typeface="华文细黑"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1387431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54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Data Replication</a:t>
            </a:r>
            <a:endParaRPr lang="zh-CN" altLang="en-US" dirty="0"/>
          </a:p>
        </p:txBody>
      </p:sp>
      <p:graphicFrame>
        <p:nvGraphicFramePr>
          <p:cNvPr id="5" name="对象 26"/>
          <p:cNvGraphicFramePr>
            <a:graphicFrameLocks noChangeAspect="1"/>
          </p:cNvGraphicFramePr>
          <p:nvPr>
            <p:extLst>
              <p:ext uri="{D42A27DB-BD31-4B8C-83A1-F6EECF244321}">
                <p14:modId xmlns:p14="http://schemas.microsoft.com/office/powerpoint/2010/main" val="812617408"/>
              </p:ext>
            </p:extLst>
          </p:nvPr>
        </p:nvGraphicFramePr>
        <p:xfrm>
          <a:off x="838378" y="1484375"/>
          <a:ext cx="7622054" cy="4752913"/>
        </p:xfrm>
        <a:graphic>
          <a:graphicData uri="http://schemas.openxmlformats.org/presentationml/2006/ole">
            <mc:AlternateContent xmlns:mc="http://schemas.openxmlformats.org/markup-compatibility/2006">
              <mc:Choice xmlns:v="urn:schemas-microsoft-com:vml" Requires="v">
                <p:oleObj spid="_x0000_s9228" name="Visio" r:id="rId4" imgW="5681222" imgH="4832721" progId="Visio.Drawing.11">
                  <p:embed/>
                </p:oleObj>
              </mc:Choice>
              <mc:Fallback>
                <p:oleObj name="Visio" r:id="rId4" imgW="5681222" imgH="4832721" progId="Visio.Drawing.11">
                  <p:embed/>
                  <p:pic>
                    <p:nvPicPr>
                      <p:cNvPr id="0" name=""/>
                      <p:cNvPicPr>
                        <a:picLocks noChangeAspect="1" noChangeArrowheads="1"/>
                      </p:cNvPicPr>
                      <p:nvPr/>
                    </p:nvPicPr>
                    <p:blipFill>
                      <a:blip r:embed="rId5"/>
                      <a:srcRect/>
                      <a:stretch>
                        <a:fillRect/>
                      </a:stretch>
                    </p:blipFill>
                    <p:spPr bwMode="auto">
                      <a:xfrm>
                        <a:off x="838378" y="1484375"/>
                        <a:ext cx="7622054" cy="4752913"/>
                      </a:xfrm>
                      <a:prstGeom prst="rect">
                        <a:avLst/>
                      </a:prstGeom>
                      <a:noFill/>
                      <a:extLst/>
                    </p:spPr>
                  </p:pic>
                </p:oleObj>
              </mc:Fallback>
            </mc:AlternateContent>
          </a:graphicData>
        </a:graphic>
      </p:graphicFrame>
    </p:spTree>
    <p:extLst>
      <p:ext uri="{BB962C8B-B14F-4D97-AF65-F5344CB8AC3E}">
        <p14:creationId xmlns:p14="http://schemas.microsoft.com/office/powerpoint/2010/main" val="2269499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Configuring HDFS Data Storage Policies</a:t>
            </a:r>
            <a:endParaRPr lang="zh-CN" altLang="en-US" dirty="0"/>
          </a:p>
        </p:txBody>
      </p:sp>
      <p:sp>
        <p:nvSpPr>
          <p:cNvPr id="5" name="418913833"/>
          <p:cNvSpPr txBox="1">
            <a:spLocks/>
          </p:cNvSpPr>
          <p:nvPr/>
        </p:nvSpPr>
        <p:spPr>
          <a:xfrm>
            <a:off x="660400" y="1374775"/>
            <a:ext cx="7953375" cy="4195763"/>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fontAlgn="ctr">
              <a:buFont typeface="Wingdings" pitchFamily="2" charset="2"/>
              <a:buNone/>
              <a:defRPr/>
            </a:pPr>
            <a:r>
              <a:rPr lang="en-US" altLang="zh-CN" sz="2000" kern="0" dirty="0" smtClean="0">
                <a:solidFill>
                  <a:schemeClr val="tx1">
                    <a:lumMod val="85000"/>
                    <a:lumOff val="15000"/>
                  </a:schemeClr>
                </a:solidFill>
                <a:latin typeface="FrutigerNext LT Regular"/>
              </a:rPr>
              <a:t>By default, the HDFS </a:t>
            </a:r>
            <a:r>
              <a:rPr lang="en-US" altLang="zh-CN" sz="2000" kern="0" dirty="0" err="1" smtClean="0">
                <a:solidFill>
                  <a:schemeClr val="tx1">
                    <a:lumMod val="85000"/>
                    <a:lumOff val="15000"/>
                  </a:schemeClr>
                </a:solidFill>
                <a:latin typeface="FrutigerNext LT Regular"/>
              </a:rPr>
              <a:t>NameNode</a:t>
            </a:r>
            <a:r>
              <a:rPr lang="en-US" altLang="zh-CN" sz="2000" kern="0" dirty="0" smtClean="0">
                <a:solidFill>
                  <a:schemeClr val="tx1">
                    <a:lumMod val="85000"/>
                    <a:lumOff val="15000"/>
                  </a:schemeClr>
                </a:solidFill>
                <a:latin typeface="FrutigerNext LT Regular"/>
              </a:rPr>
              <a:t> automatically selects </a:t>
            </a:r>
            <a:r>
              <a:rPr lang="en-US" altLang="zh-CN" sz="2000" kern="0" dirty="0" err="1" smtClean="0">
                <a:solidFill>
                  <a:schemeClr val="tx1">
                    <a:lumMod val="85000"/>
                    <a:lumOff val="15000"/>
                  </a:schemeClr>
                </a:solidFill>
                <a:latin typeface="FrutigerNext LT Regular"/>
              </a:rPr>
              <a:t>DataNodes</a:t>
            </a:r>
            <a:r>
              <a:rPr lang="en-US" altLang="zh-CN" sz="2000" kern="0" dirty="0" smtClean="0">
                <a:solidFill>
                  <a:schemeClr val="tx1">
                    <a:lumMod val="85000"/>
                    <a:lumOff val="15000"/>
                  </a:schemeClr>
                </a:solidFill>
                <a:latin typeface="FrutigerNext LT Regular"/>
              </a:rPr>
              <a:t> to store data replicas. There are the following scenarios in practice: </a:t>
            </a:r>
          </a:p>
          <a:p>
            <a:pPr marL="274638" indent="-274638" fontAlgn="ctr">
              <a:defRPr/>
            </a:pPr>
            <a:r>
              <a:rPr lang="en-US" altLang="zh-CN" sz="2000" kern="0" dirty="0" smtClean="0">
                <a:solidFill>
                  <a:schemeClr val="tx1">
                    <a:lumMod val="85000"/>
                    <a:lumOff val="15000"/>
                  </a:schemeClr>
                </a:solidFill>
                <a:latin typeface="FrutigerNext LT Regular"/>
              </a:rPr>
              <a:t>Select a proper storage device for layered data storage from multiple devices on a </a:t>
            </a:r>
            <a:r>
              <a:rPr lang="en-US" altLang="zh-CN" sz="2000" kern="0" dirty="0" err="1" smtClean="0">
                <a:solidFill>
                  <a:schemeClr val="tx1">
                    <a:lumMod val="85000"/>
                    <a:lumOff val="15000"/>
                  </a:schemeClr>
                </a:solidFill>
                <a:latin typeface="FrutigerNext LT Regular"/>
              </a:rPr>
              <a:t>DataNode</a:t>
            </a:r>
            <a:r>
              <a:rPr lang="en-US" altLang="zh-CN" sz="2000" kern="0" dirty="0" smtClean="0">
                <a:solidFill>
                  <a:schemeClr val="tx1">
                    <a:lumMod val="85000"/>
                    <a:lumOff val="15000"/>
                  </a:schemeClr>
                </a:solidFill>
                <a:latin typeface="FrutigerNext LT Regular"/>
              </a:rPr>
              <a:t>.</a:t>
            </a:r>
          </a:p>
          <a:p>
            <a:pPr marL="274638" indent="-274638" fontAlgn="ctr">
              <a:defRPr/>
            </a:pPr>
            <a:r>
              <a:rPr lang="en-US" altLang="zh-CN" sz="2000" kern="0" dirty="0" smtClean="0">
                <a:solidFill>
                  <a:schemeClr val="tx1">
                    <a:lumMod val="85000"/>
                    <a:lumOff val="15000"/>
                  </a:schemeClr>
                </a:solidFill>
                <a:latin typeface="FrutigerNext LT Regular"/>
              </a:rPr>
              <a:t>Select a proper </a:t>
            </a:r>
            <a:r>
              <a:rPr lang="en-US" altLang="zh-CN" sz="2000" kern="0" dirty="0" err="1" smtClean="0">
                <a:solidFill>
                  <a:schemeClr val="tx1">
                    <a:lumMod val="85000"/>
                    <a:lumOff val="15000"/>
                  </a:schemeClr>
                </a:solidFill>
                <a:latin typeface="FrutigerNext LT Regular"/>
              </a:rPr>
              <a:t>DataNode</a:t>
            </a:r>
            <a:r>
              <a:rPr lang="en-US" altLang="zh-CN" sz="2000" kern="0" dirty="0" smtClean="0">
                <a:solidFill>
                  <a:schemeClr val="tx1">
                    <a:lumMod val="85000"/>
                    <a:lumOff val="15000"/>
                  </a:schemeClr>
                </a:solidFill>
                <a:latin typeface="FrutigerNext LT Regular"/>
              </a:rPr>
              <a:t> according to directory tags that indicate data importance levels.</a:t>
            </a:r>
          </a:p>
          <a:p>
            <a:pPr marL="274638" indent="-274638" fontAlgn="ctr">
              <a:defRPr/>
            </a:pPr>
            <a:r>
              <a:rPr lang="en-US" altLang="zh-CN" sz="2000" kern="0" dirty="0" smtClean="0">
                <a:solidFill>
                  <a:schemeClr val="tx1">
                    <a:lumMod val="85000"/>
                    <a:lumOff val="15000"/>
                  </a:schemeClr>
                </a:solidFill>
                <a:latin typeface="FrutigerNext LT Regular"/>
              </a:rPr>
              <a:t>Store key data in highly reliable node groups because the </a:t>
            </a:r>
            <a:r>
              <a:rPr lang="en-US" altLang="zh-CN" sz="2000" kern="0" dirty="0" err="1" smtClean="0">
                <a:solidFill>
                  <a:schemeClr val="tx1">
                    <a:lumMod val="85000"/>
                    <a:lumOff val="15000"/>
                  </a:schemeClr>
                </a:solidFill>
                <a:latin typeface="FrutigerNext LT Regular"/>
              </a:rPr>
              <a:t>DataNode</a:t>
            </a:r>
            <a:r>
              <a:rPr lang="en-US" altLang="zh-CN" sz="2000" kern="0" dirty="0" smtClean="0">
                <a:solidFill>
                  <a:schemeClr val="tx1">
                    <a:lumMod val="85000"/>
                    <a:lumOff val="15000"/>
                  </a:schemeClr>
                </a:solidFill>
                <a:latin typeface="FrutigerNext LT Regular"/>
              </a:rPr>
              <a:t> cluster uses heterogeneous servers.</a:t>
            </a:r>
          </a:p>
          <a:p>
            <a:pPr fontAlgn="ctr">
              <a:defRPr/>
            </a:pPr>
            <a:endParaRPr lang="en-US" altLang="zh-CN" kern="0" dirty="0">
              <a:latin typeface="FrutigerNext LT Regular"/>
            </a:endParaRPr>
          </a:p>
        </p:txBody>
      </p:sp>
    </p:spTree>
    <p:extLst>
      <p:ext uri="{BB962C8B-B14F-4D97-AF65-F5344CB8AC3E}">
        <p14:creationId xmlns:p14="http://schemas.microsoft.com/office/powerpoint/2010/main" val="696968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a:latin typeface="FrutigerNext LT Medium" pitchFamily="34" charset="0"/>
              </a:rPr>
              <a:t>Configuring HDFS Data Storage </a:t>
            </a:r>
            <a:r>
              <a:rPr lang="en-US" altLang="zh-CN" sz="3200" dirty="0" smtClean="0">
                <a:latin typeface="FrutigerNext LT Medium" pitchFamily="34" charset="0"/>
              </a:rPr>
              <a:t>Policies - Layered </a:t>
            </a:r>
            <a:r>
              <a:rPr lang="en-US" altLang="zh-CN" sz="3200" dirty="0">
                <a:latin typeface="FrutigerNext LT Medium" pitchFamily="34" charset="0"/>
              </a:rPr>
              <a:t>Storage</a:t>
            </a:r>
            <a:endParaRPr lang="zh-CN" altLang="en-US" sz="3200" dirty="0"/>
          </a:p>
        </p:txBody>
      </p:sp>
      <p:graphicFrame>
        <p:nvGraphicFramePr>
          <p:cNvPr id="6" name="414515726"/>
          <p:cNvGraphicFramePr>
            <a:graphicFrameLocks noGrp="1"/>
          </p:cNvGraphicFramePr>
          <p:nvPr>
            <p:extLst>
              <p:ext uri="{D42A27DB-BD31-4B8C-83A1-F6EECF244321}">
                <p14:modId xmlns:p14="http://schemas.microsoft.com/office/powerpoint/2010/main" val="4235538165"/>
              </p:ext>
            </p:extLst>
          </p:nvPr>
        </p:nvGraphicFramePr>
        <p:xfrm>
          <a:off x="781050" y="3537012"/>
          <a:ext cx="7823200" cy="2488954"/>
        </p:xfrm>
        <a:graphic>
          <a:graphicData uri="http://schemas.openxmlformats.org/drawingml/2006/table">
            <a:tbl>
              <a:tblPr/>
              <a:tblGrid>
                <a:gridCol w="1054100"/>
                <a:gridCol w="1250950"/>
                <a:gridCol w="2317750"/>
                <a:gridCol w="1282700"/>
                <a:gridCol w="1917700"/>
              </a:tblGrid>
              <a:tr h="68407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FrutigerNext LT Regular" pitchFamily="34" charset="0"/>
                          <a:ea typeface="华文细黑" pitchFamily="2" charset="-122"/>
                        </a:rPr>
                        <a:t>Policy ID</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33333"/>
                          </a:solidFill>
                          <a:effectLst/>
                          <a:latin typeface="FrutigerNext LT Regular" pitchFamily="34" charset="0"/>
                          <a:ea typeface="华文细黑" pitchFamily="2" charset="-122"/>
                        </a:rPr>
                        <a:t>Name</a:t>
                      </a:r>
                      <a:endParaRPr kumimoji="0" lang="zh-CN" altLang="en-US" sz="1600" b="1"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33333"/>
                          </a:solidFill>
                          <a:effectLst/>
                          <a:latin typeface="FrutigerNext LT Regular" pitchFamily="34" charset="0"/>
                          <a:ea typeface="华文细黑" pitchFamily="2" charset="-122"/>
                        </a:rPr>
                        <a:t>Block Location (Number of Replicas)</a:t>
                      </a:r>
                      <a:endParaRPr kumimoji="0" lang="zh-CN" altLang="en-US" sz="1600" b="1"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333333"/>
                          </a:solidFill>
                          <a:effectLst/>
                          <a:latin typeface="FrutigerNext LT Regular" pitchFamily="34" charset="0"/>
                          <a:ea typeface="华文细黑" pitchFamily="2" charset="-122"/>
                        </a:rPr>
                        <a:t>Alternative Storage Policy</a:t>
                      </a:r>
                      <a:endParaRPr kumimoji="0" lang="zh-CN" altLang="en-US" sz="1600" b="1"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smtClean="0">
                          <a:ln>
                            <a:noFill/>
                          </a:ln>
                          <a:solidFill>
                            <a:srgbClr val="333333"/>
                          </a:solidFill>
                          <a:effectLst/>
                          <a:latin typeface="FrutigerNext LT Regular" pitchFamily="34" charset="0"/>
                          <a:ea typeface="华文细黑" pitchFamily="2" charset="-122"/>
                          <a:cs typeface="+mn-cs"/>
                        </a:rPr>
                        <a:t>Alternative Replica Storage Policy</a:t>
                      </a:r>
                      <a:endParaRPr kumimoji="0" lang="zh-CN" altLang="en-US" sz="1600" b="1" i="0" u="none" strike="noStrike" kern="1200" cap="none" normalizeH="0" baseline="0" dirty="0" smtClean="0">
                        <a:ln>
                          <a:noFill/>
                        </a:ln>
                        <a:solidFill>
                          <a:srgbClr val="333333"/>
                        </a:solidFill>
                        <a:effectLst/>
                        <a:latin typeface="FrutigerNext LT Regular" pitchFamily="34" charset="0"/>
                        <a:ea typeface="华文细黑" pitchFamily="2" charset="-122"/>
                        <a:cs typeface="+mn-cs"/>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2"/>
                    </a:solid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15</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LAZY_PERSIST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RAM_DISK: 1, DISK: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12</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err="1" smtClean="0">
                          <a:ln>
                            <a:noFill/>
                          </a:ln>
                          <a:solidFill>
                            <a:srgbClr val="333333"/>
                          </a:solidFill>
                          <a:effectLst/>
                          <a:latin typeface="FrutigerNext LT Regular" pitchFamily="34" charset="0"/>
                          <a:ea typeface="华文细黑" pitchFamily="2" charset="-122"/>
                        </a:rPr>
                        <a:t>All_SSD</a:t>
                      </a:r>
                      <a:endPar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SSD: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endPar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10</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ONE_SSD</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SSD: 1, DISK: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SSD,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SSD,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7</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HOT (default)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endPar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ARCHIVE</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5</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WARM</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DISK: 1, ARCHIVE: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-1</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ARCHIVE,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ARCHIVE, DISK</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14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333333"/>
                          </a:solidFill>
                          <a:effectLst/>
                          <a:latin typeface="FrutigerNext LT Regular" pitchFamily="34" charset="0"/>
                          <a:ea typeface="华文细黑" pitchFamily="2" charset="-122"/>
                        </a:rPr>
                        <a:t>2</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COLD</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ARCHIVE: </a:t>
                      </a:r>
                      <a:r>
                        <a:rPr kumimoji="0" lang="en-US" altLang="zh-CN" sz="1400" b="0" i="1" u="none" strike="noStrike" cap="none" normalizeH="0" baseline="0" dirty="0" smtClean="0">
                          <a:ln>
                            <a:noFill/>
                          </a:ln>
                          <a:solidFill>
                            <a:srgbClr val="333333"/>
                          </a:solidFill>
                          <a:effectLst/>
                          <a:latin typeface="FrutigerNext LT Regular" pitchFamily="34" charset="0"/>
                          <a:ea typeface="华文细黑" pitchFamily="2" charset="-122"/>
                        </a:rPr>
                        <a:t>n</a:t>
                      </a:r>
                      <a:endPar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endParaRP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333333"/>
                          </a:solidFill>
                          <a:effectLst/>
                          <a:latin typeface="FrutigerNext LT Regular" pitchFamily="34" charset="0"/>
                          <a:ea typeface="华文细黑" pitchFamily="2" charset="-122"/>
                        </a:rPr>
                        <a:t> </a:t>
                      </a:r>
                      <a:r>
                        <a:rPr kumimoji="0" lang="en-US" altLang="zh-CN" sz="1400" b="0" i="0" u="none" strike="noStrike" cap="none" normalizeH="0" baseline="0" dirty="0" smtClean="0">
                          <a:ln>
                            <a:noFill/>
                          </a:ln>
                          <a:solidFill>
                            <a:srgbClr val="333333"/>
                          </a:solidFill>
                          <a:effectLst/>
                          <a:latin typeface="FrutigerNext LT Regular" pitchFamily="34" charset="0"/>
                          <a:ea typeface="华文细黑" pitchFamily="2" charset="-122"/>
                        </a:rPr>
                        <a:t>&lt;none&gt;</a:t>
                      </a:r>
                    </a:p>
                  </a:txBody>
                  <a:tcPr marL="9526" marR="9526" marT="866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内容占位符 2"/>
          <p:cNvSpPr txBox="1">
            <a:spLocks/>
          </p:cNvSpPr>
          <p:nvPr/>
        </p:nvSpPr>
        <p:spPr bwMode="auto">
          <a:xfrm>
            <a:off x="719572" y="1376363"/>
            <a:ext cx="7848600" cy="39243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600" kern="0" dirty="0"/>
              <a:t>Configuring </a:t>
            </a:r>
            <a:r>
              <a:rPr lang="en-US" altLang="zh-CN" sz="1600" kern="0" dirty="0" err="1"/>
              <a:t>DataNode</a:t>
            </a:r>
            <a:r>
              <a:rPr lang="en-US" altLang="zh-CN" sz="1600" kern="0" dirty="0"/>
              <a:t> with layered storage : </a:t>
            </a:r>
            <a:endParaRPr lang="en-US" altLang="zh-CN" sz="1600" kern="0" dirty="0" smtClean="0">
              <a:cs typeface="+mn-ea"/>
              <a:sym typeface="+mn-lt"/>
            </a:endParaRPr>
          </a:p>
          <a:p>
            <a:pPr lvl="1"/>
            <a:r>
              <a:rPr lang="en-US" altLang="zh-CN" sz="1400" kern="0" dirty="0"/>
              <a:t>The HDFS layered storage architecture provides four types of storage devices: RAM_DISK (memory virtualization hard disk), DISK (mechanical hard disk), ARCHIVE (high-density and low-cost storage media), and SSD (solid state disk</a:t>
            </a:r>
            <a:r>
              <a:rPr lang="en-US" altLang="zh-CN" sz="1400" kern="0" dirty="0" smtClean="0"/>
              <a:t>).</a:t>
            </a:r>
          </a:p>
          <a:p>
            <a:pPr lvl="1"/>
            <a:r>
              <a:rPr lang="en-US" altLang="zh-CN" sz="1400" kern="0" dirty="0"/>
              <a:t>Storage policies for different scenarios are formulated by combining the four types of storage devices</a:t>
            </a:r>
            <a:r>
              <a:rPr lang="en-US" altLang="zh-CN" sz="1400" kern="0" dirty="0" smtClean="0"/>
              <a:t>. </a:t>
            </a:r>
            <a:endParaRPr lang="en-US" altLang="zh-CN" sz="1400" kern="0" dirty="0"/>
          </a:p>
          <a:p>
            <a:endParaRPr lang="zh-CN" altLang="en-US" sz="2000" kern="0" dirty="0">
              <a:cs typeface="+mn-ea"/>
              <a:sym typeface="+mn-lt"/>
            </a:endParaRPr>
          </a:p>
        </p:txBody>
      </p:sp>
    </p:spTree>
    <p:extLst>
      <p:ext uri="{BB962C8B-B14F-4D97-AF65-F5344CB8AC3E}">
        <p14:creationId xmlns:p14="http://schemas.microsoft.com/office/powerpoint/2010/main" val="415075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a:latin typeface="FrutigerNext LT Medium" pitchFamily="34" charset="0"/>
              </a:rPr>
              <a:t>Configuring HDFS Data Storage Policies </a:t>
            </a:r>
            <a:r>
              <a:rPr lang="en-US" altLang="zh-CN" sz="3200" dirty="0" smtClean="0">
                <a:latin typeface="FrutigerNext LT Medium" pitchFamily="34" charset="0"/>
              </a:rPr>
              <a:t>- </a:t>
            </a:r>
            <a:r>
              <a:rPr lang="en-US" altLang="zh-CN" sz="3200" dirty="0" smtClean="0">
                <a:latin typeface="FrutigerNext LT Medium" pitchFamily="34" charset="0"/>
              </a:rPr>
              <a:t>Tag </a:t>
            </a:r>
            <a:r>
              <a:rPr lang="en-US" altLang="zh-CN" sz="3200" dirty="0">
                <a:latin typeface="FrutigerNext LT Medium" pitchFamily="34" charset="0"/>
              </a:rPr>
              <a:t>Storage</a:t>
            </a:r>
            <a:endParaRPr lang="zh-CN" altLang="en-US" sz="3200" dirty="0"/>
          </a:p>
        </p:txBody>
      </p:sp>
      <p:pic>
        <p:nvPicPr>
          <p:cNvPr id="5" name="图片 4"/>
          <p:cNvPicPr>
            <a:picLocks noChangeAspect="1"/>
          </p:cNvPicPr>
          <p:nvPr/>
        </p:nvPicPr>
        <p:blipFill>
          <a:blip r:embed="rId3"/>
          <a:stretch>
            <a:fillRect/>
          </a:stretch>
        </p:blipFill>
        <p:spPr>
          <a:xfrm>
            <a:off x="1223963" y="1391389"/>
            <a:ext cx="6912433" cy="4786860"/>
          </a:xfrm>
          <a:prstGeom prst="rect">
            <a:avLst/>
          </a:prstGeom>
        </p:spPr>
      </p:pic>
    </p:spTree>
    <p:extLst>
      <p:ext uri="{BB962C8B-B14F-4D97-AF65-F5344CB8AC3E}">
        <p14:creationId xmlns:p14="http://schemas.microsoft.com/office/powerpoint/2010/main" val="513328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ChangeAspect="1"/>
          </p:cNvGraphicFramePr>
          <p:nvPr>
            <p:extLst>
              <p:ext uri="{D42A27DB-BD31-4B8C-83A1-F6EECF244321}">
                <p14:modId xmlns:p14="http://schemas.microsoft.com/office/powerpoint/2010/main" val="3665798395"/>
              </p:ext>
            </p:extLst>
          </p:nvPr>
        </p:nvGraphicFramePr>
        <p:xfrm>
          <a:off x="1638007" y="821531"/>
          <a:ext cx="6012446" cy="5909245"/>
        </p:xfrm>
        <a:graphic>
          <a:graphicData uri="http://schemas.openxmlformats.org/presentationml/2006/ole">
            <mc:AlternateContent xmlns:mc="http://schemas.openxmlformats.org/markup-compatibility/2006">
              <mc:Choice xmlns:v="urn:schemas-microsoft-com:vml" Requires="v">
                <p:oleObj spid="_x0000_s13324" name="Visio" r:id="rId4" imgW="5737200" imgH="5592000" progId="Visio.Drawing.11">
                  <p:embed/>
                </p:oleObj>
              </mc:Choice>
              <mc:Fallback>
                <p:oleObj name="Visio" r:id="rId4" imgW="5737200" imgH="55920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8007" y="821531"/>
                        <a:ext cx="6012446" cy="5909245"/>
                      </a:xfrm>
                      <a:prstGeom prst="rect">
                        <a:avLst/>
                      </a:prstGeom>
                      <a:noFill/>
                      <a:extLst/>
                    </p:spPr>
                  </p:pic>
                </p:oleObj>
              </mc:Fallback>
            </mc:AlternateContent>
          </a:graphicData>
        </a:graphic>
      </p:graphicFrame>
      <p:sp>
        <p:nvSpPr>
          <p:cNvPr id="4" name="标题 3"/>
          <p:cNvSpPr>
            <a:spLocks noGrp="1"/>
          </p:cNvSpPr>
          <p:nvPr>
            <p:ph type="title"/>
          </p:nvPr>
        </p:nvSpPr>
        <p:spPr/>
        <p:txBody>
          <a:bodyPr/>
          <a:lstStyle/>
          <a:p>
            <a:r>
              <a:rPr lang="en-US" altLang="zh-CN" dirty="0">
                <a:latin typeface="FrutigerNext LT Medium" pitchFamily="34" charset="0"/>
              </a:rPr>
              <a:t>Configuring HDFS Data Storage Policies </a:t>
            </a:r>
            <a:r>
              <a:rPr lang="en-US" altLang="zh-CN" dirty="0" smtClean="0">
                <a:latin typeface="FrutigerNext LT Medium" pitchFamily="34" charset="0"/>
              </a:rPr>
              <a:t>- </a:t>
            </a:r>
            <a:r>
              <a:rPr lang="en-US" altLang="zh-CN" dirty="0" smtClean="0">
                <a:latin typeface="FrutigerNext LT Medium" pitchFamily="34" charset="0"/>
              </a:rPr>
              <a:t>Node </a:t>
            </a:r>
            <a:r>
              <a:rPr lang="en-US" altLang="zh-CN" dirty="0">
                <a:latin typeface="FrutigerNext LT Medium" pitchFamily="34" charset="0"/>
              </a:rPr>
              <a:t>Group Storage</a:t>
            </a:r>
            <a:endParaRPr lang="zh-CN" altLang="en-US" dirty="0"/>
          </a:p>
        </p:txBody>
      </p:sp>
    </p:spTree>
    <p:extLst>
      <p:ext uri="{BB962C8B-B14F-4D97-AF65-F5344CB8AC3E}">
        <p14:creationId xmlns:p14="http://schemas.microsoft.com/office/powerpoint/2010/main" val="407089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289813" y="4509372"/>
            <a:ext cx="1079921" cy="1583924"/>
          </a:xfrm>
          <a:prstGeom prst="rect">
            <a:avLst/>
          </a:prstGeom>
        </p:spPr>
      </p:pic>
      <p:sp>
        <p:nvSpPr>
          <p:cNvPr id="4" name="标题 3"/>
          <p:cNvSpPr>
            <a:spLocks noGrp="1"/>
          </p:cNvSpPr>
          <p:nvPr>
            <p:ph type="title"/>
          </p:nvPr>
        </p:nvSpPr>
        <p:spPr/>
        <p:txBody>
          <a:bodyPr/>
          <a:lstStyle/>
          <a:p>
            <a:r>
              <a:rPr lang="en-US" altLang="zh-CN" dirty="0">
                <a:latin typeface="FrutigerNext LT Medium" pitchFamily="34" charset="0"/>
              </a:rPr>
              <a:t>Colocation</a:t>
            </a:r>
            <a:endParaRPr lang="zh-CN" altLang="en-US" dirty="0"/>
          </a:p>
        </p:txBody>
      </p:sp>
      <p:pic>
        <p:nvPicPr>
          <p:cNvPr id="5" name="图片 4"/>
          <p:cNvPicPr>
            <a:picLocks noChangeAspect="1"/>
          </p:cNvPicPr>
          <p:nvPr/>
        </p:nvPicPr>
        <p:blipFill>
          <a:blip r:embed="rId4"/>
          <a:stretch>
            <a:fillRect/>
          </a:stretch>
        </p:blipFill>
        <p:spPr>
          <a:xfrm>
            <a:off x="971600" y="3674713"/>
            <a:ext cx="6242893" cy="2418583"/>
          </a:xfrm>
          <a:prstGeom prst="rect">
            <a:avLst/>
          </a:prstGeom>
        </p:spPr>
      </p:pic>
      <p:sp>
        <p:nvSpPr>
          <p:cNvPr id="7" name="719476854"/>
          <p:cNvSpPr txBox="1">
            <a:spLocks/>
          </p:cNvSpPr>
          <p:nvPr/>
        </p:nvSpPr>
        <p:spPr>
          <a:xfrm>
            <a:off x="684212" y="1255713"/>
            <a:ext cx="7929562" cy="781050"/>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fontAlgn="ctr">
              <a:buFont typeface="Wingdings" pitchFamily="2" charset="2"/>
              <a:buNone/>
            </a:pPr>
            <a:r>
              <a:rPr lang="en-US" altLang="zh-CN" sz="1800" kern="0" dirty="0" smtClean="0">
                <a:latin typeface="FrutigerNext LT Regular"/>
              </a:rPr>
              <a:t>The definition of Colocation: is to store associated data or data that is going to be associated on the same storage node.</a:t>
            </a:r>
          </a:p>
          <a:p>
            <a:pPr marL="0" indent="0" fontAlgn="ctr">
              <a:buNone/>
            </a:pPr>
            <a:r>
              <a:rPr lang="en-US" altLang="zh-CN" sz="1800" dirty="0"/>
              <a:t>According to the picture </a:t>
            </a:r>
            <a:r>
              <a:rPr lang="en-US" altLang="zh-CN" sz="1800" dirty="0" smtClean="0"/>
              <a:t>below, assume </a:t>
            </a:r>
            <a:r>
              <a:rPr lang="en-US" altLang="zh-CN" sz="1800" dirty="0"/>
              <a:t>that file A and file D are going to be associated with each other, which involves massive data migration. Data transmission consumes much bandwidth, which greatly affects the processing speed of massive data and system performance.</a:t>
            </a:r>
          </a:p>
          <a:p>
            <a:pPr marL="0" indent="0" fontAlgn="ctr">
              <a:buFont typeface="Wingdings" pitchFamily="2" charset="2"/>
              <a:buNone/>
            </a:pPr>
            <a:endParaRPr lang="en-US" altLang="zh-CN" sz="1800" kern="0" dirty="0" smtClean="0">
              <a:latin typeface="FrutigerNext LT Regular"/>
            </a:endParaRPr>
          </a:p>
        </p:txBody>
      </p:sp>
    </p:spTree>
    <p:extLst>
      <p:ext uri="{BB962C8B-B14F-4D97-AF65-F5344CB8AC3E}">
        <p14:creationId xmlns:p14="http://schemas.microsoft.com/office/powerpoint/2010/main" val="315392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050" indent="-273050" eaLnBrk="1" fontAlgn="ctr" hangingPunct="1"/>
            <a:r>
              <a:rPr lang="en-US" altLang="zh-CN" dirty="0"/>
              <a:t>Upon completion of this course, you will be able to know: </a:t>
            </a:r>
          </a:p>
          <a:p>
            <a:pPr marL="627063" lvl="1" indent="-354013" fontAlgn="ctr"/>
            <a:r>
              <a:rPr lang="en-US" altLang="zh-CN" dirty="0"/>
              <a:t>HDFS application scenarios</a:t>
            </a:r>
          </a:p>
          <a:p>
            <a:pPr marL="627063" lvl="1" indent="-354013" fontAlgn="ctr"/>
            <a:r>
              <a:rPr lang="en-US" altLang="zh-CN" dirty="0"/>
              <a:t>HDFS system architecture</a:t>
            </a:r>
          </a:p>
          <a:p>
            <a:pPr marL="627063" lvl="1" indent="-354013" fontAlgn="ctr"/>
            <a:r>
              <a:rPr lang="en-US" altLang="zh-CN" dirty="0"/>
              <a:t>Key HDFS features</a:t>
            </a:r>
          </a:p>
          <a:p>
            <a:pPr marL="0" indent="0">
              <a:buNone/>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Colocation Benefits</a:t>
            </a:r>
            <a:endParaRPr lang="zh-CN" altLang="en-US" dirty="0"/>
          </a:p>
        </p:txBody>
      </p:sp>
      <p:sp>
        <p:nvSpPr>
          <p:cNvPr id="6" name="内容占位符 2"/>
          <p:cNvSpPr txBox="1">
            <a:spLocks/>
          </p:cNvSpPr>
          <p:nvPr/>
        </p:nvSpPr>
        <p:spPr>
          <a:xfrm>
            <a:off x="684213" y="1376363"/>
            <a:ext cx="7920037" cy="2587104"/>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800" dirty="0" smtClean="0"/>
              <a:t>The </a:t>
            </a:r>
            <a:r>
              <a:rPr lang="en-US" altLang="zh-CN" sz="1800" dirty="0"/>
              <a:t>HDFS </a:t>
            </a:r>
            <a:r>
              <a:rPr lang="en-US" altLang="zh-CN" sz="1800" dirty="0" smtClean="0"/>
              <a:t>colocation: is to store </a:t>
            </a:r>
            <a:r>
              <a:rPr lang="en-US" altLang="zh-CN" sz="1800" dirty="0"/>
              <a:t>files that need to be associated with each other on the same data node so that data does not have to be obtained from other nodes during associated computing. This greatly reduces network bandwidth consumption</a:t>
            </a:r>
            <a:r>
              <a:rPr lang="en-US" altLang="zh-CN" sz="1800" dirty="0" smtClean="0"/>
              <a:t>.</a:t>
            </a:r>
            <a:endParaRPr lang="en-US" altLang="zh-CN" sz="1800" kern="0" dirty="0" smtClean="0">
              <a:sym typeface="+mn-lt"/>
            </a:endParaRPr>
          </a:p>
          <a:p>
            <a:r>
              <a:rPr lang="en-US" altLang="zh-CN" sz="1800" dirty="0" smtClean="0"/>
              <a:t>When joining files </a:t>
            </a:r>
            <a:r>
              <a:rPr lang="en-US" altLang="zh-CN" sz="1800" dirty="0"/>
              <a:t>A and D </a:t>
            </a:r>
            <a:r>
              <a:rPr lang="en-US" altLang="zh-CN" sz="1800" dirty="0" smtClean="0"/>
              <a:t>with colocation feature,</a:t>
            </a:r>
            <a:r>
              <a:rPr lang="en-US" altLang="zh-CN" sz="1800" dirty="0"/>
              <a:t> resource consumption </a:t>
            </a:r>
            <a:r>
              <a:rPr lang="en-US" altLang="zh-CN" sz="1800" dirty="0" smtClean="0"/>
              <a:t>can be greatly reduced because the </a:t>
            </a:r>
            <a:r>
              <a:rPr lang="en-US" altLang="zh-CN" sz="1800" dirty="0"/>
              <a:t>blocks of multiple associated files are distributed on the same storage node</a:t>
            </a:r>
            <a:r>
              <a:rPr lang="en-US" altLang="zh-CN" sz="1800" dirty="0" smtClean="0"/>
              <a:t>.</a:t>
            </a:r>
            <a:endParaRPr lang="zh-CN" altLang="en-US" sz="1800" kern="0" dirty="0" smtClean="0">
              <a:sym typeface="+mn-lt"/>
            </a:endParaRPr>
          </a:p>
          <a:p>
            <a:endParaRPr lang="zh-CN" altLang="en-US" sz="1800" kern="0" dirty="0">
              <a:sym typeface="+mn-lt"/>
            </a:endParaRPr>
          </a:p>
        </p:txBody>
      </p:sp>
      <p:pic>
        <p:nvPicPr>
          <p:cNvPr id="8" name="图片 7"/>
          <p:cNvPicPr>
            <a:picLocks noChangeAspect="1"/>
          </p:cNvPicPr>
          <p:nvPr/>
        </p:nvPicPr>
        <p:blipFill>
          <a:blip r:embed="rId3"/>
          <a:stretch>
            <a:fillRect/>
          </a:stretch>
        </p:blipFill>
        <p:spPr>
          <a:xfrm>
            <a:off x="6696236" y="4860627"/>
            <a:ext cx="809898" cy="1187880"/>
          </a:xfrm>
          <a:prstGeom prst="rect">
            <a:avLst/>
          </a:prstGeom>
        </p:spPr>
      </p:pic>
      <p:pic>
        <p:nvPicPr>
          <p:cNvPr id="9" name="图片 8"/>
          <p:cNvPicPr>
            <a:picLocks noChangeAspect="1"/>
          </p:cNvPicPr>
          <p:nvPr/>
        </p:nvPicPr>
        <p:blipFill>
          <a:blip r:embed="rId4"/>
          <a:stretch>
            <a:fillRect/>
          </a:stretch>
        </p:blipFill>
        <p:spPr>
          <a:xfrm>
            <a:off x="2080538" y="4159210"/>
            <a:ext cx="4464496" cy="1889297"/>
          </a:xfrm>
          <a:prstGeom prst="rect">
            <a:avLst/>
          </a:prstGeom>
        </p:spPr>
      </p:pic>
    </p:spTree>
    <p:extLst>
      <p:ext uri="{BB962C8B-B14F-4D97-AF65-F5344CB8AC3E}">
        <p14:creationId xmlns:p14="http://schemas.microsoft.com/office/powerpoint/2010/main" val="2755320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HDFS Data Integrity Assurance</a:t>
            </a:r>
            <a:endParaRPr lang="zh-CN" altLang="en-US" dirty="0"/>
          </a:p>
        </p:txBody>
      </p:sp>
      <p:sp>
        <p:nvSpPr>
          <p:cNvPr id="7" name="1862611710"/>
          <p:cNvSpPr txBox="1">
            <a:spLocks/>
          </p:cNvSpPr>
          <p:nvPr/>
        </p:nvSpPr>
        <p:spPr>
          <a:xfrm>
            <a:off x="755650" y="1376363"/>
            <a:ext cx="7690842" cy="5040312"/>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fontAlgn="ctr">
              <a:spcBef>
                <a:spcPts val="0"/>
              </a:spcBef>
              <a:buFont typeface="Wingdings" pitchFamily="2" charset="2"/>
              <a:buNone/>
              <a:defRPr/>
            </a:pPr>
            <a:r>
              <a:rPr kumimoji="1" lang="en-US" altLang="zh-CN" sz="1400" kern="0" dirty="0" smtClean="0">
                <a:latin typeface="FrutigerNext LT Regular"/>
              </a:rPr>
              <a:t>HDFS ensures the completeness of the stored data. It implements reliability processing in case of failure of each component. </a:t>
            </a:r>
            <a:endParaRPr lang="en-US" altLang="zh-CN" sz="1400" kern="0" dirty="0" smtClean="0">
              <a:latin typeface="FrutigerNext LT Regular"/>
            </a:endParaRPr>
          </a:p>
          <a:p>
            <a:pPr marL="274638" indent="-274638" fontAlgn="ctr">
              <a:spcBef>
                <a:spcPts val="0"/>
              </a:spcBef>
              <a:defRPr/>
            </a:pPr>
            <a:r>
              <a:rPr lang="en-US" altLang="zh-CN" sz="1400" kern="0" dirty="0" smtClean="0">
                <a:latin typeface="FrutigerNext LT Regular"/>
              </a:rPr>
              <a:t>Reconstructs data replicas in invalid data disks.</a:t>
            </a:r>
          </a:p>
          <a:p>
            <a:pPr marL="627063" lvl="1" indent="-352425" fontAlgn="ctr">
              <a:spcBef>
                <a:spcPts val="0"/>
              </a:spcBef>
              <a:defRPr/>
            </a:pPr>
            <a:r>
              <a:rPr lang="en-US" altLang="zh-CN" sz="1200" kern="0" dirty="0" smtClean="0">
                <a:latin typeface="FrutigerNext LT Regular"/>
              </a:rPr>
              <a:t>The </a:t>
            </a:r>
            <a:r>
              <a:rPr lang="en-US" altLang="zh-CN" sz="1200" kern="0" dirty="0" err="1" smtClean="0">
                <a:latin typeface="FrutigerNext LT Regular"/>
              </a:rPr>
              <a:t>DataNode</a:t>
            </a:r>
            <a:r>
              <a:rPr lang="en-US" altLang="zh-CN" sz="1200" kern="0" dirty="0" smtClean="0">
                <a:latin typeface="FrutigerNext LT Regular"/>
              </a:rPr>
              <a:t> periodically reports </a:t>
            </a:r>
            <a:r>
              <a:rPr lang="en-US" altLang="zh-CN" sz="1200" kern="0" dirty="0" err="1" smtClean="0">
                <a:latin typeface="FrutigerNext LT Regular"/>
              </a:rPr>
              <a:t>blocks’messages</a:t>
            </a:r>
            <a:r>
              <a:rPr lang="en-US" altLang="zh-CN" sz="1200" kern="0" dirty="0" smtClean="0">
                <a:latin typeface="FrutigerNext LT Regular"/>
              </a:rPr>
              <a:t> to the </a:t>
            </a:r>
            <a:r>
              <a:rPr lang="en-US" altLang="zh-CN" sz="1200" kern="0" dirty="0" err="1" smtClean="0">
                <a:latin typeface="FrutigerNext LT Regular"/>
              </a:rPr>
              <a:t>NameNode</a:t>
            </a:r>
            <a:r>
              <a:rPr lang="en-US" altLang="zh-CN" sz="1200" kern="0" dirty="0" smtClean="0">
                <a:latin typeface="FrutigerNext LT Regular"/>
              </a:rPr>
              <a:t>, if one replica(block) is failed, the </a:t>
            </a:r>
            <a:r>
              <a:rPr lang="en-US" altLang="zh-CN" sz="1200" kern="0" dirty="0" err="1" smtClean="0">
                <a:latin typeface="FrutigerNext LT Regular"/>
              </a:rPr>
              <a:t>NameNode</a:t>
            </a:r>
            <a:r>
              <a:rPr lang="en-US" altLang="zh-CN" sz="1200" kern="0" dirty="0" smtClean="0">
                <a:latin typeface="FrutigerNext LT Regular"/>
              </a:rPr>
              <a:t> will start the procedure to recover lost replicas.</a:t>
            </a:r>
          </a:p>
          <a:p>
            <a:pPr marL="274638" indent="-274638" fontAlgn="ctr">
              <a:spcBef>
                <a:spcPts val="0"/>
              </a:spcBef>
              <a:defRPr/>
            </a:pPr>
            <a:r>
              <a:rPr lang="en-US" altLang="zh-CN" sz="1400" kern="0" dirty="0" smtClean="0">
                <a:latin typeface="FrutigerNext LT Regular"/>
              </a:rPr>
              <a:t>Ensures data balance among </a:t>
            </a:r>
            <a:r>
              <a:rPr lang="en-US" altLang="zh-CN" sz="1400" kern="0" dirty="0" err="1" smtClean="0">
                <a:latin typeface="FrutigerNext LT Regular"/>
              </a:rPr>
              <a:t>DataNodes</a:t>
            </a:r>
            <a:r>
              <a:rPr lang="en-US" altLang="zh-CN" sz="1400" kern="0" dirty="0" smtClean="0">
                <a:latin typeface="FrutigerNext LT Regular"/>
              </a:rPr>
              <a:t>.</a:t>
            </a:r>
          </a:p>
          <a:p>
            <a:pPr marL="627063" lvl="1" indent="-352425" fontAlgn="ctr">
              <a:spcBef>
                <a:spcPts val="0"/>
              </a:spcBef>
              <a:defRPr/>
            </a:pPr>
            <a:r>
              <a:rPr lang="en-US" altLang="zh-CN" sz="1200" kern="0" dirty="0" smtClean="0">
                <a:latin typeface="FrutigerNext LT Regular"/>
              </a:rPr>
              <a:t>The HDFS architecture is configured with the data balance mechanism, which ensures the even distribution of data among all </a:t>
            </a:r>
            <a:r>
              <a:rPr lang="en-US" altLang="zh-CN" sz="1200" kern="0" dirty="0" err="1" smtClean="0">
                <a:latin typeface="FrutigerNext LT Regular"/>
              </a:rPr>
              <a:t>DataNodes</a:t>
            </a:r>
            <a:r>
              <a:rPr lang="en-US" altLang="zh-CN" sz="1200" kern="0" dirty="0" smtClean="0">
                <a:latin typeface="FrutigerNext LT Regular"/>
              </a:rPr>
              <a:t>.</a:t>
            </a:r>
          </a:p>
          <a:p>
            <a:pPr marL="274638" indent="-274638" fontAlgn="ctr">
              <a:spcBef>
                <a:spcPts val="0"/>
              </a:spcBef>
              <a:defRPr/>
            </a:pPr>
            <a:r>
              <a:rPr lang="en-US" altLang="zh-CN" sz="1400" kern="0" dirty="0" smtClean="0">
                <a:latin typeface="FrutigerNext LT Regular"/>
              </a:rPr>
              <a:t>Ensures metadata reliability.</a:t>
            </a:r>
          </a:p>
          <a:p>
            <a:pPr marL="627063" lvl="1" indent="-352425" fontAlgn="ctr">
              <a:spcBef>
                <a:spcPts val="0"/>
              </a:spcBef>
              <a:defRPr/>
            </a:pP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The log mechanism is used to operate metadata, which is stored </a:t>
            </a:r>
            <a:r>
              <a:rPr lang="en-US" altLang="zh-CN" sz="1200" kern="0" dirty="0" smtClean="0">
                <a:solidFill>
                  <a:srgbClr val="000000"/>
                </a:solidFill>
                <a:ea typeface="微软雅黑" pitchFamily="34" charset="-122"/>
                <a:cs typeface="Arial" pitchFamily="34" charset="0"/>
                <a:sym typeface="FrutigerNext LT Regular" pitchFamily="34" charset="0"/>
              </a:rPr>
              <a:t>on both </a:t>
            </a: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active and standby </a:t>
            </a:r>
            <a:r>
              <a:rPr lang="en-US" altLang="zh-CN" sz="1200" kern="0" dirty="0" err="1" smtClean="0">
                <a:solidFill>
                  <a:srgbClr val="000000"/>
                </a:solidFill>
                <a:latin typeface="FrutigerNext LT Regular"/>
                <a:ea typeface="微软雅黑" pitchFamily="34" charset="-122"/>
                <a:cs typeface="Arial" pitchFamily="34" charset="0"/>
                <a:sym typeface="FrutigerNext LT Regular" pitchFamily="34" charset="0"/>
              </a:rPr>
              <a:t>NameNodes</a:t>
            </a: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a:t>
            </a:r>
          </a:p>
          <a:p>
            <a:pPr marL="627063" lvl="1" indent="-352425" fontAlgn="ctr">
              <a:spcBef>
                <a:spcPts val="0"/>
              </a:spcBef>
              <a:defRPr/>
            </a:pP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The snapshot mechanism of the file system ensures that data can be recovered in a timely manner when a </a:t>
            </a:r>
            <a:r>
              <a:rPr lang="en-US" altLang="zh-CN" sz="1200" kern="0" dirty="0" err="1" smtClean="0">
                <a:solidFill>
                  <a:srgbClr val="000000"/>
                </a:solidFill>
                <a:latin typeface="FrutigerNext LT Regular"/>
                <a:ea typeface="微软雅黑" pitchFamily="34" charset="-122"/>
                <a:cs typeface="Arial" pitchFamily="34" charset="0"/>
                <a:sym typeface="FrutigerNext LT Regular" pitchFamily="34" charset="0"/>
              </a:rPr>
              <a:t>misoperation</a:t>
            </a: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 occurs.</a:t>
            </a:r>
            <a:endParaRPr lang="en-US" altLang="zh-CN" sz="1200" kern="0" dirty="0" smtClean="0">
              <a:latin typeface="FrutigerNext LT Regular"/>
            </a:endParaRPr>
          </a:p>
          <a:p>
            <a:pPr marL="274638" indent="-274638" fontAlgn="ctr">
              <a:spcBef>
                <a:spcPts val="0"/>
              </a:spcBef>
              <a:defRPr/>
            </a:pPr>
            <a:r>
              <a:rPr lang="en-US" altLang="zh-CN" sz="1400" kern="0" dirty="0" smtClean="0">
                <a:latin typeface="FrutigerNext LT Regular"/>
              </a:rPr>
              <a:t>Provides the security mode.</a:t>
            </a:r>
          </a:p>
          <a:p>
            <a:pPr marL="627063" lvl="1" indent="-352425" fontAlgn="ctr">
              <a:spcBef>
                <a:spcPts val="0"/>
              </a:spcBef>
              <a:defRPr/>
            </a:pP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HDFS provides a unique security mode to prevent fault spreading when a </a:t>
            </a:r>
            <a:r>
              <a:rPr lang="en-US" altLang="zh-CN" sz="1200" kern="0" dirty="0" err="1" smtClean="0">
                <a:solidFill>
                  <a:srgbClr val="000000"/>
                </a:solidFill>
                <a:latin typeface="FrutigerNext LT Regular"/>
                <a:ea typeface="微软雅黑" pitchFamily="34" charset="-122"/>
                <a:cs typeface="Arial" pitchFamily="34" charset="0"/>
                <a:sym typeface="FrutigerNext LT Regular" pitchFamily="34" charset="0"/>
              </a:rPr>
              <a:t>DataNode</a:t>
            </a:r>
            <a:r>
              <a:rPr lang="en-US" altLang="zh-CN" sz="1200" kern="0" dirty="0" smtClean="0">
                <a:solidFill>
                  <a:srgbClr val="000000"/>
                </a:solidFill>
                <a:latin typeface="FrutigerNext LT Regular"/>
                <a:ea typeface="微软雅黑" pitchFamily="34" charset="-122"/>
                <a:cs typeface="Arial" pitchFamily="34" charset="0"/>
                <a:sym typeface="FrutigerNext LT Regular" pitchFamily="34" charset="0"/>
              </a:rPr>
              <a:t> or hard disk is faulty.</a:t>
            </a:r>
            <a:endParaRPr lang="en-US" altLang="zh-CN" sz="1200" kern="0" dirty="0">
              <a:latin typeface="FrutigerNext LT Regular"/>
            </a:endParaRPr>
          </a:p>
        </p:txBody>
      </p:sp>
    </p:spTree>
    <p:extLst>
      <p:ext uri="{BB962C8B-B14F-4D97-AF65-F5344CB8AC3E}">
        <p14:creationId xmlns:p14="http://schemas.microsoft.com/office/powerpoint/2010/main" val="2963027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Other Key Design Points of the HDFS Architecture</a:t>
            </a:r>
            <a:endParaRPr lang="zh-CN" altLang="en-US" dirty="0"/>
          </a:p>
        </p:txBody>
      </p:sp>
      <p:sp>
        <p:nvSpPr>
          <p:cNvPr id="11" name="27584097"/>
          <p:cNvSpPr txBox="1">
            <a:spLocks/>
          </p:cNvSpPr>
          <p:nvPr/>
        </p:nvSpPr>
        <p:spPr>
          <a:xfrm>
            <a:off x="660400" y="1374775"/>
            <a:ext cx="7943850" cy="4826000"/>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274638" indent="-274638" fontAlgn="ctr">
              <a:defRPr/>
            </a:pPr>
            <a:r>
              <a:rPr kumimoji="1" lang="en-US" altLang="zh-CN" sz="1600" kern="0" dirty="0" smtClean="0">
                <a:latin typeface="FrutigerNext LT Regular"/>
              </a:rPr>
              <a:t>Unified file system:</a:t>
            </a:r>
          </a:p>
          <a:p>
            <a:pPr marL="627063" lvl="1" indent="-352425" fontAlgn="ctr">
              <a:defRPr/>
            </a:pPr>
            <a:r>
              <a:rPr lang="en-US" altLang="zh-CN" sz="1400" kern="0" dirty="0" smtClean="0">
                <a:latin typeface="FrutigerNext LT Regular"/>
              </a:rPr>
              <a:t>HDFS presents itself as one unified file system externally.</a:t>
            </a:r>
          </a:p>
          <a:p>
            <a:pPr marL="274638" indent="-274638" fontAlgn="ctr">
              <a:defRPr/>
            </a:pPr>
            <a:r>
              <a:rPr kumimoji="1" lang="en-US" altLang="zh-CN" sz="1600" kern="0" dirty="0" smtClean="0">
                <a:latin typeface="FrutigerNext LT Regular"/>
              </a:rPr>
              <a:t>Space reclamation:</a:t>
            </a:r>
          </a:p>
          <a:p>
            <a:pPr marL="627063" lvl="1" indent="-352425" fontAlgn="ctr">
              <a:defRPr/>
            </a:pPr>
            <a:r>
              <a:rPr lang="en-US" altLang="zh-CN" sz="1400" kern="0" dirty="0" smtClean="0">
                <a:latin typeface="FrutigerNext LT Regular"/>
              </a:rPr>
              <a:t>The recycle bin mechanism is provided and the number of replicas can be dynamically set.</a:t>
            </a:r>
          </a:p>
          <a:p>
            <a:pPr marL="274638" indent="-274638" fontAlgn="ctr">
              <a:defRPr/>
            </a:pPr>
            <a:r>
              <a:rPr kumimoji="1" lang="en-US" altLang="zh-CN" sz="1600" kern="0" dirty="0" smtClean="0">
                <a:latin typeface="FrutigerNext LT Regular"/>
              </a:rPr>
              <a:t>Data organization:</a:t>
            </a:r>
          </a:p>
          <a:p>
            <a:pPr marL="627063" lvl="1" indent="-352425" fontAlgn="ctr">
              <a:defRPr/>
            </a:pPr>
            <a:r>
              <a:rPr lang="en-US" altLang="zh-CN" sz="1400" kern="0" dirty="0" smtClean="0">
                <a:latin typeface="FrutigerNext LT Regular"/>
              </a:rPr>
              <a:t>Data is stored by block in the HDFS.</a:t>
            </a:r>
          </a:p>
          <a:p>
            <a:pPr marL="274638" indent="-274638" fontAlgn="ctr">
              <a:defRPr/>
            </a:pPr>
            <a:r>
              <a:rPr kumimoji="1" lang="en-US" altLang="zh-CN" sz="1600" kern="0" dirty="0" smtClean="0">
                <a:latin typeface="FrutigerNext LT Regular"/>
              </a:rPr>
              <a:t>Access mode:</a:t>
            </a:r>
          </a:p>
          <a:p>
            <a:pPr marL="627063" lvl="1" indent="-352425" fontAlgn="ctr">
              <a:defRPr/>
            </a:pPr>
            <a:r>
              <a:rPr lang="en-US" altLang="zh-CN" sz="1400" kern="0" dirty="0" smtClean="0">
                <a:latin typeface="FrutigerNext LT Regular"/>
              </a:rPr>
              <a:t>Data can be accessed through Java APIs, HTTP, or shell commands.</a:t>
            </a:r>
          </a:p>
          <a:p>
            <a:pPr fontAlgn="ctr">
              <a:defRPr/>
            </a:pPr>
            <a:endParaRPr lang="en-US" altLang="zh-CN" sz="2000" kern="0" dirty="0">
              <a:latin typeface="FrutigerNext LT Regular"/>
            </a:endParaRPr>
          </a:p>
        </p:txBody>
      </p:sp>
    </p:spTree>
    <p:extLst>
      <p:ext uri="{BB962C8B-B14F-4D97-AF65-F5344CB8AC3E}">
        <p14:creationId xmlns:p14="http://schemas.microsoft.com/office/powerpoint/2010/main" val="3294796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FrutigerNext LT Medium" pitchFamily="34" charset="0"/>
              </a:rPr>
              <a:t>Common Shell Commands</a:t>
            </a:r>
            <a:endParaRPr lang="zh-CN" altLang="en-US" dirty="0"/>
          </a:p>
        </p:txBody>
      </p:sp>
      <p:graphicFrame>
        <p:nvGraphicFramePr>
          <p:cNvPr id="7" name="Table 5"/>
          <p:cNvGraphicFramePr>
            <a:graphicFrameLocks noGrp="1"/>
          </p:cNvGraphicFramePr>
          <p:nvPr>
            <p:extLst>
              <p:ext uri="{D42A27DB-BD31-4B8C-83A1-F6EECF244321}">
                <p14:modId xmlns:p14="http://schemas.microsoft.com/office/powerpoint/2010/main" val="426800208"/>
              </p:ext>
            </p:extLst>
          </p:nvPr>
        </p:nvGraphicFramePr>
        <p:xfrm>
          <a:off x="845937" y="1255713"/>
          <a:ext cx="7596585" cy="4836876"/>
        </p:xfrm>
        <a:graphic>
          <a:graphicData uri="http://schemas.openxmlformats.org/drawingml/2006/table">
            <a:tbl>
              <a:tblPr firstRow="1" bandRow="1">
                <a:tableStyleId>{5940675A-B579-460E-94D1-54222C63F5DA}</a:tableStyleId>
              </a:tblPr>
              <a:tblGrid>
                <a:gridCol w="2532196"/>
                <a:gridCol w="2040944"/>
                <a:gridCol w="3023445"/>
              </a:tblGrid>
              <a:tr h="460285">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marL="0" algn="ctr" defTabSz="914400" rtl="0" eaLnBrk="1" latinLnBrk="0" hangingPunct="1"/>
                      <a:r>
                        <a:rPr lang="en-US" altLang="zh-CN" sz="2000" b="1" kern="1200" dirty="0" smtClean="0">
                          <a:solidFill>
                            <a:schemeClr val="tx1"/>
                          </a:solidFill>
                          <a:latin typeface="+mn-lt"/>
                          <a:ea typeface="+mn-ea"/>
                          <a:cs typeface="+mn-ea"/>
                          <a:sym typeface="+mn-lt"/>
                        </a:rPr>
                        <a:t>Type</a:t>
                      </a:r>
                      <a:endParaRPr lang="zh-CN" altLang="en-US" sz="2000" b="1" kern="1200" dirty="0">
                        <a:solidFill>
                          <a:schemeClr val="tx1"/>
                        </a:solidFill>
                        <a:latin typeface="+mn-lt"/>
                        <a:ea typeface="+mn-ea"/>
                        <a:cs typeface="+mn-ea"/>
                        <a:sym typeface="+mn-lt"/>
                      </a:endParaRPr>
                    </a:p>
                  </a:txBody>
                  <a:tcPr marL="91429" marR="91429" marT="45723" marB="45723">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marL="0" algn="ctr" defTabSz="914400" rtl="0" eaLnBrk="1" latinLnBrk="0" hangingPunct="1"/>
                      <a:r>
                        <a:rPr lang="en-US" altLang="zh-CN" sz="2000" b="1" kern="1200" dirty="0" smtClean="0">
                          <a:solidFill>
                            <a:schemeClr val="tx1"/>
                          </a:solidFill>
                          <a:latin typeface="+mn-lt"/>
                          <a:ea typeface="+mn-ea"/>
                          <a:cs typeface="+mn-ea"/>
                          <a:sym typeface="+mn-lt"/>
                        </a:rPr>
                        <a:t>Commands</a:t>
                      </a:r>
                      <a:endParaRPr lang="zh-CN" altLang="en-US" sz="2000" b="1" kern="1200" dirty="0">
                        <a:solidFill>
                          <a:schemeClr val="tx1"/>
                        </a:solidFill>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marL="0" algn="ctr" defTabSz="914400" rtl="0" eaLnBrk="1" latinLnBrk="0" hangingPunct="1"/>
                      <a:r>
                        <a:rPr lang="en-US" altLang="zh-CN" sz="2000" kern="1200" dirty="0" smtClean="0">
                          <a:solidFill>
                            <a:schemeClr val="tx1"/>
                          </a:solidFill>
                          <a:latin typeface="+mn-lt"/>
                          <a:ea typeface="+mn-ea"/>
                          <a:cs typeface="+mn-ea"/>
                          <a:sym typeface="+mn-lt"/>
                        </a:rPr>
                        <a:t>Description</a:t>
                      </a:r>
                      <a:endParaRPr lang="zh-CN" altLang="en-US" sz="2000" b="1" kern="1200" dirty="0">
                        <a:solidFill>
                          <a:schemeClr val="tx1"/>
                        </a:solidFill>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6700">
                <a:tc rowSpan="8">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800" b="1" dirty="0" err="1" smtClean="0">
                          <a:latin typeface="+mn-lt"/>
                          <a:ea typeface="+mn-ea"/>
                          <a:cs typeface="+mn-ea"/>
                          <a:sym typeface="+mn-lt"/>
                        </a:rPr>
                        <a:t>dfs</a:t>
                      </a:r>
                      <a:endParaRPr lang="zh-CN" altLang="en-US" sz="1800" b="1" dirty="0">
                        <a:latin typeface="+mn-lt"/>
                        <a:ea typeface="+mn-ea"/>
                        <a:cs typeface="+mn-ea"/>
                        <a:sym typeface="+mn-lt"/>
                      </a:endParaRPr>
                    </a:p>
                  </a:txBody>
                  <a:tcPr marL="91429" marR="91429" marT="45723" marB="457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-cat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FrutigerNext LT Medium"/>
                          <a:ea typeface="华文细黑"/>
                          <a:cs typeface="宋体"/>
                        </a:rPr>
                        <a:t>Show the file</a:t>
                      </a:r>
                      <a:r>
                        <a:rPr lang="zh-CN" altLang="en-US" sz="1600" b="0" i="0" kern="1200" baseline="0" dirty="0" smtClean="0">
                          <a:solidFill>
                            <a:schemeClr val="dk1"/>
                          </a:solidFill>
                          <a:effectLst/>
                          <a:latin typeface="+mn-lt"/>
                          <a:ea typeface="+mn-ea"/>
                          <a:cs typeface="+mn-ea"/>
                          <a:sym typeface="+mn-lt"/>
                        </a:rPr>
                        <a:t> </a:t>
                      </a:r>
                      <a:r>
                        <a:rPr lang="en-US" altLang="zh-CN" sz="1800" b="0" i="0" kern="1200" dirty="0" smtClean="0">
                          <a:solidFill>
                            <a:schemeClr val="dk1"/>
                          </a:solidFill>
                          <a:effectLst/>
                          <a:latin typeface="FrutigerNext LT Medium"/>
                          <a:ea typeface="华文细黑"/>
                          <a:cs typeface="宋体"/>
                        </a:rPr>
                        <a:t>contents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323">
                <a:tc vMerge="1">
                  <a:txBody>
                    <a:bodyPr/>
                    <a:lstStyle/>
                    <a:p>
                      <a:endParaRPr lang="zh-CN" altLang="en-US"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r>
                        <a:rPr lang="en-US" altLang="zh-CN" sz="1600" dirty="0" err="1" smtClean="0">
                          <a:latin typeface="+mn-lt"/>
                          <a:ea typeface="+mn-ea"/>
                          <a:cs typeface="+mn-ea"/>
                          <a:sym typeface="+mn-lt"/>
                        </a:rPr>
                        <a:t>ls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800" b="0" i="0" kern="1200" dirty="0" smtClean="0">
                          <a:solidFill>
                            <a:schemeClr val="dk1"/>
                          </a:solidFill>
                          <a:effectLst/>
                          <a:latin typeface="FrutigerNext LT Medium"/>
                          <a:ea typeface="华文细黑"/>
                          <a:cs typeface="宋体"/>
                        </a:rPr>
                        <a:t>Show a directory listing</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69">
                <a:tc vMerge="1">
                  <a:txBody>
                    <a:bodyPr/>
                    <a:lstStyle/>
                    <a:p>
                      <a:endParaRPr lang="zh-CN" altLang="en-US"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r>
                        <a:rPr lang="en-US" altLang="zh-CN" sz="1600" dirty="0" err="1" smtClean="0">
                          <a:latin typeface="+mn-lt"/>
                          <a:ea typeface="+mn-ea"/>
                          <a:cs typeface="+mn-ea"/>
                          <a:sym typeface="+mn-lt"/>
                        </a:rPr>
                        <a:t>rm</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Delete files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424">
                <a:tc vMerge="1">
                  <a:txBody>
                    <a:bodyPr/>
                    <a:lstStyle/>
                    <a:p>
                      <a:endParaRPr lang="zh-CN" altLang="en-US"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-put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Upload</a:t>
                      </a:r>
                      <a:r>
                        <a:rPr lang="en-US" altLang="zh-CN" sz="1600" baseline="0" dirty="0" smtClean="0">
                          <a:latin typeface="+mn-lt"/>
                          <a:ea typeface="+mn-ea"/>
                          <a:cs typeface="+mn-ea"/>
                          <a:sym typeface="+mn-lt"/>
                        </a:rPr>
                        <a:t> directory/files to </a:t>
                      </a:r>
                      <a:r>
                        <a:rPr lang="en-US" altLang="zh-CN" sz="1600" dirty="0" smtClean="0">
                          <a:latin typeface="+mn-lt"/>
                          <a:ea typeface="+mn-ea"/>
                          <a:cs typeface="+mn-ea"/>
                          <a:sym typeface="+mn-lt"/>
                        </a:rPr>
                        <a:t>HDFS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424">
                <a:tc vMerge="1">
                  <a:txBody>
                    <a:bodyPr/>
                    <a:lstStyle/>
                    <a:p>
                      <a:pPr algn="ctr"/>
                      <a:endParaRPr lang="zh-CN" altLang="en-US" sz="1050"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-get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Download</a:t>
                      </a:r>
                      <a:r>
                        <a:rPr lang="en-US" altLang="zh-CN" sz="1600" baseline="0" dirty="0" smtClean="0">
                          <a:latin typeface="+mn-lt"/>
                          <a:ea typeface="+mn-ea"/>
                          <a:cs typeface="+mn-ea"/>
                          <a:sym typeface="+mn-lt"/>
                        </a:rPr>
                        <a:t> directory/files from</a:t>
                      </a:r>
                      <a:r>
                        <a:rPr lang="zh-CN" altLang="en-US" sz="1600" baseline="0" dirty="0" smtClean="0">
                          <a:latin typeface="+mn-lt"/>
                          <a:ea typeface="+mn-ea"/>
                          <a:cs typeface="+mn-ea"/>
                          <a:sym typeface="+mn-lt"/>
                        </a:rPr>
                        <a:t> </a:t>
                      </a:r>
                      <a:r>
                        <a:rPr lang="en-US" altLang="zh-CN" sz="1600" dirty="0" smtClean="0">
                          <a:latin typeface="+mn-lt"/>
                          <a:ea typeface="+mn-ea"/>
                          <a:cs typeface="+mn-ea"/>
                          <a:sym typeface="+mn-lt"/>
                        </a:rPr>
                        <a:t>HDFS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69">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r>
                        <a:rPr lang="en-US" altLang="zh-CN" sz="1600" dirty="0" err="1" smtClean="0">
                          <a:latin typeface="+mn-lt"/>
                          <a:ea typeface="+mn-ea"/>
                          <a:cs typeface="+mn-ea"/>
                          <a:sym typeface="+mn-lt"/>
                        </a:rPr>
                        <a:t>mkdir</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Create a directory</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69">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r>
                        <a:rPr lang="en-US" altLang="zh-CN" sz="1600" dirty="0" err="1" smtClean="0">
                          <a:latin typeface="+mn-lt"/>
                          <a:ea typeface="+mn-ea"/>
                          <a:cs typeface="+mn-ea"/>
                          <a:sym typeface="+mn-lt"/>
                        </a:rPr>
                        <a:t>chmod</a:t>
                      </a:r>
                      <a:r>
                        <a:rPr lang="en-US" altLang="zh-CN" sz="1600" dirty="0" smtClean="0">
                          <a:latin typeface="+mn-lt"/>
                          <a:ea typeface="+mn-ea"/>
                          <a:cs typeface="+mn-ea"/>
                          <a:sym typeface="+mn-lt"/>
                        </a:rPr>
                        <a:t>/-</a:t>
                      </a:r>
                      <a:r>
                        <a:rPr lang="en-US" altLang="zh-CN" sz="1600" dirty="0" err="1" smtClean="0">
                          <a:latin typeface="+mn-lt"/>
                          <a:ea typeface="+mn-ea"/>
                          <a:cs typeface="+mn-ea"/>
                          <a:sym typeface="+mn-lt"/>
                        </a:rPr>
                        <a:t>chown</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Change the group of files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69">
                <a:tc vMerge="1">
                  <a:txBody>
                    <a:bodyPr/>
                    <a:lstStyle/>
                    <a:p>
                      <a:pPr algn="ctr"/>
                      <a:endParaRPr lang="zh-CN" altLang="en-US" sz="1050"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600" dirty="0" smtClean="0">
                          <a:latin typeface="+mn-lt"/>
                          <a:ea typeface="+mn-ea"/>
                          <a:cs typeface="+mn-ea"/>
                          <a:sym typeface="+mn-lt"/>
                        </a:rPr>
                        <a: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722">
                <a:tc rowSpan="2">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en-US" altLang="zh-CN" sz="1800" b="1" kern="1200" dirty="0" err="1" smtClean="0">
                          <a:latin typeface="+mn-lt"/>
                          <a:ea typeface="+mn-ea"/>
                          <a:cs typeface="+mn-ea"/>
                          <a:sym typeface="+mn-lt"/>
                        </a:rPr>
                        <a:t>dfsadmin</a:t>
                      </a:r>
                      <a:endParaRPr lang="zh-CN" altLang="en-US" sz="1800" b="1" kern="1200" dirty="0" smtClean="0">
                        <a:solidFill>
                          <a:schemeClr val="dk1"/>
                        </a:solidFill>
                        <a:latin typeface="+mn-lt"/>
                        <a:ea typeface="+mn-ea"/>
                        <a:cs typeface="+mn-ea"/>
                        <a:sym typeface="+mn-lt"/>
                      </a:endParaRPr>
                    </a:p>
                  </a:txBody>
                  <a:tcPr marL="91429" marR="91429" marT="45723" marB="457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a:t>
                      </a:r>
                      <a:r>
                        <a:rPr lang="en-US" altLang="zh-CN" sz="1600" dirty="0" err="1" smtClean="0">
                          <a:latin typeface="+mn-lt"/>
                          <a:ea typeface="+mn-ea"/>
                          <a:cs typeface="+mn-ea"/>
                          <a:sym typeface="+mn-lt"/>
                        </a:rPr>
                        <a:t>safemode</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800" b="0" i="0" kern="1200" dirty="0" smtClean="0">
                          <a:solidFill>
                            <a:schemeClr val="dk1"/>
                          </a:solidFill>
                          <a:effectLst/>
                          <a:latin typeface="FrutigerNext LT Medium"/>
                          <a:ea typeface="华文细黑"/>
                          <a:cs typeface="宋体"/>
                        </a:rPr>
                        <a:t>Safety mode operation</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722">
                <a:tc vMerge="1">
                  <a:txBody>
                    <a:bodyPr/>
                    <a:lstStyle/>
                    <a:p>
                      <a:endParaRPr lang="zh-CN" altLang="en-US" sz="1050" dirty="0"/>
                    </a:p>
                  </a:txBody>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600" dirty="0" smtClean="0">
                          <a:latin typeface="+mn-lt"/>
                          <a:ea typeface="+mn-ea"/>
                          <a:cs typeface="+mn-ea"/>
                          <a:sym typeface="+mn-lt"/>
                        </a:rPr>
                        <a:t>-report</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r>
                        <a:rPr lang="en-US" altLang="zh-CN" sz="1800" b="0" i="0" kern="1200" dirty="0" smtClean="0">
                          <a:solidFill>
                            <a:schemeClr val="dk1"/>
                          </a:solidFill>
                          <a:effectLst/>
                          <a:latin typeface="FrutigerNext LT Medium"/>
                          <a:ea typeface="华文细黑"/>
                          <a:cs typeface="宋体"/>
                        </a:rPr>
                        <a:t>Report service status</a:t>
                      </a:r>
                      <a:endParaRPr lang="zh-CN" altLang="en-US" sz="1600" dirty="0">
                        <a:latin typeface="+mn-lt"/>
                        <a:ea typeface="+mn-ea"/>
                        <a:cs typeface="+mn-ea"/>
                        <a:sym typeface="+mn-lt"/>
                      </a:endParaRPr>
                    </a:p>
                  </a:txBody>
                  <a:tcPr marL="91429" marR="91429" marT="45723" marB="45723">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1819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sz="quarter" idx="10"/>
          </p:nvPr>
        </p:nvSpPr>
        <p:spPr>
          <a:xfrm>
            <a:off x="684213" y="1376363"/>
            <a:ext cx="7920037" cy="3889375"/>
          </a:xfrm>
        </p:spPr>
        <p:txBody>
          <a:bodyPr>
            <a:noAutofit/>
          </a:bodyPr>
          <a:lstStyle/>
          <a:p>
            <a:pPr fontAlgn="ctr"/>
            <a:r>
              <a:rPr lang="en-US" dirty="0" smtClean="0">
                <a:latin typeface="FrutigerNext LT Regular" panose="020B0503040504020204" pitchFamily="34" charset="0"/>
              </a:rPr>
              <a:t>This module describes the following information about </a:t>
            </a:r>
            <a:r>
              <a:rPr lang="en-US" altLang="zh-CN" dirty="0">
                <a:latin typeface="FrutigerNext LT Regular" panose="020B0503040504020204" pitchFamily="34" charset="0"/>
              </a:rPr>
              <a:t>HDFS</a:t>
            </a:r>
            <a:r>
              <a:rPr lang="en-US" dirty="0" smtClean="0">
                <a:latin typeface="FrutigerNext LT Regular" panose="020B0503040504020204" pitchFamily="34" charset="0"/>
              </a:rPr>
              <a:t>: basic concepts, application scenarios, technical architecture </a:t>
            </a:r>
            <a:r>
              <a:rPr lang="en-US" altLang="zh-CN" dirty="0" smtClean="0">
                <a:latin typeface="FrutigerNext LT Regular" panose="020B0503040504020204" pitchFamily="34" charset="0"/>
              </a:rPr>
              <a:t>and its key features</a:t>
            </a:r>
            <a:r>
              <a:rPr lang="en-US" dirty="0" smtClean="0">
                <a:latin typeface="FrutigerNext LT Regular" panose="020B0503040504020204" pitchFamily="34" charset="0"/>
              </a:rPr>
              <a:t>.</a:t>
            </a:r>
            <a:endParaRPr lang="en-US" altLang="zh-CN" dirty="0">
              <a:latin typeface="FrutigerNext LT Regular" panose="020B0503040504020204" pitchFamily="34" charset="0"/>
            </a:endParaRPr>
          </a:p>
        </p:txBody>
      </p:sp>
    </p:spTree>
    <p:extLst>
      <p:ext uri="{BB962C8B-B14F-4D97-AF65-F5344CB8AC3E}">
        <p14:creationId xmlns:p14="http://schemas.microsoft.com/office/powerpoint/2010/main" val="1504907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363538" indent="-363538" fontAlgn="ctr">
              <a:buClrTx/>
              <a:buFont typeface="FrutigerNext LT Medium" pitchFamily="34" charset="0"/>
              <a:buAutoNum type="arabicPeriod"/>
            </a:pPr>
            <a:r>
              <a:rPr lang="en-US" altLang="zh-CN" dirty="0"/>
              <a:t>What is HDFS and what can it be used for?</a:t>
            </a:r>
          </a:p>
          <a:p>
            <a:pPr marL="363538" indent="-363538" fontAlgn="ctr">
              <a:buClrTx/>
              <a:buFont typeface="FrutigerNext LT Medium" pitchFamily="34" charset="0"/>
              <a:buAutoNum type="arabicPeriod"/>
            </a:pPr>
            <a:r>
              <a:rPr lang="en-US" altLang="zh-CN" dirty="0"/>
              <a:t>What are the design objectives of HDFS?</a:t>
            </a:r>
          </a:p>
          <a:p>
            <a:pPr marL="363538" indent="-363538" fontAlgn="ctr">
              <a:buClrTx/>
              <a:buFont typeface="FrutigerNext LT Medium" pitchFamily="34" charset="0"/>
              <a:buAutoNum type="arabicPeriod"/>
            </a:pPr>
            <a:r>
              <a:rPr lang="en-US" altLang="zh-CN" dirty="0" smtClean="0"/>
              <a:t>Describe </a:t>
            </a:r>
            <a:r>
              <a:rPr lang="en-US" altLang="zh-CN" dirty="0"/>
              <a:t>the HDFS read and write processes</a:t>
            </a:r>
            <a:r>
              <a:rPr lang="en-US" altLang="zh-CN" dirty="0" smtClean="0"/>
              <a:t>.</a:t>
            </a:r>
            <a:endParaRPr lang="en-US" altLang="zh-CN"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noAutofit/>
          </a:bodyPr>
          <a:lstStyle/>
          <a:p>
            <a:pPr fontAlgn="ctr">
              <a:lnSpc>
                <a:spcPct val="120000"/>
              </a:lnSpc>
            </a:pPr>
            <a:r>
              <a:rPr lang="en-US" sz="1600" dirty="0" smtClean="0">
                <a:latin typeface="FrutigerNext LT Regular" panose="020B0503040504020204" pitchFamily="34" charset="0"/>
              </a:rPr>
              <a:t>Training materials:</a:t>
            </a:r>
            <a:endParaRPr lang="en-US" altLang="zh-CN" sz="1600" dirty="0" smtClean="0">
              <a:latin typeface="FrutigerNext LT Regular" panose="020B0503040504020204" pitchFamily="34" charset="0"/>
            </a:endParaRPr>
          </a:p>
          <a:p>
            <a:pPr lvl="1" fontAlgn="ctr">
              <a:lnSpc>
                <a:spcPct val="120000"/>
              </a:lnSpc>
            </a:pPr>
            <a:r>
              <a:rPr lang="en-US" altLang="zh-CN" sz="1600" dirty="0">
                <a:sym typeface="FrutigerNext LT Regular"/>
                <a:hlinkClick r:id="rId3"/>
              </a:rPr>
              <a:t>http://</a:t>
            </a:r>
            <a:r>
              <a:rPr lang="en-US" altLang="zh-CN" sz="1400" dirty="0">
                <a:latin typeface="FrutigerNext LT Regular" panose="020B0503040504020204" pitchFamily="34" charset="0"/>
                <a:sym typeface="FrutigerNext LT Regular"/>
                <a:hlinkClick r:id="rId3"/>
              </a:rPr>
              <a:t>support.huawei.com/learning/Certificate!showCertificate?lang=en&amp;pbiPath=term1000025450&amp;id=Node1000011796</a:t>
            </a:r>
            <a:endParaRPr lang="en-US" altLang="zh-CN" sz="1400" dirty="0">
              <a:latin typeface="FrutigerNext LT Regular" panose="020B0503040504020204" pitchFamily="34" charset="0"/>
              <a:sym typeface="FrutigerNext LT Regular"/>
            </a:endParaRPr>
          </a:p>
          <a:p>
            <a:pPr fontAlgn="ctr">
              <a:lnSpc>
                <a:spcPct val="120000"/>
              </a:lnSpc>
            </a:pPr>
            <a:r>
              <a:rPr lang="en-US" sz="1600" dirty="0" smtClean="0">
                <a:latin typeface="FrutigerNext LT Regular" panose="020B0503040504020204" pitchFamily="34" charset="0"/>
              </a:rPr>
              <a:t>Exam outline:</a:t>
            </a:r>
            <a:endParaRPr lang="en-US" altLang="zh-CN" sz="1600" dirty="0" smtClean="0">
              <a:latin typeface="FrutigerNext LT Regular" panose="020B0503040504020204" pitchFamily="34" charset="0"/>
            </a:endParaRPr>
          </a:p>
          <a:p>
            <a:pPr lvl="1" fontAlgn="ctr">
              <a:lnSpc>
                <a:spcPct val="120000"/>
              </a:lnSpc>
            </a:pPr>
            <a:r>
              <a:rPr lang="en-US" sz="1600" dirty="0">
                <a:latin typeface="FrutigerNext LT Regular" panose="020B0503040504020204" pitchFamily="34" charset="0"/>
                <a:hlinkClick r:id="rId4"/>
              </a:rPr>
              <a:t>http</a:t>
            </a:r>
            <a:r>
              <a:rPr lang="en-US" sz="1400" dirty="0">
                <a:latin typeface="FrutigerNext LT Regular" panose="020B0503040504020204" pitchFamily="34" charset="0"/>
                <a:hlinkClick r:id="rId4"/>
              </a:rPr>
              <a:t>://support.huawei.com/learning/Certificate!toExamOutlineDetail?lang=en&amp;nodeId=Node1000011797</a:t>
            </a:r>
            <a:endParaRPr lang="en-US" sz="1400" dirty="0">
              <a:latin typeface="FrutigerNext LT Regular" panose="020B0503040504020204" pitchFamily="34" charset="0"/>
            </a:endParaRPr>
          </a:p>
          <a:p>
            <a:pPr fontAlgn="ctr">
              <a:lnSpc>
                <a:spcPct val="120000"/>
              </a:lnSpc>
            </a:pPr>
            <a:r>
              <a:rPr lang="en-US" sz="1600" dirty="0" smtClean="0">
                <a:latin typeface="FrutigerNext LT Regular" panose="020B0503040504020204" pitchFamily="34" charset="0"/>
              </a:rPr>
              <a:t>Mock exam:</a:t>
            </a:r>
            <a:endParaRPr lang="en-US" altLang="zh-CN" sz="1600" dirty="0" smtClean="0">
              <a:latin typeface="FrutigerNext LT Regular" panose="020B0503040504020204" pitchFamily="34" charset="0"/>
            </a:endParaRPr>
          </a:p>
          <a:p>
            <a:pPr lvl="1" fontAlgn="ctr">
              <a:lnSpc>
                <a:spcPct val="120000"/>
              </a:lnSpc>
            </a:pPr>
            <a:r>
              <a:rPr lang="en-US" sz="1400" dirty="0">
                <a:latin typeface="FrutigerNext LT Regular" panose="020B0503040504020204" pitchFamily="34" charset="0"/>
                <a:hlinkClick r:id="rId5"/>
              </a:rPr>
              <a:t>http://support.huawei.com/learning/Certificate!toSimExamDetail?lang=en&amp;nodeId=Node1000011798</a:t>
            </a:r>
            <a:endParaRPr lang="en-US" sz="1400" dirty="0">
              <a:latin typeface="FrutigerNext LT Regular" panose="020B0503040504020204" pitchFamily="34" charset="0"/>
            </a:endParaRPr>
          </a:p>
          <a:p>
            <a:pPr fontAlgn="ctr">
              <a:lnSpc>
                <a:spcPct val="120000"/>
              </a:lnSpc>
            </a:pPr>
            <a:r>
              <a:rPr lang="en-US" sz="1600" dirty="0" smtClean="0">
                <a:latin typeface="FrutigerNext LT Regular" panose="020B0503040504020204" pitchFamily="34" charset="0"/>
              </a:rPr>
              <a:t>Authentication process:</a:t>
            </a:r>
            <a:endParaRPr lang="en-US" altLang="zh-CN" sz="1600" dirty="0" smtClean="0">
              <a:latin typeface="FrutigerNext LT Regular" panose="020B0503040504020204" pitchFamily="34" charset="0"/>
            </a:endParaRPr>
          </a:p>
          <a:p>
            <a:pPr lvl="1" fontAlgn="ctr">
              <a:lnSpc>
                <a:spcPct val="120000"/>
              </a:lnSpc>
            </a:pPr>
            <a:r>
              <a:rPr lang="en-US" sz="1400" dirty="0" smtClean="0">
                <a:latin typeface="FrutigerNext LT Regular" panose="020B0503040504020204" pitchFamily="34" charset="0"/>
                <a:hlinkClick r:id="rId6"/>
              </a:rPr>
              <a:t>http://support.huawei.com/learning/NavigationAction!createNavi#navi[id]=_40</a:t>
            </a:r>
            <a:endParaRPr lang="en-US" sz="1400" dirty="0" smtClean="0">
              <a:latin typeface="FrutigerNext LT Regular" panose="020B0503040504020204" pitchFamily="34" charset="0"/>
            </a:endParaRPr>
          </a:p>
          <a:p>
            <a:pPr lvl="1" fontAlgn="ctr">
              <a:lnSpc>
                <a:spcPct val="120000"/>
              </a:lnSpc>
            </a:pPr>
            <a:endParaRPr lang="en-US" sz="1400" dirty="0">
              <a:latin typeface="FrutigerNext LT Regular" panose="020B0503040504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marL="450850" indent="-450850" eaLnBrk="1" fontAlgn="ctr" hangingPunct="1">
              <a:buSzTx/>
              <a:buFont typeface="Wingdings" pitchFamily="2" charset="2"/>
              <a:buAutoNum type="arabicPeriod"/>
            </a:pPr>
            <a:r>
              <a:rPr lang="en-US" altLang="zh-CN" b="1" dirty="0"/>
              <a:t>HDFS Overview and Application Scenarios</a:t>
            </a:r>
          </a:p>
          <a:p>
            <a:pPr marL="450850" indent="-450850" eaLnBrk="1" fontAlgn="ctr" hangingPunct="1">
              <a:buSzTx/>
              <a:buFont typeface="Wingdings" pitchFamily="2" charset="2"/>
              <a:buAutoNum type="arabicPeriod"/>
            </a:pPr>
            <a:r>
              <a:rPr lang="en-US" altLang="zh-CN" dirty="0">
                <a:solidFill>
                  <a:srgbClr val="777777"/>
                </a:solidFill>
              </a:rPr>
              <a:t>Position of HDFS in </a:t>
            </a:r>
            <a:r>
              <a:rPr lang="en-US" altLang="zh-CN" dirty="0" err="1">
                <a:solidFill>
                  <a:srgbClr val="777777"/>
                </a:solidFill>
              </a:rPr>
              <a:t>FusionInsight</a:t>
            </a:r>
            <a:r>
              <a:rPr lang="en-US" altLang="zh-CN" dirty="0">
                <a:solidFill>
                  <a:srgbClr val="777777"/>
                </a:solidFill>
              </a:rPr>
              <a:t> HD</a:t>
            </a:r>
          </a:p>
          <a:p>
            <a:pPr marL="450850" indent="-450850" eaLnBrk="1" fontAlgn="ctr" hangingPunct="1">
              <a:buSzTx/>
              <a:buFont typeface="Wingdings" pitchFamily="2" charset="2"/>
              <a:buAutoNum type="arabicPeriod"/>
            </a:pPr>
            <a:r>
              <a:rPr lang="en-US" altLang="zh-CN" dirty="0">
                <a:solidFill>
                  <a:srgbClr val="777777"/>
                </a:solidFill>
              </a:rPr>
              <a:t>HDFS System Architecture</a:t>
            </a:r>
          </a:p>
          <a:p>
            <a:pPr marL="450850" indent="-450850" eaLnBrk="1" fontAlgn="ctr" hangingPunct="1">
              <a:buSzTx/>
              <a:buFont typeface="Wingdings" pitchFamily="2" charset="2"/>
              <a:buAutoNum type="arabicPeriod"/>
            </a:pPr>
            <a:r>
              <a:rPr lang="en-US" altLang="zh-CN" dirty="0">
                <a:solidFill>
                  <a:srgbClr val="777777"/>
                </a:solidFill>
              </a:rPr>
              <a:t>Key </a:t>
            </a:r>
            <a:r>
              <a:rPr lang="en-US" altLang="zh-CN" dirty="0" smtClean="0">
                <a:solidFill>
                  <a:srgbClr val="777777"/>
                </a:solidFill>
              </a:rPr>
              <a:t>Features</a:t>
            </a:r>
            <a:endParaRPr lang="en-US" altLang="zh-CN" dirty="0">
              <a:solidFill>
                <a:srgbClr val="777777"/>
              </a:solidFill>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olidFill>
                  <a:srgbClr val="C00000"/>
                </a:solidFill>
                <a:cs typeface="Arial" charset="0"/>
              </a:rPr>
              <a:t>Dictionary vs. File System</a:t>
            </a:r>
            <a:endParaRPr lang="zh-CN" altLang="en-US" dirty="0"/>
          </a:p>
        </p:txBody>
      </p:sp>
      <p:pic>
        <p:nvPicPr>
          <p:cNvPr id="5" name="Picture 2" descr="C:\Users\gwx321719\AppData\Roaming\eSpace_Desktop\UserData\gwx321719\imagefiles\0C432BC4-7609-4426-8F4F-6608D85469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588" y="1472899"/>
            <a:ext cx="1944128" cy="2592171"/>
          </a:xfrm>
          <a:prstGeom prst="rect">
            <a:avLst/>
          </a:prstGeom>
          <a:noFill/>
          <a:extLst>
            <a:ext uri="{909E8E84-426E-40DD-AFC4-6F175D3DCCD1}">
              <a14:hiddenFill xmlns:a14="http://schemas.microsoft.com/office/drawing/2010/main">
                <a:solidFill>
                  <a:srgbClr val="FFFFFF"/>
                </a:solidFill>
              </a14:hiddenFill>
            </a:ext>
          </a:extLst>
        </p:spPr>
      </p:pic>
      <p:sp>
        <p:nvSpPr>
          <p:cNvPr id="6" name="333579304"/>
          <p:cNvSpPr/>
          <p:nvPr/>
        </p:nvSpPr>
        <p:spPr bwMode="auto">
          <a:xfrm>
            <a:off x="3092890" y="2250658"/>
            <a:ext cx="1584325" cy="576263"/>
          </a:xfrm>
          <a:prstGeom prst="leftRightArrow">
            <a:avLst/>
          </a:prstGeom>
          <a:solidFill>
            <a:srgbClr val="FFC000"/>
          </a:solidFill>
          <a:ln/>
          <a:extLst/>
        </p:spPr>
        <p:style>
          <a:lnRef idx="3">
            <a:schemeClr val="lt1"/>
          </a:lnRef>
          <a:fillRef idx="1">
            <a:schemeClr val="accent5"/>
          </a:fillRef>
          <a:effectRef idx="1">
            <a:schemeClr val="accent5"/>
          </a:effectRef>
          <a:fontRef idx="minor">
            <a:schemeClr val="lt1"/>
          </a:fontRef>
        </p:style>
        <p:txBody>
          <a:bodyPr/>
          <a:lstStyle/>
          <a:p>
            <a:pPr eaLnBrk="1" fontAlgn="ctr" hangingPunct="1">
              <a:buClr>
                <a:srgbClr val="CC9900"/>
              </a:buClr>
              <a:buFont typeface="Wingdings" pitchFamily="2" charset="2"/>
              <a:buChar char="n"/>
              <a:defRPr/>
            </a:pPr>
            <a:endParaRPr lang="en-US" altLang="zh-CN" sz="1800">
              <a:solidFill>
                <a:schemeClr val="tx1"/>
              </a:solidFill>
              <a:latin typeface="FrutigerNext LT Regular"/>
              <a:ea typeface="宋体" charset="-122"/>
            </a:endParaRPr>
          </a:p>
        </p:txBody>
      </p:sp>
      <p:pic>
        <p:nvPicPr>
          <p:cNvPr id="7" name="1249072774"/>
          <p:cNvPicPr>
            <a:picLocks noChangeAspect="1" noChangeArrowheads="1"/>
          </p:cNvPicPr>
          <p:nvPr/>
        </p:nvPicPr>
        <p:blipFill>
          <a:blip r:embed="rId4" cstate="print"/>
          <a:srcRect/>
          <a:stretch>
            <a:fillRect/>
          </a:stretch>
        </p:blipFill>
        <p:spPr bwMode="auto">
          <a:xfrm>
            <a:off x="4890381" y="1485069"/>
            <a:ext cx="3678063" cy="2429007"/>
          </a:xfrm>
          <a:prstGeom prst="rect">
            <a:avLst/>
          </a:prstGeom>
          <a:noFill/>
          <a:ln w="9525">
            <a:noFill/>
            <a:miter lim="800000"/>
            <a:headEnd/>
            <a:tailEnd/>
          </a:ln>
        </p:spPr>
      </p:pic>
      <p:graphicFrame>
        <p:nvGraphicFramePr>
          <p:cNvPr id="8" name="353149613"/>
          <p:cNvGraphicFramePr>
            <a:graphicFrameLocks noGrp="1"/>
          </p:cNvGraphicFramePr>
          <p:nvPr>
            <p:extLst>
              <p:ext uri="{D42A27DB-BD31-4B8C-83A1-F6EECF244321}">
                <p14:modId xmlns:p14="http://schemas.microsoft.com/office/powerpoint/2010/main" val="2855640711"/>
              </p:ext>
            </p:extLst>
          </p:nvPr>
        </p:nvGraphicFramePr>
        <p:xfrm>
          <a:off x="1529662" y="4154081"/>
          <a:ext cx="6084676" cy="1325916"/>
        </p:xfrm>
        <a:graphic>
          <a:graphicData uri="http://schemas.openxmlformats.org/drawingml/2006/table">
            <a:tbl>
              <a:tblPr firstRow="1" bandRow="1">
                <a:tableStyleId>{5940675A-B579-460E-94D1-54222C63F5DA}</a:tableStyleId>
              </a:tblPr>
              <a:tblGrid>
                <a:gridCol w="2880320"/>
                <a:gridCol w="3204356"/>
              </a:tblGrid>
              <a:tr h="171811">
                <a:tc>
                  <a:txBody>
                    <a:bodyPr/>
                    <a:lstStyle/>
                    <a:p>
                      <a:pPr algn="ctr"/>
                      <a:r>
                        <a:rPr lang="en-US" altLang="zh-CN" sz="1600" dirty="0" smtClean="0"/>
                        <a:t>Dictionary</a:t>
                      </a:r>
                      <a:endParaRPr lang="zh-CN" altLang="en-US" sz="1600" dirty="0"/>
                    </a:p>
                  </a:txBody>
                  <a:tcPr marL="91458" marR="91458" marT="45726" marB="45726" anchor="ctr">
                    <a:solidFill>
                      <a:schemeClr val="bg1">
                        <a:lumMod val="75000"/>
                      </a:schemeClr>
                    </a:solidFill>
                  </a:tcPr>
                </a:tc>
                <a:tc>
                  <a:txBody>
                    <a:bodyPr/>
                    <a:lstStyle/>
                    <a:p>
                      <a:pPr algn="ctr"/>
                      <a:r>
                        <a:rPr lang="en-US" altLang="zh-CN" sz="1600" dirty="0" smtClean="0"/>
                        <a:t>File System</a:t>
                      </a:r>
                      <a:endParaRPr lang="zh-CN" altLang="en-US" sz="1600" dirty="0"/>
                    </a:p>
                  </a:txBody>
                  <a:tcPr marL="91458" marR="91458" marT="45726" marB="45726" anchor="ctr">
                    <a:solidFill>
                      <a:schemeClr val="bg1">
                        <a:lumMod val="75000"/>
                      </a:schemeClr>
                    </a:solidFill>
                  </a:tcPr>
                </a:tc>
              </a:tr>
              <a:tr h="490192">
                <a:tc>
                  <a:txBody>
                    <a:bodyPr/>
                    <a:lstStyle/>
                    <a:p>
                      <a:r>
                        <a:rPr lang="en-US" altLang="zh-CN" sz="1400" dirty="0" smtClean="0"/>
                        <a:t>Character index</a:t>
                      </a:r>
                      <a:endParaRPr lang="zh-CN" altLang="en-US" sz="1400" dirty="0" smtClean="0"/>
                    </a:p>
                  </a:txBody>
                  <a:tcPr marL="91458" marR="91458" marT="45726" marB="45726" anchor="ctr"/>
                </a:tc>
                <a:tc>
                  <a:txBody>
                    <a:bodyPr/>
                    <a:lstStyle/>
                    <a:p>
                      <a:pPr marL="273050" marR="0" indent="-273050" algn="l" defTabSz="914400" rtl="0" eaLnBrk="1" fontAlgn="auto" latinLnBrk="0" hangingPunct="1">
                        <a:lnSpc>
                          <a:spcPct val="100000"/>
                        </a:lnSpc>
                        <a:spcBef>
                          <a:spcPts val="0"/>
                        </a:spcBef>
                        <a:spcAft>
                          <a:spcPts val="0"/>
                        </a:spcAft>
                        <a:buClr>
                          <a:schemeClr val="bg1">
                            <a:lumMod val="50000"/>
                          </a:schemeClr>
                        </a:buClr>
                        <a:buSzPct val="60000"/>
                        <a:buFont typeface="Wingdings" pitchFamily="2" charset="2"/>
                        <a:buChar char="l"/>
                        <a:tabLst/>
                        <a:defRPr/>
                      </a:pPr>
                      <a:r>
                        <a:rPr lang="en-US" altLang="zh-CN" sz="1400" kern="1200" dirty="0" smtClean="0">
                          <a:solidFill>
                            <a:schemeClr val="tx1"/>
                          </a:solidFill>
                          <a:latin typeface="+mn-lt"/>
                          <a:ea typeface="+mn-ea"/>
                          <a:cs typeface="+mn-cs"/>
                        </a:rPr>
                        <a:t>File name</a:t>
                      </a:r>
                    </a:p>
                    <a:p>
                      <a:pPr marL="273050" marR="0" indent="-273050" algn="l" defTabSz="914400" rtl="0" eaLnBrk="1" fontAlgn="auto" latinLnBrk="0" hangingPunct="1">
                        <a:lnSpc>
                          <a:spcPct val="100000"/>
                        </a:lnSpc>
                        <a:spcBef>
                          <a:spcPts val="0"/>
                        </a:spcBef>
                        <a:spcAft>
                          <a:spcPts val="0"/>
                        </a:spcAft>
                        <a:buClr>
                          <a:schemeClr val="bg1">
                            <a:lumMod val="50000"/>
                          </a:schemeClr>
                        </a:buClr>
                        <a:buSzPct val="60000"/>
                        <a:buFont typeface="Wingdings" pitchFamily="2" charset="2"/>
                        <a:buChar char="l"/>
                        <a:tabLst/>
                        <a:defRPr/>
                      </a:pPr>
                      <a:r>
                        <a:rPr lang="en-US" altLang="zh-CN" sz="1400" kern="1200" dirty="0" smtClean="0">
                          <a:solidFill>
                            <a:schemeClr val="tx1"/>
                          </a:solidFill>
                          <a:latin typeface="+mn-lt"/>
                          <a:ea typeface="+mn-ea"/>
                          <a:cs typeface="+mn-cs"/>
                        </a:rPr>
                        <a:t>Metadata</a:t>
                      </a:r>
                    </a:p>
                    <a:p>
                      <a:endParaRPr lang="zh-CN" altLang="en-US" sz="1100" b="0" dirty="0">
                        <a:latin typeface="+mn-lt"/>
                        <a:ea typeface="+mn-ea"/>
                      </a:endParaRPr>
                    </a:p>
                  </a:txBody>
                  <a:tcPr marL="91458" marR="91458" marT="45726" marB="45726" anchor="ctr"/>
                </a:tc>
              </a:tr>
              <a:tr h="2215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0" dirty="0" smtClean="0"/>
                        <a:t>Dictionary body</a:t>
                      </a:r>
                      <a:endParaRPr lang="en-US" altLang="zh-CN" sz="1400" b="0" kern="0" dirty="0" smtClean="0">
                        <a:solidFill>
                          <a:sysClr val="windowText" lastClr="000000"/>
                        </a:solidFill>
                        <a:latin typeface="+mn-lt"/>
                        <a:ea typeface="+mn-ea"/>
                      </a:endParaRPr>
                    </a:p>
                  </a:txBody>
                  <a:tcPr marL="91458" marR="91458"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0" dirty="0" smtClean="0"/>
                        <a:t>Data block</a:t>
                      </a:r>
                      <a:endParaRPr lang="en-US" altLang="zh-CN" sz="1400" b="1" kern="0" dirty="0" smtClean="0">
                        <a:solidFill>
                          <a:sysClr val="windowText" lastClr="000000"/>
                        </a:solidFill>
                        <a:latin typeface="+mn-lt"/>
                        <a:ea typeface="+mn-ea"/>
                      </a:endParaRPr>
                    </a:p>
                  </a:txBody>
                  <a:tcPr marL="91458" marR="91458" marT="45726" marB="45726"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HDFS Overview</a:t>
            </a:r>
            <a:endParaRPr lang="zh-CN" altLang="en-US" dirty="0"/>
          </a:p>
        </p:txBody>
      </p:sp>
      <p:sp>
        <p:nvSpPr>
          <p:cNvPr id="3" name="610485956"/>
          <p:cNvSpPr txBox="1">
            <a:spLocks/>
          </p:cNvSpPr>
          <p:nvPr/>
        </p:nvSpPr>
        <p:spPr>
          <a:xfrm>
            <a:off x="660400" y="1374775"/>
            <a:ext cx="7943850" cy="4195763"/>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273050" indent="-273050" fontAlgn="ctr">
              <a:spcBef>
                <a:spcPct val="0"/>
              </a:spcBef>
            </a:pPr>
            <a:r>
              <a:rPr lang="en-US" altLang="zh-CN" sz="2000" kern="0" dirty="0" smtClean="0">
                <a:latin typeface="FrutigerNext LT Regular"/>
              </a:rPr>
              <a:t>Hadoop distributed file system (HDFS) is developed based on  Google file system (GFS) and runs on </a:t>
            </a:r>
            <a:r>
              <a:rPr lang="en-US" altLang="zh-CN" sz="2000" kern="0" dirty="0" err="1" smtClean="0">
                <a:latin typeface="FrutigerNext LT Regular"/>
              </a:rPr>
              <a:t>commondity</a:t>
            </a:r>
            <a:r>
              <a:rPr lang="en-US" altLang="zh-CN" sz="2000" kern="0" dirty="0" smtClean="0">
                <a:latin typeface="FrutigerNext LT Regular"/>
              </a:rPr>
              <a:t> hardware.</a:t>
            </a:r>
          </a:p>
          <a:p>
            <a:pPr marL="273050" indent="-273050" fontAlgn="ctr">
              <a:spcBef>
                <a:spcPct val="0"/>
              </a:spcBef>
            </a:pPr>
            <a:r>
              <a:rPr lang="en-US" altLang="zh-CN" sz="2000" kern="0" dirty="0" smtClean="0">
                <a:latin typeface="FrutigerNext LT Regular"/>
              </a:rPr>
              <a:t>In addition to the features provided by other distributed file systems, HDFS also provides the following features: </a:t>
            </a:r>
          </a:p>
          <a:p>
            <a:pPr marL="627063" lvl="1" indent="-354013" fontAlgn="ctr">
              <a:spcBef>
                <a:spcPct val="0"/>
              </a:spcBef>
            </a:pPr>
            <a:r>
              <a:rPr lang="en-US" altLang="zh-CN" sz="1800" kern="0" dirty="0" smtClean="0">
                <a:latin typeface="FrutigerNext LT Regular"/>
              </a:rPr>
              <a:t>High fault tolerance: resolves hardware unreliability problems.</a:t>
            </a:r>
          </a:p>
          <a:p>
            <a:pPr marL="627063" lvl="1" indent="-354013" fontAlgn="ctr">
              <a:spcBef>
                <a:spcPct val="0"/>
              </a:spcBef>
            </a:pPr>
            <a:r>
              <a:rPr lang="en-US" altLang="zh-CN" sz="1800" kern="0" dirty="0" smtClean="0">
                <a:latin typeface="FrutigerNext LT Regular"/>
              </a:rPr>
              <a:t>High throughput: supports applications involved with a large amount of data.</a:t>
            </a:r>
          </a:p>
          <a:p>
            <a:pPr marL="627063" lvl="1" indent="-354013" fontAlgn="ctr">
              <a:spcBef>
                <a:spcPct val="0"/>
              </a:spcBef>
            </a:pPr>
            <a:r>
              <a:rPr lang="en-US" altLang="zh-CN" sz="1800" kern="0" dirty="0" smtClean="0">
                <a:latin typeface="FrutigerNext LT Regular"/>
              </a:rPr>
              <a:t>Large file storage: supports TB and PB level data storage.</a:t>
            </a:r>
          </a:p>
          <a:p>
            <a:pPr fontAlgn="ctr"/>
            <a:endParaRPr lang="en-US" altLang="zh-CN" sz="2000" kern="0" dirty="0" smtClean="0">
              <a:latin typeface="FrutigerNext LT Regular"/>
            </a:endParaRPr>
          </a:p>
        </p:txBody>
      </p:sp>
      <p:sp>
        <p:nvSpPr>
          <p:cNvPr id="6" name="567176929"/>
          <p:cNvSpPr>
            <a:spLocks noChangeArrowheads="1"/>
          </p:cNvSpPr>
          <p:nvPr/>
        </p:nvSpPr>
        <p:spPr bwMode="gray">
          <a:xfrm>
            <a:off x="975108" y="5098504"/>
            <a:ext cx="3413944" cy="1066800"/>
          </a:xfrm>
          <a:prstGeom prst="roundRect">
            <a:avLst>
              <a:gd name="adj" fmla="val 11921"/>
            </a:avLst>
          </a:prstGeom>
          <a:solidFill>
            <a:srgbClr val="C00000"/>
          </a:solidFill>
          <a:ln w="9525" cap="flat" cmpd="sng" algn="ctr">
            <a:noFill/>
            <a:prstDash val="solid"/>
            <a:round/>
            <a:headEnd type="none" w="med" len="med"/>
            <a:tailEnd type="none" w="med" len="med"/>
          </a:ln>
          <a:effectLst/>
        </p:spPr>
        <p:txBody>
          <a:bodyPr/>
          <a:lstStyle/>
          <a:p>
            <a:pPr algn="ctr" eaLnBrk="1" fontAlgn="ctr" hangingPunct="1">
              <a:defRPr/>
            </a:pPr>
            <a:endParaRPr lang="en-US" altLang="zh-CN" sz="1800">
              <a:solidFill>
                <a:schemeClr val="bg1"/>
              </a:solidFill>
              <a:latin typeface="FrutigerNext LT Regular"/>
              <a:ea typeface="+mn-ea"/>
            </a:endParaRPr>
          </a:p>
        </p:txBody>
      </p:sp>
      <p:sp>
        <p:nvSpPr>
          <p:cNvPr id="7" name="689022332"/>
          <p:cNvSpPr>
            <a:spLocks noChangeArrowheads="1"/>
          </p:cNvSpPr>
          <p:nvPr/>
        </p:nvSpPr>
        <p:spPr bwMode="gray">
          <a:xfrm>
            <a:off x="4896036" y="5121188"/>
            <a:ext cx="3564396" cy="1066801"/>
          </a:xfrm>
          <a:prstGeom prst="roundRect">
            <a:avLst>
              <a:gd name="adj" fmla="val 11921"/>
            </a:avLst>
          </a:prstGeom>
          <a:solidFill>
            <a:srgbClr val="C00000"/>
          </a:solidFill>
          <a:ln w="9525" cap="flat" cmpd="sng" algn="ctr">
            <a:noFill/>
            <a:prstDash val="solid"/>
            <a:round/>
            <a:headEnd type="none" w="med" len="med"/>
            <a:tailEnd type="none" w="med" len="med"/>
          </a:ln>
          <a:effectLst/>
        </p:spPr>
        <p:txBody>
          <a:bodyPr/>
          <a:lstStyle/>
          <a:p>
            <a:pPr algn="ctr" eaLnBrk="1" fontAlgn="ctr" hangingPunct="1">
              <a:defRPr/>
            </a:pPr>
            <a:endParaRPr lang="en-US" altLang="zh-CN" sz="1800">
              <a:solidFill>
                <a:schemeClr val="bg1"/>
              </a:solidFill>
              <a:latin typeface="FrutigerNext LT Regular"/>
              <a:ea typeface="+mn-ea"/>
            </a:endParaRPr>
          </a:p>
        </p:txBody>
      </p:sp>
      <p:sp>
        <p:nvSpPr>
          <p:cNvPr id="8" name="72998041"/>
          <p:cNvSpPr>
            <a:spLocks noChangeArrowheads="1"/>
          </p:cNvSpPr>
          <p:nvPr/>
        </p:nvSpPr>
        <p:spPr bwMode="white">
          <a:xfrm>
            <a:off x="1102472" y="5272479"/>
            <a:ext cx="3159216" cy="720725"/>
          </a:xfrm>
          <a:prstGeom prst="rect">
            <a:avLst/>
          </a:prstGeom>
          <a:solidFill>
            <a:srgbClr val="C00000"/>
          </a:solidFill>
          <a:ln w="9525" cap="flat" cmpd="sng" algn="ctr">
            <a:noFill/>
            <a:prstDash val="solid"/>
            <a:round/>
            <a:headEnd type="none" w="med" len="med"/>
            <a:tailEnd type="none" w="med" len="med"/>
          </a:ln>
          <a:effectLst/>
          <a:extLst/>
        </p:spPr>
        <p:txBody>
          <a:bodyPr/>
          <a:lstStyle/>
          <a:p>
            <a:pPr eaLnBrk="1" fontAlgn="ctr" hangingPunct="1">
              <a:defRPr/>
            </a:pPr>
            <a:r>
              <a:rPr lang="en-US" altLang="zh-CN" sz="1400" dirty="0" smtClean="0">
                <a:solidFill>
                  <a:schemeClr val="bg1"/>
                </a:solidFill>
                <a:latin typeface="FrutigerNext LT Regular"/>
                <a:ea typeface="+mn-ea"/>
              </a:rPr>
              <a:t>HDFS is applicable to: </a:t>
            </a:r>
            <a:endParaRPr lang="en-US" altLang="zh-CN" sz="1400" dirty="0">
              <a:solidFill>
                <a:schemeClr val="bg1"/>
              </a:solidFill>
              <a:latin typeface="FrutigerNext LT Regular"/>
              <a:ea typeface="+mn-ea"/>
            </a:endParaRPr>
          </a:p>
          <a:p>
            <a:pPr marL="273050" indent="-273050" eaLnBrk="1" fontAlgn="ctr" hangingPunct="1">
              <a:buFont typeface="Wingdings" pitchFamily="2" charset="2"/>
              <a:buChar char="l"/>
              <a:defRPr/>
            </a:pPr>
            <a:r>
              <a:rPr lang="en-US" altLang="zh-CN" sz="1400" dirty="0" smtClean="0">
                <a:solidFill>
                  <a:schemeClr val="bg1"/>
                </a:solidFill>
                <a:latin typeface="FrutigerNext LT Regular"/>
                <a:ea typeface="+mn-ea"/>
              </a:rPr>
              <a:t>Store </a:t>
            </a:r>
            <a:r>
              <a:rPr lang="en-US" altLang="zh-CN" sz="1400" dirty="0" smtClean="0">
                <a:solidFill>
                  <a:schemeClr val="bg1"/>
                </a:solidFill>
                <a:latin typeface="FrutigerNext LT Regular"/>
              </a:rPr>
              <a:t>large files</a:t>
            </a:r>
            <a:endParaRPr lang="en-US" altLang="zh-CN" sz="1400" dirty="0" smtClean="0">
              <a:solidFill>
                <a:schemeClr val="bg1"/>
              </a:solidFill>
              <a:latin typeface="FrutigerNext LT Regular"/>
              <a:ea typeface="+mn-ea"/>
            </a:endParaRPr>
          </a:p>
          <a:p>
            <a:pPr marL="273050" indent="-273050" eaLnBrk="1" fontAlgn="ctr" hangingPunct="1">
              <a:buFont typeface="Wingdings" pitchFamily="2" charset="2"/>
              <a:buChar char="l"/>
              <a:defRPr/>
            </a:pPr>
            <a:r>
              <a:rPr lang="en-US" altLang="zh-CN" sz="1400" dirty="0" smtClean="0">
                <a:solidFill>
                  <a:schemeClr val="bg1"/>
                </a:solidFill>
                <a:latin typeface="FrutigerNext LT Regular"/>
                <a:ea typeface="+mn-ea"/>
              </a:rPr>
              <a:t>Streaming data access</a:t>
            </a:r>
            <a:endParaRPr lang="en-US" altLang="zh-CN" sz="1400" dirty="0">
              <a:solidFill>
                <a:schemeClr val="bg1"/>
              </a:solidFill>
              <a:latin typeface="FrutigerNext LT Regular"/>
              <a:ea typeface="+mn-ea"/>
            </a:endParaRPr>
          </a:p>
        </p:txBody>
      </p:sp>
      <p:sp>
        <p:nvSpPr>
          <p:cNvPr id="9" name="996528676"/>
          <p:cNvSpPr>
            <a:spLocks noChangeArrowheads="1"/>
          </p:cNvSpPr>
          <p:nvPr/>
        </p:nvSpPr>
        <p:spPr bwMode="white">
          <a:xfrm>
            <a:off x="5025956" y="5157192"/>
            <a:ext cx="3298442" cy="728663"/>
          </a:xfrm>
          <a:prstGeom prst="rect">
            <a:avLst/>
          </a:prstGeom>
          <a:solidFill>
            <a:srgbClr val="C00000"/>
          </a:solidFill>
          <a:ln w="9525" cap="flat" cmpd="sng" algn="ctr">
            <a:noFill/>
            <a:prstDash val="solid"/>
            <a:round/>
            <a:headEnd type="none" w="med" len="med"/>
            <a:tailEnd type="none" w="med" len="med"/>
          </a:ln>
          <a:effectLst/>
          <a:extLst/>
        </p:spPr>
        <p:txBody>
          <a:bodyPr/>
          <a:lstStyle/>
          <a:p>
            <a:pPr eaLnBrk="1" fontAlgn="ctr" hangingPunct="1">
              <a:defRPr/>
            </a:pPr>
            <a:r>
              <a:rPr lang="en-US" altLang="zh-CN" sz="1400" dirty="0" smtClean="0">
                <a:solidFill>
                  <a:schemeClr val="bg1"/>
                </a:solidFill>
                <a:latin typeface="FrutigerNext LT Regular"/>
                <a:ea typeface="+mn-ea"/>
              </a:rPr>
              <a:t>HDFS is inapplicable to: </a:t>
            </a:r>
            <a:endParaRPr lang="en-US" altLang="zh-CN" sz="1400" dirty="0">
              <a:solidFill>
                <a:schemeClr val="bg1"/>
              </a:solidFill>
              <a:latin typeface="FrutigerNext LT Regular"/>
              <a:ea typeface="+mn-ea"/>
            </a:endParaRPr>
          </a:p>
          <a:p>
            <a:pPr marL="273050" indent="-273050" fontAlgn="ctr">
              <a:buFont typeface="Wingdings" pitchFamily="2" charset="2"/>
              <a:buChar char="l"/>
            </a:pPr>
            <a:r>
              <a:rPr lang="en-US" altLang="zh-CN" sz="1400" dirty="0" smtClean="0">
                <a:solidFill>
                  <a:schemeClr val="bg1"/>
                </a:solidFill>
                <a:latin typeface="FrutigerNext LT Regular"/>
                <a:ea typeface="+mn-ea"/>
              </a:rPr>
              <a:t>Store massive small files</a:t>
            </a:r>
          </a:p>
          <a:p>
            <a:pPr marL="273050" indent="-273050" fontAlgn="ctr">
              <a:buFont typeface="Wingdings" pitchFamily="2" charset="2"/>
              <a:buChar char="l"/>
            </a:pPr>
            <a:r>
              <a:rPr lang="en-US" altLang="zh-CN" sz="1400" dirty="0" smtClean="0">
                <a:solidFill>
                  <a:schemeClr val="bg1"/>
                </a:solidFill>
                <a:latin typeface="FrutigerNext LT Regular"/>
                <a:ea typeface="+mn-ea"/>
              </a:rPr>
              <a:t>Random write</a:t>
            </a:r>
          </a:p>
          <a:p>
            <a:pPr marL="273050" indent="-273050" fontAlgn="ctr">
              <a:buFont typeface="Wingdings" pitchFamily="2" charset="2"/>
              <a:buChar char="l"/>
            </a:pPr>
            <a:r>
              <a:rPr lang="en-US" altLang="zh-CN" sz="1400" dirty="0" smtClean="0">
                <a:solidFill>
                  <a:schemeClr val="bg1"/>
                </a:solidFill>
                <a:latin typeface="FrutigerNext LT Regular"/>
                <a:ea typeface="+mn-ea"/>
              </a:rPr>
              <a:t>Low-delay read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FrutigerNext LT Medium" pitchFamily="34" charset="0"/>
              </a:rPr>
              <a:t>HDFS </a:t>
            </a:r>
            <a:r>
              <a:rPr lang="en-US" altLang="zh-CN" dirty="0"/>
              <a:t>Application</a:t>
            </a:r>
            <a:r>
              <a:rPr lang="en-US" altLang="zh-CN" dirty="0">
                <a:latin typeface="FrutigerNext LT Medium" pitchFamily="34" charset="0"/>
              </a:rPr>
              <a:t> Scenarios</a:t>
            </a:r>
            <a:endParaRPr lang="zh-CN" altLang="en-US" dirty="0"/>
          </a:p>
        </p:txBody>
      </p:sp>
      <p:sp>
        <p:nvSpPr>
          <p:cNvPr id="10" name="222432772"/>
          <p:cNvSpPr txBox="1">
            <a:spLocks/>
          </p:cNvSpPr>
          <p:nvPr/>
        </p:nvSpPr>
        <p:spPr>
          <a:xfrm>
            <a:off x="696602" y="1374775"/>
            <a:ext cx="7943850" cy="4195763"/>
          </a:xfrm>
          <a:prstGeom prst="rect">
            <a:avLst/>
          </a:prstGeom>
        </p:spPr>
        <p:txBody>
          <a:bodyPr/>
          <a:lstStyle>
            <a:lvl1pPr marL="301625" indent="-301625" algn="l" defTabSz="801688" rtl="0" eaLnBrk="1"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fontAlgn="ctr">
              <a:buFont typeface="Wingdings" pitchFamily="2" charset="2"/>
              <a:buNone/>
              <a:defRPr/>
            </a:pPr>
            <a:r>
              <a:rPr lang="en-US" altLang="zh-CN" kern="0" smtClean="0">
                <a:solidFill>
                  <a:schemeClr val="tx1">
                    <a:lumMod val="85000"/>
                    <a:lumOff val="15000"/>
                  </a:schemeClr>
                </a:solidFill>
                <a:latin typeface="FrutigerNext LT Regular"/>
              </a:rPr>
              <a:t>HDFS is a distributed file system of the Hadoop technical framework and is used to manage files on multiple independent physical servers.</a:t>
            </a:r>
          </a:p>
          <a:p>
            <a:pPr marL="0" indent="0" fontAlgn="ctr">
              <a:buFont typeface="Wingdings" pitchFamily="2" charset="2"/>
              <a:buNone/>
              <a:defRPr/>
            </a:pPr>
            <a:r>
              <a:rPr lang="en-US" altLang="zh-CN" kern="0" smtClean="0">
                <a:solidFill>
                  <a:schemeClr val="tx1">
                    <a:lumMod val="85000"/>
                    <a:lumOff val="15000"/>
                  </a:schemeClr>
                </a:solidFill>
                <a:latin typeface="FrutigerNext LT Regular"/>
              </a:rPr>
              <a:t>It is applicable to the following scenarios: </a:t>
            </a:r>
          </a:p>
          <a:p>
            <a:pPr marL="273050" indent="-273050" fontAlgn="ctr">
              <a:defRPr/>
            </a:pPr>
            <a:r>
              <a:rPr lang="en-US" altLang="zh-CN" sz="2000" kern="0" smtClean="0">
                <a:solidFill>
                  <a:schemeClr val="tx1">
                    <a:lumMod val="85000"/>
                    <a:lumOff val="15000"/>
                  </a:schemeClr>
                </a:solidFill>
                <a:latin typeface="FrutigerNext LT Regular"/>
              </a:rPr>
              <a:t>Website user behavior data storage</a:t>
            </a:r>
          </a:p>
          <a:p>
            <a:pPr marL="273050" indent="-273050" fontAlgn="ctr">
              <a:defRPr/>
            </a:pPr>
            <a:r>
              <a:rPr lang="en-US" altLang="zh-CN" sz="2000" kern="0" smtClean="0">
                <a:solidFill>
                  <a:schemeClr val="tx1">
                    <a:lumMod val="85000"/>
                    <a:lumOff val="15000"/>
                  </a:schemeClr>
                </a:solidFill>
                <a:latin typeface="FrutigerNext LT Regular"/>
              </a:rPr>
              <a:t>Ecosystem data storage</a:t>
            </a:r>
          </a:p>
          <a:p>
            <a:pPr marL="273050" indent="-273050" fontAlgn="ctr">
              <a:defRPr/>
            </a:pPr>
            <a:r>
              <a:rPr lang="en-US" altLang="zh-CN" sz="2000" kern="0" smtClean="0">
                <a:solidFill>
                  <a:schemeClr val="tx1">
                    <a:lumMod val="85000"/>
                    <a:lumOff val="15000"/>
                  </a:schemeClr>
                </a:solidFill>
                <a:latin typeface="FrutigerNext LT Regular"/>
              </a:rPr>
              <a:t>Meteorological data storage</a:t>
            </a:r>
          </a:p>
          <a:p>
            <a:pPr fontAlgn="ctr">
              <a:defRPr/>
            </a:pPr>
            <a:endParaRPr lang="en-US" altLang="zh-CN" kern="0" dirty="0">
              <a:latin typeface="FrutigerNext LT Regular"/>
            </a:endParaRPr>
          </a:p>
        </p:txBody>
      </p:sp>
    </p:spTree>
    <p:extLst>
      <p:ext uri="{BB962C8B-B14F-4D97-AF65-F5344CB8AC3E}">
        <p14:creationId xmlns:p14="http://schemas.microsoft.com/office/powerpoint/2010/main" val="3341614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113791024"/>
          <p:cNvSpPr>
            <a:spLocks noGrp="1" noChangeArrowheads="1"/>
          </p:cNvSpPr>
          <p:nvPr>
            <p:ph type="body" sz="quarter" idx="10"/>
          </p:nvPr>
        </p:nvSpPr>
        <p:spPr>
          <a:noFill/>
        </p:spPr>
        <p:txBody>
          <a:bodyPr>
            <a:spAutoFit/>
          </a:bodyPr>
          <a:lstStyle/>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HDFS Overview and Application Scenarios</a:t>
            </a:r>
          </a:p>
          <a:p>
            <a:pPr marL="419100" indent="-419100" eaLnBrk="1" fontAlgn="ctr" hangingPunct="1">
              <a:buClr>
                <a:schemeClr val="tx1"/>
              </a:buClr>
              <a:buSzTx/>
              <a:buFont typeface="Wingdings" pitchFamily="2" charset="2"/>
              <a:buAutoNum type="arabicPeriod"/>
            </a:pPr>
            <a:r>
              <a:rPr lang="en-US" altLang="zh-CN" b="1" dirty="0" smtClean="0">
                <a:latin typeface="FrutigerNext LT Regular"/>
              </a:rPr>
              <a:t>Position of HDFS in </a:t>
            </a:r>
            <a:r>
              <a:rPr lang="en-US" altLang="zh-CN" b="1" dirty="0" err="1" smtClean="0">
                <a:latin typeface="FrutigerNext LT Regular"/>
              </a:rPr>
              <a:t>FusionInsight</a:t>
            </a:r>
            <a:r>
              <a:rPr lang="en-US" altLang="zh-CN" b="1" dirty="0" smtClean="0">
                <a:latin typeface="FrutigerNext LT Regular"/>
              </a:rPr>
              <a:t> HD</a:t>
            </a:r>
          </a:p>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HDFS System Architecture</a:t>
            </a:r>
          </a:p>
          <a:p>
            <a:pPr marL="419100" indent="-419100" eaLnBrk="1" fontAlgn="ctr" hangingPunct="1">
              <a:buClr>
                <a:schemeClr val="tx1"/>
              </a:buClr>
              <a:buSzTx/>
              <a:buFont typeface="Wingdings" pitchFamily="2" charset="2"/>
              <a:buAutoNum type="arabicPeriod"/>
            </a:pPr>
            <a:r>
              <a:rPr lang="en-US" altLang="zh-CN" dirty="0" smtClean="0">
                <a:solidFill>
                  <a:srgbClr val="777777"/>
                </a:solidFill>
                <a:latin typeface="FrutigerNext LT Regular"/>
              </a:rPr>
              <a:t>Key Features</a:t>
            </a:r>
          </a:p>
        </p:txBody>
      </p:sp>
    </p:spTree>
    <p:extLst>
      <p:ext uri="{BB962C8B-B14F-4D97-AF65-F5344CB8AC3E}">
        <p14:creationId xmlns:p14="http://schemas.microsoft.com/office/powerpoint/2010/main" val="916323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7377113" y="2134096"/>
            <a:ext cx="1084262" cy="2159000"/>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endParaRPr lang="en-US" altLang="zh-CN" sz="1400" dirty="0">
              <a:solidFill>
                <a:prstClr val="white"/>
              </a:solidFill>
              <a:latin typeface="FrutigerNext LT Regular" panose="020B0803040504020204" pitchFamily="34" charset="0"/>
              <a:cs typeface="+mn-ea"/>
              <a:sym typeface="+mn-lt"/>
            </a:endParaRPr>
          </a:p>
        </p:txBody>
      </p:sp>
      <p:sp>
        <p:nvSpPr>
          <p:cNvPr id="46" name="上下箭头 45"/>
          <p:cNvSpPr/>
          <p:nvPr/>
        </p:nvSpPr>
        <p:spPr>
          <a:xfrm>
            <a:off x="7789863" y="1837234"/>
            <a:ext cx="203200" cy="29686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wrap="square" anchor="ctr">
            <a:noAutofit/>
          </a:bodyPr>
          <a:lstStyle/>
          <a:p>
            <a:pPr algn="ctr" eaLnBrk="1" fontAlgn="ctr" hangingPunct="1">
              <a:defRPr/>
            </a:pPr>
            <a:endParaRPr lang="en-US" altLang="zh-CN" sz="2400" dirty="0">
              <a:solidFill>
                <a:srgbClr val="000000"/>
              </a:solidFill>
              <a:latin typeface="FrutigerNext LT Regular" panose="020B0803040504020204" pitchFamily="34" charset="0"/>
              <a:ea typeface="+mn-ea"/>
              <a:cs typeface="+mn-ea"/>
              <a:sym typeface="+mn-lt"/>
            </a:endParaRPr>
          </a:p>
        </p:txBody>
      </p:sp>
      <p:sp>
        <p:nvSpPr>
          <p:cNvPr id="4" name="标题 3"/>
          <p:cNvSpPr>
            <a:spLocks noGrp="1"/>
          </p:cNvSpPr>
          <p:nvPr>
            <p:ph type="title"/>
          </p:nvPr>
        </p:nvSpPr>
        <p:spPr/>
        <p:txBody>
          <a:bodyPr/>
          <a:lstStyle/>
          <a:p>
            <a:r>
              <a:rPr lang="en-US" altLang="zh-CN" dirty="0">
                <a:latin typeface="FrutigerNext LT Medium" pitchFamily="34" charset="0"/>
              </a:rPr>
              <a:t>Position of HDFS in </a:t>
            </a:r>
            <a:r>
              <a:rPr lang="en-US" altLang="zh-CN" dirty="0" err="1" smtClean="0">
                <a:latin typeface="FrutigerNext LT Medium" pitchFamily="34" charset="0"/>
              </a:rPr>
              <a:t>FusionInsight</a:t>
            </a:r>
            <a:endParaRPr lang="zh-CN" altLang="en-US" dirty="0"/>
          </a:p>
        </p:txBody>
      </p:sp>
      <p:sp>
        <p:nvSpPr>
          <p:cNvPr id="10" name="圆角矩形 9"/>
          <p:cNvSpPr/>
          <p:nvPr/>
        </p:nvSpPr>
        <p:spPr>
          <a:xfrm>
            <a:off x="755650" y="1557834"/>
            <a:ext cx="7726363" cy="279400"/>
          </a:xfrm>
          <a:prstGeom prst="roundRect">
            <a:avLst>
              <a:gd name="adj" fmla="val 5780"/>
            </a:avLst>
          </a:prstGeom>
          <a:solidFill>
            <a:srgbClr val="FFCC99"/>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r>
              <a:rPr lang="en-US" sz="1400" dirty="0" smtClean="0">
                <a:solidFill>
                  <a:srgbClr val="000000"/>
                </a:solidFill>
                <a:latin typeface="FrutigerNext LT Regular" panose="020B0803040504020204" pitchFamily="34" charset="0"/>
              </a:rPr>
              <a:t>Application service layer</a:t>
            </a:r>
            <a:endParaRPr lang="en-US" sz="1400" dirty="0">
              <a:solidFill>
                <a:srgbClr val="000000"/>
              </a:solidFill>
              <a:latin typeface="FrutigerNext LT Regular" panose="020B0803040504020204" pitchFamily="34" charset="0"/>
            </a:endParaRPr>
          </a:p>
        </p:txBody>
      </p:sp>
      <p:sp>
        <p:nvSpPr>
          <p:cNvPr id="11" name="圆角矩形 10"/>
          <p:cNvSpPr/>
          <p:nvPr/>
        </p:nvSpPr>
        <p:spPr>
          <a:xfrm>
            <a:off x="781050" y="2134096"/>
            <a:ext cx="6451600" cy="585788"/>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endParaRPr lang="en-US" altLang="zh-CN" sz="1400" dirty="0">
              <a:solidFill>
                <a:prstClr val="white"/>
              </a:solidFill>
              <a:latin typeface="FrutigerNext LT Regular" panose="020B0803040504020204" pitchFamily="34" charset="0"/>
              <a:cs typeface="+mn-ea"/>
              <a:sym typeface="+mn-lt"/>
            </a:endParaRPr>
          </a:p>
        </p:txBody>
      </p:sp>
      <p:sp>
        <p:nvSpPr>
          <p:cNvPr id="12" name="圆角矩形 11"/>
          <p:cNvSpPr/>
          <p:nvPr/>
        </p:nvSpPr>
        <p:spPr>
          <a:xfrm>
            <a:off x="2028827" y="2201565"/>
            <a:ext cx="860425" cy="46355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r>
              <a:rPr lang="en-US" sz="1400" dirty="0" smtClean="0">
                <a:solidFill>
                  <a:prstClr val="black"/>
                </a:solidFill>
                <a:latin typeface="FrutigerNext LT Regular" panose="020B0803040504020204" pitchFamily="34" charset="0"/>
              </a:rPr>
              <a:t>Porter</a:t>
            </a:r>
            <a:endParaRPr lang="en-US" altLang="zh-CN" sz="1400" dirty="0">
              <a:solidFill>
                <a:prstClr val="black"/>
              </a:solidFill>
              <a:latin typeface="FrutigerNext LT Regular" panose="020B0803040504020204" pitchFamily="34" charset="0"/>
              <a:cs typeface="+mn-ea"/>
              <a:sym typeface="+mn-lt"/>
            </a:endParaRPr>
          </a:p>
        </p:txBody>
      </p:sp>
      <p:sp>
        <p:nvSpPr>
          <p:cNvPr id="13" name="圆角矩形 12"/>
          <p:cNvSpPr/>
          <p:nvPr/>
        </p:nvSpPr>
        <p:spPr>
          <a:xfrm>
            <a:off x="3671094" y="2216646"/>
            <a:ext cx="919163" cy="43338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r>
              <a:rPr lang="en-US" sz="1400" dirty="0" smtClean="0">
                <a:solidFill>
                  <a:prstClr val="black"/>
                </a:solidFill>
                <a:latin typeface="FrutigerNext LT Regular" panose="020B0803040504020204" pitchFamily="34" charset="0"/>
              </a:rPr>
              <a:t>Miner</a:t>
            </a:r>
            <a:endParaRPr lang="en-US" altLang="zh-CN" sz="1400" dirty="0">
              <a:solidFill>
                <a:prstClr val="black"/>
              </a:solidFill>
              <a:latin typeface="FrutigerNext LT Regular" panose="020B0803040504020204" pitchFamily="34" charset="0"/>
              <a:cs typeface="+mn-ea"/>
              <a:sym typeface="+mn-lt"/>
            </a:endParaRPr>
          </a:p>
        </p:txBody>
      </p:sp>
      <p:sp>
        <p:nvSpPr>
          <p:cNvPr id="14" name="TextBox 12"/>
          <p:cNvSpPr txBox="1"/>
          <p:nvPr/>
        </p:nvSpPr>
        <p:spPr>
          <a:xfrm>
            <a:off x="611164" y="2281094"/>
            <a:ext cx="1152524" cy="325365"/>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1200" dirty="0" err="1" smtClean="0">
                <a:solidFill>
                  <a:srgbClr val="000000"/>
                </a:solidFill>
                <a:latin typeface="FrutigerNext LT Regular" panose="020B0803040504020204" pitchFamily="34" charset="0"/>
              </a:rPr>
              <a:t>DataFarm</a:t>
            </a:r>
            <a:endParaRPr lang="en-US" altLang="zh-CN" sz="1200" kern="0" dirty="0">
              <a:solidFill>
                <a:srgbClr val="000000"/>
              </a:solidFill>
              <a:latin typeface="FrutigerNext LT Regular" panose="020B0803040504020204" pitchFamily="34" charset="0"/>
              <a:ea typeface="+mn-ea"/>
              <a:cs typeface="+mn-ea"/>
              <a:sym typeface="+mn-lt"/>
            </a:endParaRPr>
          </a:p>
        </p:txBody>
      </p:sp>
      <p:sp>
        <p:nvSpPr>
          <p:cNvPr id="15" name="圆角矩形 14"/>
          <p:cNvSpPr/>
          <p:nvPr/>
        </p:nvSpPr>
        <p:spPr>
          <a:xfrm>
            <a:off x="5400675" y="2205534"/>
            <a:ext cx="795338" cy="42227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r>
              <a:rPr lang="en-US" sz="1200" dirty="0" smtClean="0">
                <a:solidFill>
                  <a:prstClr val="black"/>
                </a:solidFill>
                <a:latin typeface="FrutigerNext LT Regular" panose="020B0803040504020204" pitchFamily="34" charset="0"/>
              </a:rPr>
              <a:t>Farmer</a:t>
            </a:r>
            <a:endParaRPr lang="en-US" altLang="zh-CN" sz="1200" dirty="0">
              <a:solidFill>
                <a:prstClr val="black"/>
              </a:solidFill>
              <a:latin typeface="FrutigerNext LT Regular" panose="020B0803040504020204" pitchFamily="34" charset="0"/>
              <a:cs typeface="+mn-ea"/>
              <a:sym typeface="+mn-lt"/>
            </a:endParaRPr>
          </a:p>
        </p:txBody>
      </p:sp>
      <p:sp>
        <p:nvSpPr>
          <p:cNvPr id="16" name="TextBox 25"/>
          <p:cNvSpPr txBox="1"/>
          <p:nvPr/>
        </p:nvSpPr>
        <p:spPr>
          <a:xfrm>
            <a:off x="3864027" y="1750692"/>
            <a:ext cx="1828800" cy="36988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noAutofit/>
          </a:bodyPr>
          <a:lstStyle/>
          <a:p>
            <a:pPr eaLnBrk="1" fontAlgn="ctr" hangingPunct="1">
              <a:lnSpc>
                <a:spcPct val="150000"/>
              </a:lnSpc>
              <a:spcBef>
                <a:spcPct val="50000"/>
              </a:spcBef>
              <a:defRPr/>
            </a:pPr>
            <a:r>
              <a:rPr lang="en-US" sz="1200" dirty="0" err="1" smtClean="0">
                <a:solidFill>
                  <a:srgbClr val="000000"/>
                </a:solidFill>
                <a:latin typeface="FrutigerNext LT Regular" panose="020B0803040504020204" pitchFamily="34" charset="0"/>
              </a:rPr>
              <a:t>OpenAPI</a:t>
            </a:r>
            <a:r>
              <a:rPr lang="en-US" sz="1200" dirty="0" smtClean="0">
                <a:solidFill>
                  <a:srgbClr val="000000"/>
                </a:solidFill>
                <a:latin typeface="FrutigerNext LT Regular" panose="020B0803040504020204" pitchFamily="34" charset="0"/>
              </a:rPr>
              <a:t>/SDK</a:t>
            </a:r>
            <a:endParaRPr lang="en-US" altLang="zh-CN" sz="1200" dirty="0">
              <a:solidFill>
                <a:srgbClr val="000000"/>
              </a:solidFill>
              <a:latin typeface="FrutigerNext LT Regular" panose="020B0803040504020204" pitchFamily="34" charset="0"/>
              <a:cs typeface="+mn-ea"/>
              <a:sym typeface="+mn-lt"/>
            </a:endParaRPr>
          </a:p>
        </p:txBody>
      </p:sp>
      <p:sp>
        <p:nvSpPr>
          <p:cNvPr id="17" name="上下箭头 16"/>
          <p:cNvSpPr/>
          <p:nvPr/>
        </p:nvSpPr>
        <p:spPr>
          <a:xfrm>
            <a:off x="3686175" y="1827709"/>
            <a:ext cx="203200" cy="269875"/>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wrap="square" anchor="ctr">
            <a:noAutofit/>
          </a:bodyPr>
          <a:lstStyle/>
          <a:p>
            <a:pPr algn="ctr" eaLnBrk="1" fontAlgn="ctr" hangingPunct="1">
              <a:defRPr/>
            </a:pPr>
            <a:endParaRPr lang="en-US" altLang="zh-CN" sz="2400" dirty="0">
              <a:solidFill>
                <a:srgbClr val="000000"/>
              </a:solidFill>
              <a:latin typeface="FrutigerNext LT Regular" panose="020B0803040504020204" pitchFamily="34" charset="0"/>
              <a:ea typeface="+mn-ea"/>
              <a:cs typeface="+mn-ea"/>
              <a:sym typeface="+mn-lt"/>
            </a:endParaRPr>
          </a:p>
        </p:txBody>
      </p:sp>
      <p:sp>
        <p:nvSpPr>
          <p:cNvPr id="18" name="TextBox 31"/>
          <p:cNvSpPr txBox="1"/>
          <p:nvPr/>
        </p:nvSpPr>
        <p:spPr>
          <a:xfrm>
            <a:off x="1447800" y="2207121"/>
            <a:ext cx="639763" cy="248421"/>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900" dirty="0" smtClean="0">
                <a:solidFill>
                  <a:srgbClr val="000000"/>
                </a:solidFill>
                <a:latin typeface="FrutigerNext LT Regular" panose="020B0803040504020204" pitchFamily="34" charset="0"/>
              </a:rPr>
              <a:t>Data</a:t>
            </a:r>
            <a:endParaRPr lang="en-US" altLang="zh-CN" sz="900" kern="0" dirty="0">
              <a:solidFill>
                <a:srgbClr val="000000"/>
              </a:solidFill>
              <a:latin typeface="FrutigerNext LT Regular" panose="020B0803040504020204" pitchFamily="34" charset="0"/>
              <a:ea typeface="+mn-ea"/>
              <a:cs typeface="+mn-ea"/>
              <a:sym typeface="+mn-lt"/>
            </a:endParaRPr>
          </a:p>
        </p:txBody>
      </p:sp>
      <p:sp>
        <p:nvSpPr>
          <p:cNvPr id="19" name="TextBox 33"/>
          <p:cNvSpPr txBox="1"/>
          <p:nvPr/>
        </p:nvSpPr>
        <p:spPr>
          <a:xfrm>
            <a:off x="2725421" y="2207121"/>
            <a:ext cx="1054735" cy="248421"/>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900" dirty="0" smtClean="0">
                <a:solidFill>
                  <a:srgbClr val="000000"/>
                </a:solidFill>
                <a:latin typeface="FrutigerNext LT Regular" panose="020B0803040504020204" pitchFamily="34" charset="0"/>
              </a:rPr>
              <a:t>Information</a:t>
            </a:r>
            <a:endParaRPr lang="en-US" altLang="zh-CN" sz="900" kern="0" dirty="0">
              <a:solidFill>
                <a:srgbClr val="000000"/>
              </a:solidFill>
              <a:latin typeface="FrutigerNext LT Regular" panose="020B0803040504020204" pitchFamily="34" charset="0"/>
              <a:ea typeface="+mn-ea"/>
              <a:cs typeface="+mn-ea"/>
              <a:sym typeface="+mn-lt"/>
            </a:endParaRPr>
          </a:p>
        </p:txBody>
      </p:sp>
      <p:sp>
        <p:nvSpPr>
          <p:cNvPr id="20" name="TextBox 35"/>
          <p:cNvSpPr txBox="1"/>
          <p:nvPr/>
        </p:nvSpPr>
        <p:spPr>
          <a:xfrm>
            <a:off x="4476750" y="2242046"/>
            <a:ext cx="958850" cy="248421"/>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900" dirty="0" smtClean="0">
                <a:solidFill>
                  <a:srgbClr val="000000"/>
                </a:solidFill>
                <a:latin typeface="FrutigerNext LT Regular" panose="020B0803040504020204" pitchFamily="34" charset="0"/>
              </a:rPr>
              <a:t>Knowledge</a:t>
            </a:r>
            <a:endParaRPr lang="en-US" altLang="zh-CN" sz="900" kern="0" dirty="0">
              <a:solidFill>
                <a:srgbClr val="000000"/>
              </a:solidFill>
              <a:latin typeface="FrutigerNext LT Regular" panose="020B0803040504020204" pitchFamily="34" charset="0"/>
              <a:ea typeface="+mn-ea"/>
              <a:cs typeface="+mn-ea"/>
              <a:sym typeface="+mn-lt"/>
            </a:endParaRPr>
          </a:p>
        </p:txBody>
      </p:sp>
      <p:sp>
        <p:nvSpPr>
          <p:cNvPr id="21" name="TextBox 37"/>
          <p:cNvSpPr txBox="1"/>
          <p:nvPr/>
        </p:nvSpPr>
        <p:spPr>
          <a:xfrm>
            <a:off x="6127750" y="2242046"/>
            <a:ext cx="965200" cy="248421"/>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900" dirty="0" smtClean="0">
                <a:solidFill>
                  <a:srgbClr val="000000"/>
                </a:solidFill>
                <a:latin typeface="FrutigerNext LT Regular" panose="020B0803040504020204" pitchFamily="34" charset="0"/>
              </a:rPr>
              <a:t>Wisdom</a:t>
            </a:r>
            <a:endParaRPr lang="en-US" altLang="zh-CN" sz="900" kern="0" dirty="0">
              <a:solidFill>
                <a:srgbClr val="000000"/>
              </a:solidFill>
              <a:latin typeface="FrutigerNext LT Regular" panose="020B0803040504020204" pitchFamily="34" charset="0"/>
              <a:ea typeface="+mn-ea"/>
              <a:cs typeface="+mn-ea"/>
              <a:sym typeface="+mn-lt"/>
            </a:endParaRPr>
          </a:p>
        </p:txBody>
      </p:sp>
      <p:cxnSp>
        <p:nvCxnSpPr>
          <p:cNvPr id="22" name="直接连接符 21"/>
          <p:cNvCxnSpPr/>
          <p:nvPr/>
        </p:nvCxnSpPr>
        <p:spPr bwMode="auto">
          <a:xfrm>
            <a:off x="1582837" y="2467471"/>
            <a:ext cx="396875" cy="0"/>
          </a:xfrm>
          <a:prstGeom prst="line">
            <a:avLst/>
          </a:prstGeom>
          <a:ln/>
          <a:extLst/>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bwMode="auto">
          <a:xfrm>
            <a:off x="4608513" y="2503984"/>
            <a:ext cx="720725" cy="0"/>
          </a:xfrm>
          <a:prstGeom prst="line">
            <a:avLst/>
          </a:prstGeom>
          <a:ln/>
          <a:extLst/>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bwMode="auto">
          <a:xfrm>
            <a:off x="6264275" y="2503984"/>
            <a:ext cx="720725" cy="0"/>
          </a:xfrm>
          <a:prstGeom prst="line">
            <a:avLst/>
          </a:prstGeom>
          <a:ln/>
          <a:extLst/>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bwMode="auto">
          <a:xfrm>
            <a:off x="2916238" y="2467471"/>
            <a:ext cx="720725" cy="0"/>
          </a:xfrm>
          <a:prstGeom prst="line">
            <a:avLst/>
          </a:prstGeom>
          <a:ln/>
          <a:extLst/>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781050" y="3100884"/>
            <a:ext cx="5114925" cy="1192212"/>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endParaRPr lang="en-US" altLang="zh-CN" sz="1400" dirty="0">
              <a:solidFill>
                <a:prstClr val="white"/>
              </a:solidFill>
              <a:latin typeface="FrutigerNext LT Regular" panose="020B0803040504020204" pitchFamily="34" charset="0"/>
              <a:cs typeface="+mn-ea"/>
              <a:sym typeface="+mn-lt"/>
            </a:endParaRPr>
          </a:p>
        </p:txBody>
      </p:sp>
      <p:sp>
        <p:nvSpPr>
          <p:cNvPr id="31" name="TextBox 13"/>
          <p:cNvSpPr txBox="1"/>
          <p:nvPr/>
        </p:nvSpPr>
        <p:spPr>
          <a:xfrm>
            <a:off x="650788" y="3504784"/>
            <a:ext cx="1004888" cy="325365"/>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1200" dirty="0" smtClean="0">
                <a:solidFill>
                  <a:srgbClr val="000000"/>
                </a:solidFill>
                <a:latin typeface="FrutigerNext LT Regular" panose="020B0803040504020204" pitchFamily="34" charset="0"/>
              </a:rPr>
              <a:t>Hadoop</a:t>
            </a:r>
            <a:endParaRPr lang="en-US" altLang="zh-CN" sz="1200" kern="0" dirty="0">
              <a:solidFill>
                <a:srgbClr val="000000"/>
              </a:solidFill>
              <a:latin typeface="FrutigerNext LT Regular" panose="020B0803040504020204" pitchFamily="34" charset="0"/>
              <a:ea typeface="+mn-ea"/>
              <a:cs typeface="+mn-ea"/>
              <a:sym typeface="+mn-lt"/>
            </a:endParaRPr>
          </a:p>
        </p:txBody>
      </p:sp>
      <p:sp>
        <p:nvSpPr>
          <p:cNvPr id="34" name="圆角矩形 91"/>
          <p:cNvSpPr>
            <a:spLocks noChangeArrowheads="1"/>
          </p:cNvSpPr>
          <p:nvPr/>
        </p:nvSpPr>
        <p:spPr bwMode="auto">
          <a:xfrm>
            <a:off x="7513638" y="2616696"/>
            <a:ext cx="803275" cy="323850"/>
          </a:xfrm>
          <a:prstGeom prst="roundRect">
            <a:avLst>
              <a:gd name="adj" fmla="val 1681"/>
            </a:avLst>
          </a:prstGeom>
          <a:solidFill>
            <a:srgbClr val="92D050"/>
          </a:solidFill>
          <a:ln w="9525">
            <a:solidFill>
              <a:schemeClr val="tx1"/>
            </a:solidFill>
            <a:round/>
            <a:headEnd/>
            <a:tailEnd/>
          </a:ln>
        </p:spPr>
        <p:txBody>
          <a:bodyPr wrap="square" lIns="0" tIns="0" rIns="0" bIns="0" anchor="ctr">
            <a:noAutofit/>
          </a:bodyPr>
          <a:lstStyle>
            <a:lvl1pPr defTabSz="1087438">
              <a:defRPr sz="1000">
                <a:solidFill>
                  <a:schemeClr val="tx1"/>
                </a:solidFill>
                <a:latin typeface="FrutigerNext LT Regular" pitchFamily="34" charset="0"/>
                <a:ea typeface="宋体" panose="02010600030101010101" pitchFamily="2" charset="-122"/>
              </a:defRPr>
            </a:lvl1pPr>
            <a:lvl2pPr marL="742950" indent="-285750" defTabSz="1087438">
              <a:defRPr sz="1000">
                <a:solidFill>
                  <a:schemeClr val="tx1"/>
                </a:solidFill>
                <a:latin typeface="FrutigerNext LT Regular" pitchFamily="34" charset="0"/>
                <a:ea typeface="宋体" panose="02010600030101010101" pitchFamily="2" charset="-122"/>
              </a:defRPr>
            </a:lvl2pPr>
            <a:lvl3pPr marL="1143000" indent="-228600" defTabSz="1087438">
              <a:defRPr sz="1000">
                <a:solidFill>
                  <a:schemeClr val="tx1"/>
                </a:solidFill>
                <a:latin typeface="FrutigerNext LT Regular" pitchFamily="34" charset="0"/>
                <a:ea typeface="宋体" panose="02010600030101010101" pitchFamily="2" charset="-122"/>
              </a:defRPr>
            </a:lvl3pPr>
            <a:lvl4pPr marL="1600200" indent="-228600" defTabSz="1087438">
              <a:defRPr sz="1000">
                <a:solidFill>
                  <a:schemeClr val="tx1"/>
                </a:solidFill>
                <a:latin typeface="FrutigerNext LT Regular" pitchFamily="34" charset="0"/>
                <a:ea typeface="宋体" panose="02010600030101010101" pitchFamily="2" charset="-122"/>
              </a:defRPr>
            </a:lvl4pPr>
            <a:lvl5pPr marL="2057400" indent="-228600" defTabSz="1087438">
              <a:defRPr sz="1000">
                <a:solidFill>
                  <a:schemeClr val="tx1"/>
                </a:solidFill>
                <a:latin typeface="FrutigerNext LT Regular" pitchFamily="34" charset="0"/>
                <a:ea typeface="宋体" panose="02010600030101010101" pitchFamily="2" charset="-122"/>
              </a:defRPr>
            </a:lvl5pPr>
            <a:lvl6pPr marL="25146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ctr" hangingPunct="1">
              <a:buClr>
                <a:srgbClr val="FABE00"/>
              </a:buClr>
              <a:defRPr/>
            </a:pPr>
            <a:r>
              <a:rPr lang="en-US" sz="900" dirty="0" smtClean="0">
                <a:solidFill>
                  <a:srgbClr val="000000"/>
                </a:solidFill>
                <a:latin typeface="FrutigerNext LT Regular" panose="020B0803040504020204" pitchFamily="34" charset="0"/>
              </a:rPr>
              <a:t>System management</a:t>
            </a:r>
            <a:endParaRPr lang="en-US" sz="900" dirty="0">
              <a:solidFill>
                <a:srgbClr val="000000"/>
              </a:solidFill>
              <a:latin typeface="FrutigerNext LT Regular" panose="020B0803040504020204" pitchFamily="34" charset="0"/>
            </a:endParaRPr>
          </a:p>
        </p:txBody>
      </p:sp>
      <p:sp>
        <p:nvSpPr>
          <p:cNvPr id="35" name="圆角矩形 93"/>
          <p:cNvSpPr>
            <a:spLocks noChangeArrowheads="1"/>
          </p:cNvSpPr>
          <p:nvPr/>
        </p:nvSpPr>
        <p:spPr bwMode="auto">
          <a:xfrm>
            <a:off x="7508875" y="3113584"/>
            <a:ext cx="808038" cy="323850"/>
          </a:xfrm>
          <a:prstGeom prst="roundRect">
            <a:avLst>
              <a:gd name="adj" fmla="val 1681"/>
            </a:avLst>
          </a:prstGeom>
          <a:solidFill>
            <a:srgbClr val="92D050"/>
          </a:solidFill>
          <a:ln w="9525">
            <a:solidFill>
              <a:schemeClr val="tx1"/>
            </a:solidFill>
            <a:round/>
            <a:headEnd/>
            <a:tailEnd/>
          </a:ln>
        </p:spPr>
        <p:txBody>
          <a:bodyPr wrap="square" lIns="0" tIns="0" rIns="0" bIns="0" anchor="ctr">
            <a:noAutofit/>
          </a:bodyPr>
          <a:lstStyle>
            <a:lvl1pPr defTabSz="1087438">
              <a:defRPr sz="1000">
                <a:solidFill>
                  <a:schemeClr val="tx1"/>
                </a:solidFill>
                <a:latin typeface="FrutigerNext LT Regular" pitchFamily="34" charset="0"/>
                <a:ea typeface="宋体" panose="02010600030101010101" pitchFamily="2" charset="-122"/>
              </a:defRPr>
            </a:lvl1pPr>
            <a:lvl2pPr marL="742950" indent="-285750" defTabSz="1087438">
              <a:defRPr sz="1000">
                <a:solidFill>
                  <a:schemeClr val="tx1"/>
                </a:solidFill>
                <a:latin typeface="FrutigerNext LT Regular" pitchFamily="34" charset="0"/>
                <a:ea typeface="宋体" panose="02010600030101010101" pitchFamily="2" charset="-122"/>
              </a:defRPr>
            </a:lvl2pPr>
            <a:lvl3pPr marL="1143000" indent="-228600" defTabSz="1087438">
              <a:defRPr sz="1000">
                <a:solidFill>
                  <a:schemeClr val="tx1"/>
                </a:solidFill>
                <a:latin typeface="FrutigerNext LT Regular" pitchFamily="34" charset="0"/>
                <a:ea typeface="宋体" panose="02010600030101010101" pitchFamily="2" charset="-122"/>
              </a:defRPr>
            </a:lvl3pPr>
            <a:lvl4pPr marL="1600200" indent="-228600" defTabSz="1087438">
              <a:defRPr sz="1000">
                <a:solidFill>
                  <a:schemeClr val="tx1"/>
                </a:solidFill>
                <a:latin typeface="FrutigerNext LT Regular" pitchFamily="34" charset="0"/>
                <a:ea typeface="宋体" panose="02010600030101010101" pitchFamily="2" charset="-122"/>
              </a:defRPr>
            </a:lvl4pPr>
            <a:lvl5pPr marL="2057400" indent="-228600" defTabSz="1087438">
              <a:defRPr sz="1000">
                <a:solidFill>
                  <a:schemeClr val="tx1"/>
                </a:solidFill>
                <a:latin typeface="FrutigerNext LT Regular" pitchFamily="34" charset="0"/>
                <a:ea typeface="宋体" panose="02010600030101010101" pitchFamily="2" charset="-122"/>
              </a:defRPr>
            </a:lvl5pPr>
            <a:lvl6pPr marL="25146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ctr" hangingPunct="1">
              <a:buClr>
                <a:srgbClr val="FABE00"/>
              </a:buClr>
              <a:defRPr/>
            </a:pPr>
            <a:r>
              <a:rPr lang="en-US" sz="900" dirty="0" smtClean="0">
                <a:solidFill>
                  <a:srgbClr val="000000"/>
                </a:solidFill>
                <a:latin typeface="FrutigerNext LT Regular" panose="020B0803040504020204" pitchFamily="34" charset="0"/>
              </a:rPr>
              <a:t>Service governance</a:t>
            </a:r>
            <a:endParaRPr lang="en-US" sz="900" dirty="0">
              <a:solidFill>
                <a:srgbClr val="000000"/>
              </a:solidFill>
              <a:latin typeface="FrutigerNext LT Regular" panose="020B0803040504020204" pitchFamily="34" charset="0"/>
            </a:endParaRPr>
          </a:p>
        </p:txBody>
      </p:sp>
      <p:sp>
        <p:nvSpPr>
          <p:cNvPr id="36" name="TextBox 20"/>
          <p:cNvSpPr txBox="1"/>
          <p:nvPr/>
        </p:nvSpPr>
        <p:spPr>
          <a:xfrm>
            <a:off x="7410450" y="2281734"/>
            <a:ext cx="1014413" cy="325437"/>
          </a:xfrm>
          <a:prstGeom prst="rect">
            <a:avLst/>
          </a:prstGeom>
          <a:noFill/>
        </p:spPr>
        <p:txBody>
          <a:bodyPr wrap="square" lIns="108860" tIns="54429" rIns="108860" bIns="54429">
            <a:noAutofit/>
          </a:bodyPr>
          <a:lstStyle/>
          <a:p>
            <a:pPr algn="ctr" defTabSz="809502" eaLnBrk="1" fontAlgn="ctr" hangingPunct="1">
              <a:spcBef>
                <a:spcPts val="0"/>
              </a:spcBef>
              <a:spcAft>
                <a:spcPts val="0"/>
              </a:spcAft>
              <a:defRPr/>
            </a:pPr>
            <a:r>
              <a:rPr lang="en-US" sz="1400" dirty="0" smtClean="0">
                <a:solidFill>
                  <a:srgbClr val="000000"/>
                </a:solidFill>
                <a:latin typeface="FrutigerNext LT Regular" panose="020B0803040504020204" pitchFamily="34" charset="0"/>
              </a:rPr>
              <a:t>Manager</a:t>
            </a:r>
            <a:endParaRPr lang="en-US" altLang="zh-CN" sz="1400" kern="0" dirty="0">
              <a:solidFill>
                <a:srgbClr val="000000"/>
              </a:solidFill>
              <a:latin typeface="FrutigerNext LT Regular" panose="020B0803040504020204" pitchFamily="34" charset="0"/>
              <a:ea typeface="+mn-ea"/>
              <a:cs typeface="+mn-ea"/>
              <a:sym typeface="+mn-lt"/>
            </a:endParaRPr>
          </a:p>
        </p:txBody>
      </p:sp>
      <p:sp>
        <p:nvSpPr>
          <p:cNvPr id="37" name="上下箭头 36"/>
          <p:cNvSpPr/>
          <p:nvPr/>
        </p:nvSpPr>
        <p:spPr>
          <a:xfrm>
            <a:off x="3708400" y="2745284"/>
            <a:ext cx="160338" cy="25241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wrap="square" anchor="ctr">
            <a:noAutofit/>
          </a:bodyPr>
          <a:lstStyle/>
          <a:p>
            <a:pPr algn="ctr" eaLnBrk="1" fontAlgn="ctr" hangingPunct="1">
              <a:defRPr/>
            </a:pPr>
            <a:endParaRPr lang="en-US" altLang="zh-CN" sz="2400" dirty="0">
              <a:solidFill>
                <a:srgbClr val="000000"/>
              </a:solidFill>
              <a:latin typeface="FrutigerNext LT Regular" panose="020B0803040504020204" pitchFamily="34" charset="0"/>
              <a:ea typeface="+mn-ea"/>
              <a:cs typeface="+mn-ea"/>
              <a:sym typeface="+mn-lt"/>
            </a:endParaRPr>
          </a:p>
        </p:txBody>
      </p:sp>
      <p:sp>
        <p:nvSpPr>
          <p:cNvPr id="38" name="TextBox 22"/>
          <p:cNvSpPr txBox="1"/>
          <p:nvPr/>
        </p:nvSpPr>
        <p:spPr>
          <a:xfrm>
            <a:off x="3814763" y="2683371"/>
            <a:ext cx="1828800"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noAutofit/>
          </a:bodyPr>
          <a:lstStyle/>
          <a:p>
            <a:pPr eaLnBrk="1" fontAlgn="ctr" hangingPunct="1">
              <a:lnSpc>
                <a:spcPct val="150000"/>
              </a:lnSpc>
              <a:spcBef>
                <a:spcPct val="50000"/>
              </a:spcBef>
              <a:defRPr/>
            </a:pPr>
            <a:r>
              <a:rPr lang="en-US" sz="1200" dirty="0" smtClean="0">
                <a:solidFill>
                  <a:srgbClr val="000000"/>
                </a:solidFill>
                <a:latin typeface="FrutigerNext LT Regular" panose="020B0803040504020204" pitchFamily="34" charset="0"/>
              </a:rPr>
              <a:t>Hadoop API</a:t>
            </a:r>
            <a:endParaRPr lang="en-US" altLang="zh-CN" sz="1200" dirty="0">
              <a:solidFill>
                <a:srgbClr val="000000"/>
              </a:solidFill>
              <a:latin typeface="FrutigerNext LT Regular" panose="020B0803040504020204" pitchFamily="34" charset="0"/>
              <a:cs typeface="+mn-ea"/>
              <a:sym typeface="+mn-lt"/>
            </a:endParaRPr>
          </a:p>
        </p:txBody>
      </p:sp>
      <p:sp>
        <p:nvSpPr>
          <p:cNvPr id="39" name="TextBox 24"/>
          <p:cNvSpPr txBox="1"/>
          <p:nvPr/>
        </p:nvSpPr>
        <p:spPr>
          <a:xfrm>
            <a:off x="6480572" y="2729343"/>
            <a:ext cx="1212056"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noAutofit/>
          </a:bodyPr>
          <a:lstStyle/>
          <a:p>
            <a:pPr eaLnBrk="1" fontAlgn="ctr" hangingPunct="1">
              <a:lnSpc>
                <a:spcPct val="150000"/>
              </a:lnSpc>
              <a:spcBef>
                <a:spcPct val="50000"/>
              </a:spcBef>
              <a:defRPr/>
            </a:pPr>
            <a:r>
              <a:rPr lang="en-US" sz="1200" dirty="0" smtClean="0">
                <a:solidFill>
                  <a:srgbClr val="000000"/>
                </a:solidFill>
                <a:latin typeface="FrutigerNext LT Regular" panose="020B0803040504020204" pitchFamily="34" charset="0"/>
              </a:rPr>
              <a:t>Plugin API</a:t>
            </a:r>
            <a:endParaRPr lang="en-US" altLang="zh-CN" sz="1200" dirty="0">
              <a:solidFill>
                <a:srgbClr val="000000"/>
              </a:solidFill>
              <a:latin typeface="FrutigerNext LT Regular" panose="020B0803040504020204" pitchFamily="34" charset="0"/>
              <a:cs typeface="+mn-ea"/>
              <a:sym typeface="+mn-lt"/>
            </a:endParaRPr>
          </a:p>
        </p:txBody>
      </p:sp>
      <p:sp>
        <p:nvSpPr>
          <p:cNvPr id="40" name="TextBox 29"/>
          <p:cNvSpPr txBox="1"/>
          <p:nvPr/>
        </p:nvSpPr>
        <p:spPr>
          <a:xfrm>
            <a:off x="6300338" y="1758789"/>
            <a:ext cx="1603375"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noAutofit/>
          </a:bodyPr>
          <a:lstStyle/>
          <a:p>
            <a:pPr eaLnBrk="1" fontAlgn="ctr" hangingPunct="1">
              <a:lnSpc>
                <a:spcPct val="150000"/>
              </a:lnSpc>
              <a:spcBef>
                <a:spcPct val="50000"/>
              </a:spcBef>
              <a:defRPr/>
            </a:pPr>
            <a:r>
              <a:rPr lang="en-US" sz="1200" dirty="0" smtClean="0">
                <a:solidFill>
                  <a:srgbClr val="000000"/>
                </a:solidFill>
                <a:latin typeface="FrutigerNext LT Regular" panose="020B0803040504020204" pitchFamily="34" charset="0"/>
              </a:rPr>
              <a:t>REST/SNMP/Syslog</a:t>
            </a:r>
            <a:endParaRPr lang="en-US" altLang="zh-CN" sz="1200" dirty="0">
              <a:solidFill>
                <a:srgbClr val="000000"/>
              </a:solidFill>
              <a:latin typeface="FrutigerNext LT Regular" panose="020B0803040504020204" pitchFamily="34" charset="0"/>
              <a:cs typeface="+mn-ea"/>
              <a:sym typeface="+mn-lt"/>
            </a:endParaRPr>
          </a:p>
        </p:txBody>
      </p:sp>
      <p:sp>
        <p:nvSpPr>
          <p:cNvPr id="42" name="圆角矩形 109"/>
          <p:cNvSpPr>
            <a:spLocks noChangeArrowheads="1"/>
          </p:cNvSpPr>
          <p:nvPr/>
        </p:nvSpPr>
        <p:spPr bwMode="auto">
          <a:xfrm>
            <a:off x="7515225" y="3645396"/>
            <a:ext cx="809625" cy="323850"/>
          </a:xfrm>
          <a:prstGeom prst="roundRect">
            <a:avLst>
              <a:gd name="adj" fmla="val 1681"/>
            </a:avLst>
          </a:prstGeom>
          <a:solidFill>
            <a:srgbClr val="92D050"/>
          </a:solidFill>
          <a:ln w="9525">
            <a:solidFill>
              <a:schemeClr val="tx1"/>
            </a:solidFill>
            <a:round/>
            <a:headEnd/>
            <a:tailEnd/>
          </a:ln>
        </p:spPr>
        <p:txBody>
          <a:bodyPr wrap="square" lIns="0" tIns="0" rIns="0" bIns="0" anchor="ctr">
            <a:noAutofit/>
          </a:bodyPr>
          <a:lstStyle>
            <a:lvl1pPr defTabSz="1087438">
              <a:defRPr sz="1000">
                <a:solidFill>
                  <a:schemeClr val="tx1"/>
                </a:solidFill>
                <a:latin typeface="FrutigerNext LT Regular" pitchFamily="34" charset="0"/>
                <a:ea typeface="宋体" panose="02010600030101010101" pitchFamily="2" charset="-122"/>
              </a:defRPr>
            </a:lvl1pPr>
            <a:lvl2pPr marL="742950" indent="-285750" defTabSz="1087438">
              <a:defRPr sz="1000">
                <a:solidFill>
                  <a:schemeClr val="tx1"/>
                </a:solidFill>
                <a:latin typeface="FrutigerNext LT Regular" pitchFamily="34" charset="0"/>
                <a:ea typeface="宋体" panose="02010600030101010101" pitchFamily="2" charset="-122"/>
              </a:defRPr>
            </a:lvl2pPr>
            <a:lvl3pPr marL="1143000" indent="-228600" defTabSz="1087438">
              <a:defRPr sz="1000">
                <a:solidFill>
                  <a:schemeClr val="tx1"/>
                </a:solidFill>
                <a:latin typeface="FrutigerNext LT Regular" pitchFamily="34" charset="0"/>
                <a:ea typeface="宋体" panose="02010600030101010101" pitchFamily="2" charset="-122"/>
              </a:defRPr>
            </a:lvl3pPr>
            <a:lvl4pPr marL="1600200" indent="-228600" defTabSz="1087438">
              <a:defRPr sz="1000">
                <a:solidFill>
                  <a:schemeClr val="tx1"/>
                </a:solidFill>
                <a:latin typeface="FrutigerNext LT Regular" pitchFamily="34" charset="0"/>
                <a:ea typeface="宋体" panose="02010600030101010101" pitchFamily="2" charset="-122"/>
              </a:defRPr>
            </a:lvl4pPr>
            <a:lvl5pPr marL="2057400" indent="-228600" defTabSz="1087438">
              <a:defRPr sz="1000">
                <a:solidFill>
                  <a:schemeClr val="tx1"/>
                </a:solidFill>
                <a:latin typeface="FrutigerNext LT Regular" pitchFamily="34" charset="0"/>
                <a:ea typeface="宋体" panose="02010600030101010101" pitchFamily="2" charset="-122"/>
              </a:defRPr>
            </a:lvl5pPr>
            <a:lvl6pPr marL="25146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438"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ctr" hangingPunct="1">
              <a:buClr>
                <a:srgbClr val="FABE00"/>
              </a:buClr>
              <a:defRPr/>
            </a:pPr>
            <a:r>
              <a:rPr lang="en-US" sz="900" dirty="0" smtClean="0">
                <a:solidFill>
                  <a:srgbClr val="000000"/>
                </a:solidFill>
                <a:latin typeface="FrutigerNext LT Regular" panose="020B0803040504020204" pitchFamily="34" charset="0"/>
              </a:rPr>
              <a:t>Security management</a:t>
            </a:r>
            <a:endParaRPr lang="en-US" sz="900" dirty="0">
              <a:solidFill>
                <a:srgbClr val="000000"/>
              </a:solidFill>
              <a:latin typeface="FrutigerNext LT Regular" panose="020B0803040504020204" pitchFamily="34" charset="0"/>
            </a:endParaRPr>
          </a:p>
        </p:txBody>
      </p:sp>
      <p:sp>
        <p:nvSpPr>
          <p:cNvPr id="43" name="圆角矩形 42"/>
          <p:cNvSpPr/>
          <p:nvPr/>
        </p:nvSpPr>
        <p:spPr>
          <a:xfrm>
            <a:off x="6121400" y="3064371"/>
            <a:ext cx="936625" cy="1228725"/>
          </a:xfrm>
          <a:prstGeom prst="roundRect">
            <a:avLst>
              <a:gd name="adj" fmla="val 5780"/>
            </a:avLst>
          </a:prstGeom>
          <a:solidFill>
            <a:schemeClr val="accent2">
              <a:lumMod val="60000"/>
              <a:lumOff val="40000"/>
            </a:schemeClr>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08860" tIns="54429" rIns="108860" bIns="54429" anchor="ctr">
            <a:noAutofit/>
          </a:bodyPr>
          <a:lstStyle/>
          <a:p>
            <a:pPr algn="ctr" defTabSz="1088592" eaLnBrk="1" fontAlgn="ctr" hangingPunct="1">
              <a:spcBef>
                <a:spcPts val="0"/>
              </a:spcBef>
              <a:spcAft>
                <a:spcPts val="0"/>
              </a:spcAft>
              <a:defRPr/>
            </a:pPr>
            <a:r>
              <a:rPr lang="en-US" sz="1400" dirty="0" err="1" smtClean="0">
                <a:solidFill>
                  <a:schemeClr val="tx1"/>
                </a:solidFill>
                <a:latin typeface="FrutigerNext LT Regular" panose="020B0803040504020204" pitchFamily="34" charset="0"/>
              </a:rPr>
              <a:t>LibrA</a:t>
            </a:r>
            <a:endParaRPr lang="en-US" altLang="zh-CN" sz="1400" dirty="0">
              <a:solidFill>
                <a:schemeClr val="tx1"/>
              </a:solidFill>
              <a:latin typeface="FrutigerNext LT Regular" panose="020B0803040504020204" pitchFamily="34" charset="0"/>
              <a:cs typeface="+mn-ea"/>
              <a:sym typeface="+mn-lt"/>
            </a:endParaRPr>
          </a:p>
        </p:txBody>
      </p:sp>
      <p:sp>
        <p:nvSpPr>
          <p:cNvPr id="44" name="左右箭头 43"/>
          <p:cNvSpPr/>
          <p:nvPr/>
        </p:nvSpPr>
        <p:spPr>
          <a:xfrm>
            <a:off x="7056438" y="3285034"/>
            <a:ext cx="292100" cy="139700"/>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wrap="square" anchor="ctr">
            <a:noAutofit/>
          </a:bodyPr>
          <a:lstStyle/>
          <a:p>
            <a:pPr algn="ctr" eaLnBrk="1" fontAlgn="ctr" hangingPunct="1">
              <a:defRPr/>
            </a:pPr>
            <a:endParaRPr lang="en-US" altLang="zh-CN" sz="2400" dirty="0">
              <a:latin typeface="FrutigerNext LT Regular" panose="020B0803040504020204" pitchFamily="34" charset="0"/>
              <a:ea typeface="+mn-ea"/>
              <a:cs typeface="+mn-ea"/>
              <a:sym typeface="+mn-lt"/>
            </a:endParaRPr>
          </a:p>
        </p:txBody>
      </p:sp>
      <p:sp>
        <p:nvSpPr>
          <p:cNvPr id="47" name="TextBox 3"/>
          <p:cNvSpPr txBox="1"/>
          <p:nvPr/>
        </p:nvSpPr>
        <p:spPr>
          <a:xfrm>
            <a:off x="781049" y="4720561"/>
            <a:ext cx="7823200" cy="900228"/>
          </a:xfrm>
          <a:prstGeom prst="rect">
            <a:avLst/>
          </a:prstGeom>
          <a:solidFill>
            <a:schemeClr val="accent2">
              <a:lumMod val="60000"/>
              <a:lumOff val="40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lIns="68562" tIns="34281" rIns="68562" bIns="34281">
            <a:spAutoFit/>
          </a:bodyPr>
          <a:lstStyle/>
          <a:p>
            <a:pPr>
              <a:lnSpc>
                <a:spcPct val="150000"/>
              </a:lnSpc>
              <a:spcBef>
                <a:spcPct val="50000"/>
              </a:spcBef>
              <a:defRPr/>
            </a:pPr>
            <a:r>
              <a:rPr lang="en-US" altLang="zh-CN" sz="1800" kern="0" dirty="0">
                <a:solidFill>
                  <a:srgbClr val="000000"/>
                </a:solidFill>
              </a:rPr>
              <a:t>As a Hadoop storage infrastructure, HDFS serves as a distributed, fault-tolerant file system with linear scalability</a:t>
            </a:r>
            <a:r>
              <a:rPr lang="en-US" altLang="zh-CN" sz="1800" kern="0" dirty="0" smtClean="0">
                <a:solidFill>
                  <a:srgbClr val="000000"/>
                </a:solidFill>
              </a:rPr>
              <a:t>.</a:t>
            </a:r>
            <a:endParaRPr lang="en-US" altLang="zh-CN" sz="1800" kern="0" dirty="0">
              <a:solidFill>
                <a:srgbClr val="000000"/>
              </a:solidFill>
            </a:endParaRPr>
          </a:p>
        </p:txBody>
      </p:sp>
      <p:sp>
        <p:nvSpPr>
          <p:cNvPr id="49" name="圆角矩形 48"/>
          <p:cNvSpPr/>
          <p:nvPr/>
        </p:nvSpPr>
        <p:spPr>
          <a:xfrm>
            <a:off x="1549027" y="3320504"/>
            <a:ext cx="1031875"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a:solidFill>
                  <a:prstClr val="black"/>
                </a:solidFill>
                <a:cs typeface="+mn-ea"/>
                <a:sym typeface="+mn-lt"/>
              </a:rPr>
              <a:t>HIVE</a:t>
            </a:r>
            <a:endParaRPr lang="zh-CN" altLang="en-US" sz="1400" dirty="0">
              <a:solidFill>
                <a:prstClr val="black"/>
              </a:solidFill>
              <a:cs typeface="+mn-ea"/>
              <a:sym typeface="+mn-lt"/>
            </a:endParaRPr>
          </a:p>
        </p:txBody>
      </p:sp>
      <p:sp>
        <p:nvSpPr>
          <p:cNvPr id="50" name="圆角矩形 49"/>
          <p:cNvSpPr/>
          <p:nvPr/>
        </p:nvSpPr>
        <p:spPr>
          <a:xfrm>
            <a:off x="1549027" y="3896767"/>
            <a:ext cx="4216400" cy="28733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a:solidFill>
                  <a:prstClr val="black"/>
                </a:solidFill>
                <a:cs typeface="+mn-ea"/>
                <a:sym typeface="+mn-lt"/>
              </a:rPr>
              <a:t>HDFS/</a:t>
            </a:r>
            <a:r>
              <a:rPr lang="en-US" altLang="zh-CN" sz="1400" dirty="0" err="1">
                <a:solidFill>
                  <a:prstClr val="black"/>
                </a:solidFill>
                <a:cs typeface="+mn-ea"/>
                <a:sym typeface="+mn-lt"/>
              </a:rPr>
              <a:t>HBase</a:t>
            </a:r>
            <a:endParaRPr lang="zh-CN" altLang="en-US" sz="1400" dirty="0">
              <a:solidFill>
                <a:prstClr val="black"/>
              </a:solidFill>
              <a:cs typeface="+mn-ea"/>
              <a:sym typeface="+mn-lt"/>
            </a:endParaRPr>
          </a:p>
        </p:txBody>
      </p:sp>
      <p:sp>
        <p:nvSpPr>
          <p:cNvPr id="51" name="圆角矩形 50"/>
          <p:cNvSpPr/>
          <p:nvPr/>
        </p:nvSpPr>
        <p:spPr>
          <a:xfrm>
            <a:off x="2606203" y="3320504"/>
            <a:ext cx="75723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a:solidFill>
                  <a:prstClr val="black"/>
                </a:solidFill>
                <a:cs typeface="+mn-ea"/>
                <a:sym typeface="+mn-lt"/>
              </a:rPr>
              <a:t>M/R</a:t>
            </a:r>
            <a:endParaRPr lang="zh-CN" altLang="en-US" sz="1400" dirty="0">
              <a:solidFill>
                <a:prstClr val="black"/>
              </a:solidFill>
              <a:cs typeface="+mn-ea"/>
              <a:sym typeface="+mn-lt"/>
            </a:endParaRPr>
          </a:p>
        </p:txBody>
      </p:sp>
      <p:sp>
        <p:nvSpPr>
          <p:cNvPr id="52" name="圆角矩形 51"/>
          <p:cNvSpPr/>
          <p:nvPr/>
        </p:nvSpPr>
        <p:spPr>
          <a:xfrm>
            <a:off x="3362287" y="3320504"/>
            <a:ext cx="92868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a:solidFill>
                  <a:prstClr val="black"/>
                </a:solidFill>
                <a:cs typeface="+mn-ea"/>
                <a:sym typeface="+mn-lt"/>
              </a:rPr>
              <a:t>Spark</a:t>
            </a:r>
            <a:endParaRPr lang="zh-CN" altLang="en-US" sz="1400" dirty="0">
              <a:solidFill>
                <a:prstClr val="black"/>
              </a:solidFill>
              <a:cs typeface="+mn-ea"/>
              <a:sym typeface="+mn-lt"/>
            </a:endParaRPr>
          </a:p>
        </p:txBody>
      </p:sp>
      <p:sp>
        <p:nvSpPr>
          <p:cNvPr id="53" name="圆角矩形 52"/>
          <p:cNvSpPr/>
          <p:nvPr/>
        </p:nvSpPr>
        <p:spPr>
          <a:xfrm>
            <a:off x="4298391" y="3320504"/>
            <a:ext cx="75565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a:solidFill>
                  <a:prstClr val="black"/>
                </a:solidFill>
                <a:cs typeface="+mn-ea"/>
                <a:sym typeface="+mn-lt"/>
              </a:rPr>
              <a:t>Storm</a:t>
            </a:r>
            <a:endParaRPr lang="zh-CN" altLang="en-US" sz="1400" dirty="0">
              <a:solidFill>
                <a:prstClr val="black"/>
              </a:solidFill>
              <a:cs typeface="+mn-ea"/>
              <a:sym typeface="+mn-lt"/>
            </a:endParaRPr>
          </a:p>
        </p:txBody>
      </p:sp>
      <p:sp>
        <p:nvSpPr>
          <p:cNvPr id="54" name="圆角矩形 53"/>
          <p:cNvSpPr/>
          <p:nvPr/>
        </p:nvSpPr>
        <p:spPr>
          <a:xfrm>
            <a:off x="5048475" y="3320504"/>
            <a:ext cx="751092"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dirty="0" err="1" smtClean="0">
                <a:solidFill>
                  <a:prstClr val="black"/>
                </a:solidFill>
                <a:cs typeface="+mn-ea"/>
                <a:sym typeface="+mn-lt"/>
              </a:rPr>
              <a:t>Flink</a:t>
            </a:r>
            <a:endParaRPr lang="zh-CN" altLang="en-US" sz="1400" dirty="0">
              <a:solidFill>
                <a:prstClr val="black"/>
              </a:solidFill>
              <a:cs typeface="+mn-ea"/>
              <a:sym typeface="+mn-lt"/>
            </a:endParaRPr>
          </a:p>
        </p:txBody>
      </p:sp>
      <p:sp>
        <p:nvSpPr>
          <p:cNvPr id="55" name="圆角矩形 54"/>
          <p:cNvSpPr/>
          <p:nvPr/>
        </p:nvSpPr>
        <p:spPr>
          <a:xfrm>
            <a:off x="1537915" y="3607842"/>
            <a:ext cx="4227512" cy="28892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592" eaLnBrk="1" fontAlgn="auto" hangingPunct="1">
              <a:spcBef>
                <a:spcPts val="0"/>
              </a:spcBef>
              <a:spcAft>
                <a:spcPts val="0"/>
              </a:spcAft>
              <a:defRPr/>
            </a:pPr>
            <a:r>
              <a:rPr lang="en-US" altLang="zh-CN" sz="1400" smtClean="0">
                <a:solidFill>
                  <a:prstClr val="black"/>
                </a:solidFill>
                <a:cs typeface="+mn-ea"/>
                <a:sym typeface="+mn-lt"/>
              </a:rPr>
              <a:t>YARN/ </a:t>
            </a:r>
            <a:r>
              <a:rPr lang="en-US" altLang="zh-CN" sz="1400" dirty="0">
                <a:solidFill>
                  <a:prstClr val="black"/>
                </a:solidFill>
                <a:cs typeface="+mn-ea"/>
                <a:sym typeface="+mn-lt"/>
              </a:rPr>
              <a:t>Zookeeper </a:t>
            </a:r>
            <a:endParaRPr lang="zh-CN" altLang="en-US" sz="1400" dirty="0">
              <a:solidFill>
                <a:prstClr val="black"/>
              </a:solidFill>
              <a:cs typeface="+mn-ea"/>
              <a:sym typeface="+mn-lt"/>
            </a:endParaRPr>
          </a:p>
        </p:txBody>
      </p:sp>
    </p:spTree>
    <p:extLst>
      <p:ext uri="{BB962C8B-B14F-4D97-AF65-F5344CB8AC3E}">
        <p14:creationId xmlns:p14="http://schemas.microsoft.com/office/powerpoint/2010/main" val="168631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620CB9B2-7B73-462F-ACC4-931246174C50}"/>
</file>

<file path=docProps/app.xml><?xml version="1.0" encoding="utf-8"?>
<Properties xmlns="http://schemas.openxmlformats.org/officeDocument/2006/extended-properties" xmlns:vt="http://schemas.openxmlformats.org/officeDocument/2006/docPropsVTypes">
  <Template/>
  <TotalTime>63730</TotalTime>
  <Words>3823</Words>
  <Application>Microsoft Office PowerPoint</Application>
  <PresentationFormat>全屏显示(4:3)</PresentationFormat>
  <Paragraphs>370</Paragraphs>
  <Slides>37</Slides>
  <Notes>37</Notes>
  <HiddenSlides>6</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0" baseType="lpstr">
      <vt:lpstr>MS PGothic</vt:lpstr>
      <vt:lpstr>黑体</vt:lpstr>
      <vt:lpstr>华文细黑</vt:lpstr>
      <vt:lpstr>宋体</vt:lpstr>
      <vt:lpstr>微软雅黑</vt:lpstr>
      <vt:lpstr>Arial</vt:lpstr>
      <vt:lpstr>FrutigerNext LT Light</vt:lpstr>
      <vt:lpstr>FrutigerNext LT Medium</vt:lpstr>
      <vt:lpstr>FrutigerNext LT Regular</vt:lpstr>
      <vt:lpstr>Times New Roman</vt:lpstr>
      <vt:lpstr>Wingdings</vt:lpstr>
      <vt:lpstr>培训与认证部-母版</vt:lpstr>
      <vt:lpstr>Visio</vt:lpstr>
      <vt:lpstr>PowerPoint 演示文稿</vt:lpstr>
      <vt:lpstr>Technical Principles of HDFS</vt:lpstr>
      <vt:lpstr>PowerPoint 演示文稿</vt:lpstr>
      <vt:lpstr>PowerPoint 演示文稿</vt:lpstr>
      <vt:lpstr>Dictionary vs. File System</vt:lpstr>
      <vt:lpstr>HDFS Overview</vt:lpstr>
      <vt:lpstr>HDFS Application Scenarios</vt:lpstr>
      <vt:lpstr>PowerPoint 演示文稿</vt:lpstr>
      <vt:lpstr>Position of HDFS in FusionInsight</vt:lpstr>
      <vt:lpstr>PowerPoint 演示文稿</vt:lpstr>
      <vt:lpstr>Basic System Architecture</vt:lpstr>
      <vt:lpstr>HDFS Data Write Process</vt:lpstr>
      <vt:lpstr>HDFS Data Write Process</vt:lpstr>
      <vt:lpstr>HDFS Data Read Process</vt:lpstr>
      <vt:lpstr>HDFS Data Read Process</vt:lpstr>
      <vt:lpstr>PowerPoint 演示文稿</vt:lpstr>
      <vt:lpstr>Key Design of HDFS Architecture</vt:lpstr>
      <vt:lpstr>HDFS High Availability (HA)</vt:lpstr>
      <vt:lpstr>PowerPoint 演示文稿</vt:lpstr>
      <vt:lpstr>Metadata Persistence</vt:lpstr>
      <vt:lpstr>Metadata Persistence</vt:lpstr>
      <vt:lpstr>HDFS Federation</vt:lpstr>
      <vt:lpstr>PowerPoint 演示文稿</vt:lpstr>
      <vt:lpstr>Data Replication</vt:lpstr>
      <vt:lpstr>Configuring HDFS Data Storage Policies</vt:lpstr>
      <vt:lpstr>Configuring HDFS Data Storage Policies - Layered Storage</vt:lpstr>
      <vt:lpstr>Configuring HDFS Data Storage Policies - Tag Storage</vt:lpstr>
      <vt:lpstr>Configuring HDFS Data Storage Policies - Node Group Storage</vt:lpstr>
      <vt:lpstr>Colocation</vt:lpstr>
      <vt:lpstr>Colocation Benefits</vt:lpstr>
      <vt:lpstr>HDFS Data Integrity Assurance</vt:lpstr>
      <vt:lpstr>Other Key Design Points of the HDFS Architecture</vt:lpstr>
      <vt:lpstr>Common Shell Commands</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gaodongdongzjhw</cp:lastModifiedBy>
  <cp:revision>2309</cp:revision>
  <dcterms:created xsi:type="dcterms:W3CDTF">2003-08-21T06:48:56Z</dcterms:created>
  <dcterms:modified xsi:type="dcterms:W3CDTF">2018-05-30T05:44:08Z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(4)JuP5KvijqeahwNEd37n122L03vOf+TA6mj7QJ1vRVZiChP7J0ZoJTsZ963gTJ6Pt01GQ8bx0
vwGc3sdse1GuWmYm3RwMUFZbbXZxVhAyZPI5DhxUiyjdABDlPKUkBLpZmNzs5tXobM/pVlDP
BhYQb4x3s9/4T7p8fd/W7tgMmqatzUv2XXR/C4SANibWndIpLLnN5mZaQ6n/zI0f48jgo8cz
N2jjgw9Ln3zbJz6LUT</vt:lpwstr>
  </property>
  <property fmtid="{D5CDD505-2E9C-101B-9397-08002B2CF9AE}" pid="14" name="_new_ms_pID_725431">
    <vt:lpwstr>HUdO40HJMT9w67T/tWh9Vvs+UE/trIGgJ77WNyD0wmjriSMT9A+p7c
38+1c6xSxGPLtWwWe7uzCzZ7jDFiu6DrikEY3wvsYxQWkGi0kytCHX08rzg6uxU/+fPD2HA2
5Z9/jLbvs7VHN1FJbgzOay+uz9xlFmeG+JEt1rIvh4m4TW1bn4hEUZHN6EXm0+Oxyqdqm68w
EMggoRwLWIN4swdvQMjusf4Fvk50gPks4goH</vt:lpwstr>
  </property>
  <property fmtid="{D5CDD505-2E9C-101B-9397-08002B2CF9AE}" pid="15" name="_new_ms_pID_725432">
    <vt:lpwstr>5QHjbuWTSjbsUxwUM9vMivwHeeiKbW6d5/Ix
3Hm9XQPs7hN6BQs2CCjVznwKHDZOwWUpshkMmgiFiynRS2e1WrMpH66e2d8L5KYvxzW5u/CK
2aKe0ajlf3T2chGjdIXoP7diT0EkMDXSfB8PO15aP+AEBOusvbu4Wgi6qwFHg9rNJVN65U6q
F5Y+bY5F17JP6PIDSl6ZNbcKXfj+3gRzSaoCeCvD5oOf3/bmVyKtfh</vt:lpwstr>
  </property>
  <property fmtid="{D5CDD505-2E9C-101B-9397-08002B2CF9AE}" pid="16" name="_new_ms_pID_725433">
    <vt:lpwstr>3c5ajHHVv97mcMYMzD
i4behQ==</vt:lpwstr>
  </property>
  <property fmtid="{D5CDD505-2E9C-101B-9397-08002B2CF9AE}" pid="17" name="_2015_ms_pID_725343">
    <vt:lpwstr>(3)5JKU6sRQJDUyobd5/TZqv/jyP8z+FC3fGAozy2lNSOw3rL3ti79O4OCEPi8THoh1qupfkLEr
3nv3y9EEJEWOGwgBf2zOcxlfxy2rnoArUCEu+0/RSiq3VqwJfOheF5wjFpfc8EkXC3duybjA
KBvoGr+YPH8ZsweYhXoTEo2Cb8j2wlfPDb/GcL/1i3eqRGj/Iz7OUJlEWtmWd9zNJHIkCytu
toUULtNiJYYRb02nb0</vt:lpwstr>
  </property>
  <property fmtid="{D5CDD505-2E9C-101B-9397-08002B2CF9AE}" pid="18" name="_2015_ms_pID_7253431">
    <vt:lpwstr>4EsgD5CLhvVbG1Dr0WY5u4IyYLGiR6d1AvXVXf3Igq38sxPGJKgs7x
6EQ4EhUTtBhJE9W78iTOaK/1F4lYW9w3XRFJMZXlWIu7ssdLuKgeUQS4cinNOR2/GRITfgAu
sfo+3fQnB1cMpIdAkHHcFB3V+FwkpIvX3ZLXM5HoQ8ZvcWYt9VjBpsmzaMRYdI+J+bBIp9dX
J3cRSX0fxB4Au/ts1C74A1v40h9PEanpMYq6</vt:lpwstr>
  </property>
  <property fmtid="{D5CDD505-2E9C-101B-9397-08002B2CF9AE}" pid="19" name="_2015_ms_pID_7253432">
    <vt:lpwstr>tG1PEf7LNEtgl1ZSGFECdu3Lim8e9sK08Ggg
xHfu8HKu5jaC+33Zsl+nhX+pdQmxEQ==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1527650418</vt:lpwstr>
  </property>
</Properties>
</file>