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0" r:id="rId3"/>
    <p:sldId id="325" r:id="rId4"/>
    <p:sldId id="320" r:id="rId5"/>
    <p:sldId id="327" r:id="rId6"/>
    <p:sldId id="330" r:id="rId7"/>
    <p:sldId id="321" r:id="rId8"/>
    <p:sldId id="331" r:id="rId9"/>
    <p:sldId id="332" r:id="rId10"/>
    <p:sldId id="322" r:id="rId11"/>
    <p:sldId id="329" r:id="rId12"/>
    <p:sldId id="334" r:id="rId13"/>
    <p:sldId id="328" r:id="rId14"/>
    <p:sldId id="326" r:id="rId15"/>
    <p:sldId id="324" r:id="rId16"/>
    <p:sldId id="323" r:id="rId17"/>
    <p:sldId id="335" r:id="rId1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ato" panose="020B0604020202020204" charset="0"/>
      <p:regular r:id="rId25"/>
      <p:bold r:id="rId26"/>
      <p:italic r:id="rId27"/>
      <p:boldItalic r:id="rId28"/>
    </p:embeddedFont>
    <p:embeddedFont>
      <p:font typeface="Raleway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6" autoAdjust="0"/>
    <p:restoredTop sz="88755" autoAdjust="0"/>
  </p:normalViewPr>
  <p:slideViewPr>
    <p:cSldViewPr snapToGrid="0">
      <p:cViewPr varScale="1">
        <p:scale>
          <a:sx n="130" d="100"/>
          <a:sy n="130" d="100"/>
        </p:scale>
        <p:origin x="4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2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4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08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0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58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54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7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30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3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2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78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40e4741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40e4741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535950"/>
            <a:ext cx="7688700" cy="294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e.obspm.fr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verleaf.com/project/5c5b52583d92286beaad9930" TargetMode="External"/><Relationship Id="rId4" Type="http://schemas.openxmlformats.org/officeDocument/2006/relationships/hyperlink" Target="https://docs.google.com/document/d/1NniHTBucMjE14uPBj_YinBE0XvPUgcGAKyVdQXLuJSk/edit?usp=shar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e.obspm.f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624869" y="566605"/>
            <a:ext cx="5894262" cy="674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Generating Binary Neutron Star Initial Data with LORENE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43553" y="2839862"/>
            <a:ext cx="4485647" cy="1909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bg2"/>
                </a:solidFill>
              </a:rPr>
              <a:t>Atul Kedia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00206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(University of Notre Dame)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akedia@nd.edu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bg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Special thanks to Maria </a:t>
            </a:r>
            <a:r>
              <a:rPr lang="en-US" sz="1200" dirty="0" err="1">
                <a:solidFill>
                  <a:schemeClr val="bg2"/>
                </a:solidFill>
              </a:rPr>
              <a:t>Babiuc</a:t>
            </a:r>
            <a:r>
              <a:rPr lang="en-US" sz="1200" dirty="0">
                <a:solidFill>
                  <a:schemeClr val="bg2"/>
                </a:solidFill>
              </a:rPr>
              <a:t>-</a:t>
            </a:r>
            <a:r>
              <a:rPr lang="en" sz="1200" dirty="0">
                <a:solidFill>
                  <a:schemeClr val="bg2"/>
                </a:solidFill>
              </a:rPr>
              <a:t>Hamilton (Marshall University),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bg2"/>
                </a:solidFill>
              </a:rPr>
              <a:t>Bruno Giacomazzo (</a:t>
            </a:r>
            <a:r>
              <a:rPr lang="en-US" sz="1200" dirty="0">
                <a:solidFill>
                  <a:schemeClr val="bg2"/>
                </a:solidFill>
              </a:rPr>
              <a:t>University of Milano-Bicocca</a:t>
            </a:r>
            <a:r>
              <a:rPr lang="en" sz="1200" dirty="0">
                <a:solidFill>
                  <a:schemeClr val="bg2"/>
                </a:solidFill>
              </a:rPr>
              <a:t>)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959667" y="1716204"/>
            <a:ext cx="54864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27</a:t>
            </a:r>
            <a:r>
              <a:rPr lang="en" sz="1200" baseline="30000" dirty="0"/>
              <a:t>th</a:t>
            </a:r>
            <a:r>
              <a:rPr lang="en" sz="1200" dirty="0"/>
              <a:t> July 2021  | </a:t>
            </a:r>
            <a:r>
              <a:rPr lang="en" sz="1200" b="1" dirty="0"/>
              <a:t>The </a:t>
            </a:r>
            <a:r>
              <a:rPr lang="en-US" sz="1200" b="1" dirty="0"/>
              <a:t>NA Einstein Toolkit Workshop</a:t>
            </a:r>
            <a:endParaRPr sz="1200" b="1"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</a:t>
            </a:fld>
            <a:endParaRPr sz="900"/>
          </a:p>
        </p:txBody>
      </p:sp>
      <p:pic>
        <p:nvPicPr>
          <p:cNvPr id="6" name="Google Shape;162;p21">
            <a:extLst>
              <a:ext uri="{FF2B5EF4-FFF2-40B4-BE49-F238E27FC236}">
                <a16:creationId xmlns:a16="http://schemas.microsoft.com/office/drawing/2014/main" id="{8F21E3C8-4086-4DE2-A333-7DCA8CD46A9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146" y="2741356"/>
            <a:ext cx="1267765" cy="1584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21837" y="1241482"/>
                <a:ext cx="4701512" cy="31515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Nuclear 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)</m:t>
                    </m:r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accepted by LORENE in par_eos1.d and par_eos2.d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1. 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Single Polytropic : </a:t>
                </a:r>
                <a14:m>
                  <m:oMath xmlns:m="http://schemas.openxmlformats.org/officeDocument/2006/math">
                    <m:r>
                      <a:rPr lang="en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</m:d>
                    <m:r>
                      <a:rPr lang="en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𝜅</m:t>
                    </m:r>
                    <m:r>
                      <a:rPr lang="en-US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p>
                      <m:sSupPr>
                        <m:ctrlPr>
                          <a:rPr lang="e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Γ</m:t>
                        </m:r>
                      </m:sup>
                    </m:sSup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  Sample at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  ../Codes/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Bin_star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/Parameters/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Polytrope_irrot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Test_GR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/</a:t>
                </a:r>
              </a:p>
            </p:txBody>
          </p:sp>
        </mc:Choice>
        <mc:Fallback xmlns="">
          <p:sp>
            <p:nvSpPr>
              <p:cNvPr id="123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1837" y="1241482"/>
                <a:ext cx="4701512" cy="31515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10</a:t>
            </a:fld>
            <a:endParaRPr sz="9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13EC47B-C929-43C2-AE02-27CFDA865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349" y="266130"/>
            <a:ext cx="3598814" cy="27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8F3F8-578D-4D7E-A7BF-105E63860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175" y="3428001"/>
            <a:ext cx="6686550" cy="1186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9B5111-7E30-4A2F-BA33-7EF1A129F9EE}"/>
              </a:ext>
            </a:extLst>
          </p:cNvPr>
          <p:cNvSpPr txBox="1"/>
          <p:nvPr/>
        </p:nvSpPr>
        <p:spPr>
          <a:xfrm>
            <a:off x="6470575" y="3015623"/>
            <a:ext cx="1654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Pietri</a:t>
            </a:r>
            <a:r>
              <a:rPr lang="en-US" sz="1100" dirty="0"/>
              <a:t> et al. (2016)</a:t>
            </a:r>
          </a:p>
        </p:txBody>
      </p:sp>
    </p:spTree>
    <p:extLst>
      <p:ext uri="{BB962C8B-B14F-4D97-AF65-F5344CB8AC3E}">
        <p14:creationId xmlns:p14="http://schemas.microsoft.com/office/powerpoint/2010/main" val="144429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64660" y="1241482"/>
            <a:ext cx="8845989" cy="223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accepted by LORENE in par_eos1.d and par_eos2.d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Tabulated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:- single temperature Lorene format 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with rows :-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#  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n_B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[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^{-3}]    rho [g/cm^3]    p [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dyn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/cm^2]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   rho is total energy density = mass + internal energy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../Codes/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/Parameters/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Akmal_irrot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/APR_1.35vs1.35_D4R33_60Km/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table at ../Lorene/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Eos_tables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eos_akmalpr.d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11</a:t>
            </a:fld>
            <a:endParaRPr sz="9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679533A-1F74-4DB0-8048-CC1B3B62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50" y="142305"/>
            <a:ext cx="3598814" cy="27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A5ECDE-0427-4E9C-BE98-1835B9F00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2" y="3646731"/>
            <a:ext cx="3635199" cy="4585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4B5EF-E20D-4A0C-B6A1-7AD26E6DA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433" y="3315873"/>
            <a:ext cx="4983219" cy="33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4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64660" y="1241482"/>
            <a:ext cx="6498077" cy="223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accepted by LORENE in par_eos1.d and par_eos2.d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Tabulated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:-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CompOSE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format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 https://compose.obspm.fr/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eos.nb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eos.thermo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https://lorene.obspm.fr/Refguide/classLorene_1_1Eos__CompOSE.html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12</a:t>
            </a:fld>
            <a:endParaRPr sz="9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679533A-1F74-4DB0-8048-CC1B3B62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350" y="142305"/>
            <a:ext cx="3598814" cy="2749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25E85-8D38-49DE-A1B7-CBBB4F815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800931"/>
            <a:ext cx="52101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999" y="1239708"/>
                <a:ext cx="4150163" cy="293999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Nuclear 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Arial"/>
                        <a:cs typeface="Arial"/>
                        <a:sym typeface="Arial"/>
                      </a:rPr>
                      <m:t>)</m:t>
                    </m:r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EoSs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accepted by LORENE : par_eos1.d</a:t>
                </a: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indent="0">
                  <a:lnSpc>
                    <a:spcPct val="100000"/>
                  </a:lnSpc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b="1" dirty="0">
                    <a:latin typeface="Arial"/>
                    <a:ea typeface="Arial"/>
                    <a:cs typeface="Arial"/>
                    <a:sym typeface="Arial"/>
                  </a:rPr>
                  <a:t>4. 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Piecewise polytropic :- </a:t>
                </a:r>
                <a14:m>
                  <m:oMath xmlns:m="http://schemas.openxmlformats.org/officeDocument/2006/math">
                    <m:r>
                      <a:rPr lang="en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𝜌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  <m:r>
                      <a:rPr lang="en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    particularly useful because ET has difficulty accepting tabulated </a:t>
                </a:r>
                <a:r>
                  <a:rPr lang="en-US" dirty="0" err="1">
                    <a:latin typeface="Arial"/>
                    <a:ea typeface="Arial"/>
                    <a:cs typeface="Arial"/>
                    <a:sym typeface="Arial"/>
                  </a:rPr>
                  <a:t>EoS</a:t>
                </a: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Scheme based on Read et al. (2009)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Example at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https://ccrgpages.rit.edu/~jfaber/BNSID/Codes/par_eos.d.piecewise</a:t>
                </a:r>
              </a:p>
            </p:txBody>
          </p:sp>
        </mc:Choice>
        <mc:Fallback xmlns="">
          <p:sp>
            <p:nvSpPr>
              <p:cNvPr id="123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99" y="1239708"/>
                <a:ext cx="4150163" cy="2939993"/>
              </a:xfrm>
              <a:prstGeom prst="rect">
                <a:avLst/>
              </a:prstGeom>
              <a:blipFill>
                <a:blip r:embed="rId3"/>
                <a:stretch>
                  <a:fillRect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EoS</a:t>
            </a:r>
            <a:r>
              <a:rPr lang="en-US" sz="1800" dirty="0"/>
              <a:t> formats supported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13</a:t>
            </a:fld>
            <a:endParaRPr sz="90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A84BE6A-FEE5-4738-9938-2C543D261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320" y="94941"/>
            <a:ext cx="3598814" cy="2749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55E46-382B-4E1D-A088-4594AA614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618" y="2656449"/>
            <a:ext cx="4653179" cy="30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43440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Place par_eos1.d, par_eos2.d, par_grid1.d, par_grid2.d,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par_init.d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parcoal.d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 ../Lorene/Codes/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./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init_bin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initializes the binary. ~1 minute to run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./coal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Coalesces the binary. ~ few minutes to a couple hours.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ID file generated is by the name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resu.d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”.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Generating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14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370157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5246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Units</a:t>
            </a:r>
            <a:endParaRPr sz="24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15</a:t>
            </a:fld>
            <a:endParaRPr sz="9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EA46656-B059-46C3-879A-7B5FE7D97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921530"/>
                  </p:ext>
                </p:extLst>
              </p:nvPr>
            </p:nvGraphicFramePr>
            <p:xfrm>
              <a:off x="2867052" y="1364240"/>
              <a:ext cx="5943600" cy="3326067"/>
            </p:xfrm>
            <a:graphic>
              <a:graphicData uri="http://schemas.openxmlformats.org/drawingml/2006/table">
                <a:tbl>
                  <a:tblPr/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71257242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3034275801"/>
                        </a:ext>
                      </a:extLst>
                    </a:gridCol>
                    <a:gridCol w="756077">
                      <a:extLst>
                        <a:ext uri="{9D8B030D-6E8A-4147-A177-3AD203B41FA5}">
                          <a16:colId xmlns:a16="http://schemas.microsoft.com/office/drawing/2014/main" val="2181993265"/>
                        </a:ext>
                      </a:extLst>
                    </a:gridCol>
                    <a:gridCol w="3244423">
                      <a:extLst>
                        <a:ext uri="{9D8B030D-6E8A-4147-A177-3AD203B41FA5}">
                          <a16:colId xmlns:a16="http://schemas.microsoft.com/office/drawing/2014/main" val="215632405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Cactus/ET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LORENE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Conversion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758915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Density (rho, </a:t>
                          </a:r>
                          <a14:m>
                            <m:oMath xmlns:m="http://schemas.openxmlformats.org/officeDocument/2006/math"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gm/cm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sz="1150" b="0" i="0" u="none" strike="noStrike" dirty="0">
                            <a:solidFill>
                              <a:srgbClr val="0A0A0A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= 6.177144704056384*10^(17)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4132659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Pressure (P)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dyne/cm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Not needed by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EOS_Omni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2799600"/>
                      </a:ext>
                    </a:extLst>
                  </a:tr>
                  <a:tr h="233601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Dependent on P/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rho^gamma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K_cu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^(1-gamma)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(In some cases this is multiplied by c_light^2)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61057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Adiabatic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coeff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(</a:t>
                          </a:r>
                          <a:r>
                            <a:rPr lang="el-GR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Γ)</a:t>
                          </a:r>
                          <a:endParaRPr lang="el-GR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Same; unitless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7393463"/>
                      </a:ext>
                    </a:extLst>
                  </a:tr>
                  <a:tr h="27305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density (n)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fm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^-3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Needed to convert to/from m density as follows: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 (gm/cm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) = n*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𝑐𝑔𝑠</m:t>
                              </m:r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sSup>
                                <m:sSupPr>
                                  <m:ctrlP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39</m:t>
                                  </m:r>
                                </m:sup>
                              </m:sSup>
                            </m:oMath>
                          </a14:m>
                          <a:endParaRPr lang="en-US" sz="1200" dirty="0">
                            <a:effectLst/>
                          </a:endParaRPr>
                        </a:p>
                        <a:p>
                          <a:pPr marL="0" marR="0" lvl="0" indent="0" algn="l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= n* </a:t>
                          </a:r>
                          <a14:m>
                            <m:oMath xmlns:m="http://schemas.openxmlformats.org/officeDocument/2006/math"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1.672 </m:t>
                              </m:r>
                              <m:r>
                                <m:rPr>
                                  <m:sty m:val="p"/>
                                </m:rP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1150" b="0" i="1" u="none" strike="noStrike" smtClean="0">
                                  <a:solidFill>
                                    <a:srgbClr val="0A0A0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150" b="0" i="1" u="none" strike="noStrike" smtClean="0">
                                      <a:solidFill>
                                        <a:srgbClr val="0A0A0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lang="en-US" sz="1150" b="0" i="0" u="none" strike="noStrike" dirty="0">
                            <a:solidFill>
                              <a:srgbClr val="0A0A0A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2969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EA46656-B059-46C3-879A-7B5FE7D978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7921530"/>
                  </p:ext>
                </p:extLst>
              </p:nvPr>
            </p:nvGraphicFramePr>
            <p:xfrm>
              <a:off x="2867052" y="1364240"/>
              <a:ext cx="5943600" cy="3326067"/>
            </p:xfrm>
            <a:graphic>
              <a:graphicData uri="http://schemas.openxmlformats.org/drawingml/2006/table">
                <a:tbl>
                  <a:tblPr/>
                  <a:tblGrid>
                    <a:gridCol w="1352550">
                      <a:extLst>
                        <a:ext uri="{9D8B030D-6E8A-4147-A177-3AD203B41FA5}">
                          <a16:colId xmlns:a16="http://schemas.microsoft.com/office/drawing/2014/main" val="712572421"/>
                        </a:ext>
                      </a:extLst>
                    </a:gridCol>
                    <a:gridCol w="590550">
                      <a:extLst>
                        <a:ext uri="{9D8B030D-6E8A-4147-A177-3AD203B41FA5}">
                          <a16:colId xmlns:a16="http://schemas.microsoft.com/office/drawing/2014/main" val="3034275801"/>
                        </a:ext>
                      </a:extLst>
                    </a:gridCol>
                    <a:gridCol w="756077">
                      <a:extLst>
                        <a:ext uri="{9D8B030D-6E8A-4147-A177-3AD203B41FA5}">
                          <a16:colId xmlns:a16="http://schemas.microsoft.com/office/drawing/2014/main" val="2181993265"/>
                        </a:ext>
                      </a:extLst>
                    </a:gridCol>
                    <a:gridCol w="3244423">
                      <a:extLst>
                        <a:ext uri="{9D8B030D-6E8A-4147-A177-3AD203B41FA5}">
                          <a16:colId xmlns:a16="http://schemas.microsoft.com/office/drawing/2014/main" val="2156324053"/>
                        </a:ext>
                      </a:extLst>
                    </a:gridCol>
                  </a:tblGrid>
                  <a:tr h="553720"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Cactus/ET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LORENE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Conversion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8758915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101099" r="-340541" b="-405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gm/cm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sz="1150" b="0" i="0" u="none" strike="noStrike" dirty="0">
                            <a:solidFill>
                              <a:srgbClr val="0A0A0A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= 6.177144704056384*10^(17)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rho_cu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4132659"/>
                      </a:ext>
                    </a:extLst>
                  </a:tr>
                  <a:tr h="30226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Pressure (P)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dyne/cm</a:t>
                          </a:r>
                          <a:r>
                            <a:rPr lang="en-US" sz="1150" b="0" i="0" u="none" strike="noStrike" baseline="30000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Not needed by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EOS_Omni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22799600"/>
                      </a:ext>
                    </a:extLst>
                  </a:tr>
                  <a:tr h="69088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Dependent on P/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rho^gamma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=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K_cu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*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cu_to_cgs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^(1-gamma)</a:t>
                          </a:r>
                          <a:endParaRPr lang="en-US" dirty="0">
                            <a:effectLst/>
                          </a:endParaRPr>
                        </a:p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(In some cases this is multiplied by c_light^2)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5610570"/>
                      </a:ext>
                    </a:extLst>
                  </a:tr>
                  <a:tr h="553720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Adiabatic </a:t>
                          </a: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coeff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 (</a:t>
                          </a:r>
                          <a:r>
                            <a:rPr lang="el-GR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Γ)</a:t>
                          </a:r>
                          <a:endParaRPr lang="el-GR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Same; unitless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fontAlgn="t"/>
                          <a:br>
                            <a:rPr lang="en-US" dirty="0">
                              <a:effectLst/>
                            </a:rPr>
                          </a:b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07393463"/>
                      </a:ext>
                    </a:extLst>
                  </a:tr>
                  <a:tr h="671767"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Number density (n)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--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50" b="0" i="0" u="none" strike="noStrike" dirty="0" err="1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fm</a:t>
                          </a:r>
                          <a:r>
                            <a:rPr lang="en-US" sz="1150" b="0" i="0" u="none" strike="noStrike" dirty="0">
                              <a:solidFill>
                                <a:srgbClr val="0A0A0A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^-3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0" marR="63500" marT="63500" marB="6350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02" t="-398182" r="-375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29697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7FF92-5ECF-4424-B975-437E5114B26E}"/>
                  </a:ext>
                </a:extLst>
              </p:cNvPr>
              <p:cNvSpPr txBox="1"/>
              <p:nvPr/>
            </p:nvSpPr>
            <p:spPr>
              <a:xfrm>
                <a:off x="66675" y="1364240"/>
                <a:ext cx="2886075" cy="2646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EoS provided to Lorene needs to be in (mostly) CGS units.</a:t>
                </a:r>
                <a:endParaRPr lang="en-US" sz="1200" b="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b="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200" b="0" dirty="0">
                    <a:effectLst/>
                  </a:rPr>
                </a:b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Conversion from Cactus units to CGS:</a:t>
                </a:r>
                <a:endParaRPr lang="en-US" sz="1200" b="0" dirty="0">
                  <a:effectLst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b="0" i="0" u="none" strike="noStrike" dirty="0">
                  <a:solidFill>
                    <a:srgbClr val="0A0A0A"/>
                  </a:solidFill>
                  <a:effectLst/>
                  <a:latin typeface="Arial" panose="020B0604020202020204" pitchFamily="34" charset="0"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The base conversion factor</a:t>
                </a: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 err="1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cgs_to_cu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 = c</a:t>
                </a:r>
                <a:r>
                  <a:rPr lang="en-US" sz="1200" b="0" i="0" u="none" strike="noStrike" baseline="30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6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/(M</a:t>
                </a:r>
                <a:r>
                  <a:rPr lang="en-US" sz="1200" b="0" i="0" u="none" strike="noStrike" baseline="-25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en-US" sz="1200" b="0" i="0" u="none" strike="noStrike" baseline="30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G</a:t>
                </a:r>
                <a:r>
                  <a:rPr lang="en-US" sz="1200" b="0" i="0" u="none" strike="noStrike" baseline="30000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3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200" b="0" i="1" u="none" strike="noStrike" smtClean="0">
                        <a:solidFill>
                          <a:srgbClr val="0A0A0A"/>
                        </a:solidFill>
                        <a:effectLst/>
                        <a:latin typeface="Cambria Math" panose="02040503050406030204" pitchFamily="18" charset="0"/>
                      </a:rPr>
                      <m:t>1.61887093132742 </m:t>
                    </m:r>
                    <m:r>
                      <m:rPr>
                        <m:sty m:val="p"/>
                      </m:rPr>
                      <a:rPr lang="en-US" sz="1200" b="0" i="1" u="none" strike="noStrike" smtClean="0">
                        <a:solidFill>
                          <a:srgbClr val="0A0A0A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200" b="0" i="1" u="none" strike="noStrike" smtClean="0">
                        <a:solidFill>
                          <a:srgbClr val="0A0A0A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u="none" strike="noStrike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u="none" strike="noStrike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u="none" strike="noStrike" smtClean="0">
                            <a:solidFill>
                              <a:srgbClr val="0A0A0A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−18</m:t>
                        </m:r>
                      </m:sup>
                    </m:sSup>
                  </m:oMath>
                </a14:m>
                <a:endParaRPr lang="en-US" sz="1200" b="0" i="0" u="none" strike="noStrike" dirty="0">
                  <a:solidFill>
                    <a:srgbClr val="0A0A0A"/>
                  </a:solidFill>
                  <a:effectLst/>
                  <a:latin typeface="Arial" panose="020B0604020202020204" pitchFamily="34" charset="0"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200" b="0" i="0" u="none" strike="noStrike" dirty="0">
                  <a:solidFill>
                    <a:srgbClr val="0A0A0A"/>
                  </a:solidFill>
                  <a:effectLst/>
                  <a:latin typeface="Arial" panose="020B0604020202020204" pitchFamily="34" charset="0"/>
                </a:endParaRPr>
              </a:p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Therefore, </a:t>
                </a:r>
                <a:r>
                  <a:rPr lang="en-US" sz="1200" b="0" i="0" u="none" strike="noStrike" dirty="0" err="1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cu_to_cgs</a:t>
                </a:r>
                <a:r>
                  <a:rPr lang="en-US" sz="1200" b="0" i="0" u="none" strike="noStrike" dirty="0">
                    <a:solidFill>
                      <a:srgbClr val="0A0A0A"/>
                    </a:solidFill>
                    <a:effectLst/>
                    <a:latin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</a:rPr>
                      <m:t>6.177144704056384 </m:t>
                    </m:r>
                    <m:r>
                      <m:rPr>
                        <m:sty m:val="p"/>
                      </m:rPr>
                      <a:rPr lang="en-US" sz="1200" b="0" i="1" smtClean="0"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sz="1200" b="0" dirty="0">
                  <a:effectLst/>
                </a:endParaRPr>
              </a:p>
              <a:p>
                <a:br>
                  <a:rPr lang="en-US" sz="1100" dirty="0"/>
                </a:br>
                <a:endParaRPr 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7FF92-5ECF-4424-B975-437E5114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" y="1364240"/>
                <a:ext cx="2886075" cy="2646878"/>
              </a:xfrm>
              <a:prstGeom prst="rect">
                <a:avLst/>
              </a:prstGeom>
              <a:blipFill>
                <a:blip r:embed="rId4"/>
                <a:stretch>
                  <a:fillRect l="-211"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28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Google Shape;123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9" y="1312266"/>
                <a:ext cx="5466673" cy="33251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Read, Lackey, Owen, Friedman </a:t>
                </a:r>
                <a:r>
                  <a:rPr lang="en-US" sz="1200" i="1" dirty="0">
                    <a:latin typeface="+mn-lt"/>
                    <a:ea typeface="Arial"/>
                    <a:cs typeface="Arial"/>
                    <a:sym typeface="Arial"/>
                  </a:rPr>
                  <a:t>PRD</a:t>
                </a: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 (2009) 79, 124032.</a:t>
                </a: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Low density region is typically not so well-resolved. High density region is.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Fitting conditions: 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Pressure-density </a:t>
                </a:r>
                <a:r>
                  <a:rPr lang="en" sz="12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relation: </a:t>
                </a:r>
                <a14:m>
                  <m:oMath xmlns:m="http://schemas.openxmlformats.org/officeDocument/2006/math">
                    <m:r>
                      <a:rPr lang="en" sz="120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𝑃</m:t>
                    </m:r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𝜌</m:t>
                    </m:r>
                    <m:r>
                      <a:rPr lang="en-US" sz="12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  <m:r>
                      <a:rPr lang="en" sz="120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" sz="12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𝐾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" sz="120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" sz="12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200" dirty="0">
                  <a:latin typeface="+mn-lt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lang="en-US" sz="1200" dirty="0">
                  <a:latin typeface="+mn-lt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Internal energy </a:t>
                </a:r>
                <a:r>
                  <a:rPr lang="en-US" sz="1200" dirty="0">
                    <a:solidFill>
                      <a:schemeClr val="bg2"/>
                    </a:solidFill>
                    <a:latin typeface="+mn-lt"/>
                    <a:ea typeface="Arial"/>
                    <a:cs typeface="Arial"/>
                    <a:sym typeface="Arial"/>
                  </a:rPr>
                  <a:t>density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𝜖</m:t>
                    </m:r>
                    <m:r>
                      <a:rPr lang="en-US" sz="120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b>
                      <m:sSubPr>
                        <m:ctrlP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𝑎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r>
                      <a:rPr lang="en-US" sz="1200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𝜌</m:t>
                    </m:r>
                    <m:r>
                      <a:rPr lang="en-US" sz="1200" i="0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sym typeface="Arial"/>
                      </a:rPr>
                      <m:t>+</m:t>
                    </m:r>
                    <m:f>
                      <m:fPr>
                        <m:ctrlP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0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en-US" sz="1200" i="1" dirty="0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𝜌</m:t>
                        </m:r>
                      </m:e>
                      <m:sup>
                        <m:sSub>
                          <m:sSubPr>
                            <m:ctrlPr>
                              <a:rPr lang="en-US" sz="120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Γ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Continuity of pressure, internal energy is imposed.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7 piece piecewise scheme (high density) capture all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essential structure of the EoS, + S</a:t>
                </a: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Ly </a:t>
                </a:r>
                <a:r>
                  <a:rPr lang="en-US" sz="1200" dirty="0" err="1">
                    <a:latin typeface="+mn-lt"/>
                    <a:ea typeface="Arial"/>
                    <a:cs typeface="Arial"/>
                    <a:sym typeface="Arial"/>
                  </a:rPr>
                  <a:t>EoS</a:t>
                </a:r>
                <a:r>
                  <a:rPr lang="en-US" sz="1200" dirty="0">
                    <a:latin typeface="+mn-lt"/>
                    <a:ea typeface="Arial"/>
                    <a:cs typeface="Arial"/>
                    <a:sym typeface="Arial"/>
                  </a:rPr>
                  <a:t> at low densities.</a:t>
                </a: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" sz="1200" dirty="0">
                  <a:latin typeface="+mn-lt"/>
                  <a:ea typeface="Arial"/>
                  <a:cs typeface="Arial"/>
                  <a:sym typeface="Arial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sz="1200" dirty="0">
                    <a:latin typeface="+mn-lt"/>
                    <a:cs typeface="Arial"/>
                    <a:sym typeface="Arial"/>
                  </a:rPr>
                  <a:t>Non-zero temperature corrections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20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Γ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𝑡h𝑒𝑟𝑚𝑎𝑙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en" sz="1200" dirty="0">
                    <a:latin typeface="+mn-lt"/>
                    <a:ea typeface="Arial"/>
                    <a:cs typeface="Arial"/>
                    <a:sym typeface="Arial"/>
                  </a:rPr>
                  <a:t>contribution.</a:t>
                </a:r>
              </a:p>
              <a:p>
                <a:pPr marL="13970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None/>
                </a:pPr>
                <a:endParaRPr lang="en-US" sz="1200" dirty="0"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23" name="Google Shape;123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9" y="1312266"/>
                <a:ext cx="5466673" cy="3325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506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Constructing PP </a:t>
            </a:r>
            <a:r>
              <a:rPr lang="en-US" sz="1800" dirty="0" err="1"/>
              <a:t>EoSs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16</a:t>
            </a:fld>
            <a:endParaRPr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9453C-3112-4C4C-9D77-CCD19717BA7D}"/>
              </a:ext>
            </a:extLst>
          </p:cNvPr>
          <p:cNvSpPr txBox="1"/>
          <p:nvPr/>
        </p:nvSpPr>
        <p:spPr>
          <a:xfrm>
            <a:off x="5882641" y="2468511"/>
            <a:ext cx="2533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Maria Hamilton’s PP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EoS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jupyter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latin typeface="+mn-lt"/>
                <a:ea typeface="Arial"/>
                <a:cs typeface="Arial"/>
                <a:sym typeface="Arial"/>
              </a:rPr>
              <a:t>nb</a:t>
            </a:r>
            <a:r>
              <a:rPr lang="en-US" sz="1200" dirty="0">
                <a:latin typeface="+mn-lt"/>
                <a:ea typeface="Arial"/>
                <a:cs typeface="Arial"/>
                <a:sym typeface="Arial"/>
              </a:rPr>
              <a:t> discusses this scheme at length. Maria_July2021_ETKTalk.ipynb</a:t>
            </a:r>
          </a:p>
        </p:txBody>
      </p:sp>
    </p:spTree>
    <p:extLst>
      <p:ext uri="{BB962C8B-B14F-4D97-AF65-F5344CB8AC3E}">
        <p14:creationId xmlns:p14="http://schemas.microsoft.com/office/powerpoint/2010/main" val="9952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459750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[1] LORENE official website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https://lorene.obspm.fr/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[2] LORENE Reference manual https://lorene.obspm.fr/Refguide/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dirty="0">
              <a:effectLst/>
            </a:endParaRPr>
          </a:p>
          <a:p>
            <a:pPr marL="146050" indent="0">
              <a:buNone/>
            </a:pPr>
            <a:r>
              <a:rPr lang="en-US" sz="1200" b="0" i="0" u="none" strike="noStrike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Atul </a:t>
            </a:r>
            <a:r>
              <a:rPr lang="en-US" sz="1200" b="0" dirty="0" err="1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Kedia’s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 documentation : </a:t>
            </a: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  <a:hlinkClick r:id="rId4"/>
              </a:rPr>
              <a:t>https://docs.google.com/document/d/1NniHTBucMjE14uPBj_YinBE0XvPUgcGAKyVdQXLuJSk/edit?usp=sharing</a:t>
            </a:r>
            <a:endParaRPr lang="en-US" sz="1200" b="0" dirty="0">
              <a:solidFill>
                <a:schemeClr val="bg2"/>
              </a:solidFill>
              <a:effectLst/>
              <a:latin typeface="Arial"/>
              <a:cs typeface="Arial"/>
              <a:sym typeface="Arial"/>
            </a:endParaRPr>
          </a:p>
          <a:p>
            <a:pPr marL="146050" indent="0">
              <a:buNone/>
            </a:pPr>
            <a:endParaRPr lang="en-US" sz="1200" u="sng" dirty="0">
              <a:solidFill>
                <a:srgbClr val="1155CC"/>
              </a:solidFill>
              <a:latin typeface="Arial"/>
              <a:cs typeface="Arial"/>
              <a:sym typeface="Arial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[4] </a:t>
            </a:r>
            <a:r>
              <a:rPr lang="en-US" sz="1200" b="0" i="0" u="none" strike="noStrike" dirty="0">
                <a:solidFill>
                  <a:srgbClr val="0A0A0A"/>
                </a:solidFill>
                <a:effectLst/>
                <a:latin typeface="Arial" panose="020B0604020202020204" pitchFamily="34" charset="0"/>
              </a:rPr>
              <a:t>Josh Faber’s documentation of the workflow : 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https://www.overleaf.com/project/5c5b52583d92286beaad9930</a:t>
            </a:r>
            <a:r>
              <a:rPr lang="en-US" sz="1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bg2"/>
              </a:solidFill>
              <a:latin typeface="Arial"/>
              <a:cs typeface="Arial"/>
              <a:sym typeface="Arial"/>
            </a:endParaRPr>
          </a:p>
          <a:p>
            <a:pPr marL="14605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bg2"/>
                </a:solidFill>
                <a:effectLst/>
                <a:latin typeface="Arial"/>
                <a:cs typeface="Arial"/>
                <a:sym typeface="Arial"/>
              </a:rPr>
              <a:t>[5] CCRG’s database of BNS ID https://ccrg.rit.edu/content/data/bns-initial-data</a:t>
            </a:r>
            <a:endParaRPr lang="en-US" sz="1200" b="0" dirty="0">
              <a:solidFill>
                <a:schemeClr val="bg2"/>
              </a:solidFill>
              <a:effectLst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Resources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17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18543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300618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Nuclear Equation of State (EoS) (Stiff v. Soft)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Inspirals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at large separations well approximated by Post-Newtonian?</a:t>
            </a: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Sources of Short Gamma ray bursts?  (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M. Ruiz et al. (2016)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 in GRMHD)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Remnant of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Mergers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? Hypermassive Neutron star or Black hole? (</a:t>
            </a:r>
            <a:r>
              <a:rPr lang="en" i="1" dirty="0">
                <a:latin typeface="Arial"/>
                <a:ea typeface="Arial"/>
                <a:cs typeface="Arial"/>
                <a:sym typeface="Arial"/>
              </a:rPr>
              <a:t>Margalit, Metzger (2017)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r-process nucleosynthesis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endParaRPr lang="en" sz="1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Binary neutron stars (BNS)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2</a:t>
            </a:fld>
            <a:endParaRPr sz="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ECADC-6114-4559-BA90-D13F8D7B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56" y="932737"/>
            <a:ext cx="2780091" cy="120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309527"/>
            <a:ext cx="7160864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angage </a:t>
            </a:r>
            <a:r>
              <a:rPr lang="fr-FR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bjet pour la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lativité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fr-FR" dirty="0" err="1">
                <a:latin typeface="Arial"/>
                <a:ea typeface="Arial"/>
                <a:cs typeface="Arial"/>
                <a:sym typeface="Arial"/>
              </a:rPr>
              <a:t>umériqu</a:t>
            </a:r>
            <a:r>
              <a:rPr lang="fr-FR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  (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Official </a:t>
            </a:r>
            <a:r>
              <a:rPr lang="fr-FR" b="1" dirty="0" err="1"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lang="fr-FR" b="1" dirty="0">
                <a:latin typeface="Arial"/>
                <a:ea typeface="Arial"/>
                <a:cs typeface="Arial"/>
                <a:sym typeface="Arial"/>
              </a:rPr>
              <a:t> : https://lorene.obspm.fr/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Publicly available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Initial Data (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) code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Multidomain spectral method solver for elliptic equations.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Interface routines present in ET to launch ID from LORENE for evolution.</a:t>
            </a: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Thorns in ET that read LORENE ID 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Meudon_Bin_NS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Fundamentally serial code, not parallel.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53294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LORENE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3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84959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50744"/>
            <a:ext cx="7688700" cy="313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LORENE from website and LORENE2 (../Cactus/repos/LORENE2) available through ET.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fr-FR" dirty="0">
                <a:latin typeface="Arial"/>
                <a:ea typeface="Arial"/>
                <a:cs typeface="Arial"/>
                <a:sym typeface="Arial"/>
                <a:hlinkClick r:id="rId3"/>
              </a:rPr>
              <a:t>( https://lorene.obspm.fr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)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Download instructions using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cvs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-d :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pserver:anonymous@octane.obspm.fr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:/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cvsroot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login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password: anonymous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-z5 -d :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pserver:anonymous@octane.obspm.fr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:/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cvsroot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checkout</a:t>
            </a:r>
            <a:r>
              <a:rPr lang="fr-FR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</a:t>
            </a:r>
            <a:r>
              <a:rPr lang="fr-FR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Lorene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Edit a file before installing (for unequal mass binary case)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.../Lorene/C++/Source/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Binaire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binaire_orbite.C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The edit is in the final line of code in the function: double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fonc_binaire_axe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You need to replace the line       :    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return om2_star1 - om2_star2;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with the following                         :   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return 1.0/om2_star1 - 1.0/om2_star2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(In line ~852 (or 892) of the code.)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6028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Setting up LORENE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4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284435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49" y="1459750"/>
            <a:ext cx="8042277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Install : Set environment variable,	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setenv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HOME_LORENE /??/Lorene  in .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cshrc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or .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tcshrc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or	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export HOME_LORENE=/??/Lorene  in .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bashrc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Copy local settings file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cp Lorene/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Local_settings_examples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/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local_setting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_… Lorene/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 Linux machine: local_settings_linux_gcc-4_fPIC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Now, ready to install. In HOME_LORENE (../../Lorene) run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(Takes around half an hour to install)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5</a:t>
            </a:fld>
            <a:endParaRPr sz="900"/>
          </a:p>
        </p:txBody>
      </p:sp>
      <p:sp>
        <p:nvSpPr>
          <p:cNvPr id="8" name="Google Shape;124;p18">
            <a:extLst>
              <a:ext uri="{FF2B5EF4-FFF2-40B4-BE49-F238E27FC236}">
                <a16:creationId xmlns:a16="http://schemas.microsoft.com/office/drawing/2014/main" id="{7C4CAEA2-B6F4-4970-A17A-5F6244E88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28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Setting up LORENE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6068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init_bin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initializes the binary; coal : coalescence code. 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 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init_bin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				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 coal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lit_bin.d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can be used for basic visualization.			&gt; </a:t>
            </a:r>
            <a:r>
              <a:rPr lang="en-US" dirty="0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make </a:t>
            </a:r>
            <a:r>
              <a:rPr lang="en-US" dirty="0" err="1"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lit_bin</a:t>
            </a:r>
            <a:endParaRPr lang="en-US" dirty="0"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par_eos1.d and par_eos2.d : Describes the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EoS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for the stars.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codes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6</a:t>
            </a:fld>
            <a:endParaRPr sz="900"/>
          </a:p>
        </p:txBody>
      </p:sp>
    </p:spTree>
    <p:extLst>
      <p:ext uri="{BB962C8B-B14F-4D97-AF65-F5344CB8AC3E}">
        <p14:creationId xmlns:p14="http://schemas.microsoft.com/office/powerpoint/2010/main" val="16991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par_grid1.d and par_grid2.d: Grid dimensions, domain radii.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files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7</a:t>
            </a:fld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A3B10-F35C-48E3-A0D0-28695F5C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83" y="2385050"/>
            <a:ext cx="6318034" cy="23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6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7688700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par_init.d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Separation, Central log-enthalpies.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files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8</a:t>
            </a:fld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5D1F5-F733-4A10-8823-3109F194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470706"/>
            <a:ext cx="7209268" cy="173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7650" y="1297825"/>
            <a:ext cx="2697429" cy="302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../Lorene/Codes/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Bin_star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parcoal.d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fact_separ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revised separation (x 100km)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mbar_voulue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: required baryonic masses.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7650" y="4853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Essential files for BNS ID</a:t>
            </a:r>
            <a:endParaRPr sz="1800"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9</a:t>
            </a:fld>
            <a:endParaRPr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0F87D-963C-449A-9B3E-ED9228E1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875" y="823350"/>
            <a:ext cx="5710827" cy="39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8946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17780</TotalTime>
  <Words>1449</Words>
  <Application>Microsoft Office PowerPoint</Application>
  <PresentationFormat>On-screen Show (16:9)</PresentationFormat>
  <Paragraphs>226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Raleway</vt:lpstr>
      <vt:lpstr>Arial</vt:lpstr>
      <vt:lpstr>Lato</vt:lpstr>
      <vt:lpstr>Bookman Old Style</vt:lpstr>
      <vt:lpstr>Cambria Math</vt:lpstr>
      <vt:lpstr>Streamline</vt:lpstr>
      <vt:lpstr>Generating Binary Neutron Star Initial Data with LORENE</vt:lpstr>
      <vt:lpstr>Binary neutron stars (BNS)</vt:lpstr>
      <vt:lpstr>LORENE</vt:lpstr>
      <vt:lpstr>Setting up LORENE</vt:lpstr>
      <vt:lpstr>Setting up LORENE</vt:lpstr>
      <vt:lpstr>Essential codes for BNS ID</vt:lpstr>
      <vt:lpstr>Essential files for BNS ID</vt:lpstr>
      <vt:lpstr>Essential files for BNS ID</vt:lpstr>
      <vt:lpstr>Essential files for BNS ID</vt:lpstr>
      <vt:lpstr>EoS formats supported</vt:lpstr>
      <vt:lpstr>EoS formats supported</vt:lpstr>
      <vt:lpstr>EoS formats supported</vt:lpstr>
      <vt:lpstr>EoS formats supported</vt:lpstr>
      <vt:lpstr>Generating ID</vt:lpstr>
      <vt:lpstr>Units</vt:lpstr>
      <vt:lpstr>Constructing PP EoSs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Equation of state and Thermodynamics in Relativistic Astrophysics</dc:title>
  <cp:lastModifiedBy>Atul Kedia</cp:lastModifiedBy>
  <cp:revision>400</cp:revision>
  <dcterms:modified xsi:type="dcterms:W3CDTF">2021-07-27T00:01:16Z</dcterms:modified>
</cp:coreProperties>
</file>