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17" r:id="rId8"/>
    <p:sldId id="277" r:id="rId9"/>
    <p:sldId id="278" r:id="rId10"/>
    <p:sldId id="392" r:id="rId11"/>
    <p:sldId id="281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A colorful squares with numbers&#10;&#10;Description automatically generated with medium confidence">
          <a:extLst xmlns:a="http://schemas.openxmlformats.org/drawingml/2006/main">
            <a:ext uri="{FF2B5EF4-FFF2-40B4-BE49-F238E27FC236}">
              <a16:creationId xmlns:a16="http://schemas.microsoft.com/office/drawing/2014/main" id="{3C650E56-DCEC-595C-07F4-8FD57D7E5E8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563881" cy="1115570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03/artificial-intelligence-machine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629" y="4003516"/>
            <a:ext cx="1966433" cy="51015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Fabio Mongillo</a:t>
            </a:r>
          </a:p>
          <a:p>
            <a:pPr marL="0" indent="0">
              <a:lnSpc>
                <a:spcPct val="100000"/>
              </a:lnSpc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3&amp;4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behavior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A69947D5-7026-8A1F-9CDA-E36516A3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45" y="5878285"/>
            <a:ext cx="1192454" cy="3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4811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263900"/>
            <a:ext cx="5437187" cy="2828926"/>
          </a:xfrm>
        </p:spPr>
        <p:txBody>
          <a:bodyPr/>
          <a:lstStyle/>
          <a:p>
            <a:r>
              <a:rPr lang="en-US" dirty="0"/>
              <a:t>Fabio Mongillo</a:t>
            </a:r>
          </a:p>
          <a:p>
            <a:r>
              <a:rPr lang="en-US" dirty="0"/>
              <a:t>For more details check: https://github.com/Einsteinious/Project-3-4-EDA-Machine-Learning/blob/main/Project3%264_customer_behavior.ipynb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Project objectives</a:t>
            </a:r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 b="3340"/>
          <a:stretch/>
        </p:blipFill>
        <p:spPr>
          <a:xfrm>
            <a:off x="20" y="1"/>
            <a:ext cx="406438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82"/>
          <a:stretch/>
        </p:blipFill>
        <p:spPr>
          <a:xfrm>
            <a:off x="406380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4"/>
          <a:stretch/>
        </p:blipFill>
        <p:spPr>
          <a:xfrm>
            <a:off x="8127600" y="1"/>
            <a:ext cx="4064400" cy="3782578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Objective 1: Deep-dive into consumer behavior data - identify trends, uncover patterns, prepare for predictive modeling.</a:t>
            </a:r>
            <a:endParaRPr lang="en-US" sz="16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Objective 2: Build an efficient and accurate machine learning model to predict future consumer behavior.</a:t>
            </a:r>
            <a:endParaRPr lang="en-US" sz="16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6" r="-3" b="-3"/>
          <a:stretch/>
        </p:blipFill>
        <p:spPr>
          <a:xfrm>
            <a:off x="4550897" y="1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r="-3" b="15025"/>
          <a:stretch/>
        </p:blipFill>
        <p:spPr>
          <a:xfrm>
            <a:off x="8371452" y="10"/>
            <a:ext cx="3820550" cy="342899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 r="-3" b="8139"/>
          <a:stretch/>
        </p:blipFill>
        <p:spPr>
          <a:xfrm>
            <a:off x="4550897" y="3429001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7524"/>
          <a:stretch/>
        </p:blipFill>
        <p:spPr>
          <a:xfrm>
            <a:off x="8371452" y="3428998"/>
            <a:ext cx="3820550" cy="3429001"/>
          </a:xfrm>
          <a:custGeom>
            <a:avLst/>
            <a:gdLst/>
            <a:ahLst/>
            <a:cxnLst/>
            <a:rect l="l" t="t" r="r" b="b"/>
            <a:pathLst>
              <a:path w="3820550" h="3429001">
                <a:moveTo>
                  <a:pt x="0" y="0"/>
                </a:moveTo>
                <a:lnTo>
                  <a:pt x="3820550" y="0"/>
                </a:lnTo>
                <a:lnTo>
                  <a:pt x="382055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5D97D9DE-1C75-4CA1-AD72-00A176FC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500" b="0" i="0">
                <a:effectLst/>
              </a:rPr>
              <a:t>This project examines consumer behavior data acquired from a reputable retail website. Given the inherent limitations of the dataset, the objective is to leverage data science techniques to:</a:t>
            </a:r>
          </a:p>
          <a:p>
            <a:r>
              <a:rPr lang="en-US" sz="1500"/>
              <a:t>Conduct a comprehensive Exploratory Data Analysis (EDA)</a:t>
            </a:r>
          </a:p>
          <a:p>
            <a:r>
              <a:rPr lang="en-US" sz="1500"/>
              <a:t>Develop a machine learning model for predicting purchase behavior</a:t>
            </a:r>
          </a:p>
          <a:p>
            <a:r>
              <a:rPr lang="en-US" sz="1500"/>
              <a:t>Extract actionable insights from the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4701305" cy="13639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EDA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71" y="2004474"/>
            <a:ext cx="4746744" cy="430425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Data Wrangling: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Cleaning Missing Values: Strategically impute missing values using mode for categorical features and mean/median for numerical features, maintaining data integrity.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Feature Engineering: Extract relevant information and transform features for optimal modeling.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Exploratory Analysis (EDA):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Visualization: Employ diverse visualizations (histograms, boxplots, scatter plots) to uncover trends, patterns, and relationships within the data.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Outlier Identification: Detect and address outliers that might distort model performance.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Correlation Analysis: Quantify relationships between variables to understand potential dependencies and guide feature selection.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4" r="14837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EDA</a:t>
            </a:r>
            <a:endParaRPr lang="en-US" dirty="0"/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99191"/>
              </p:ext>
            </p:extLst>
          </p:nvPr>
        </p:nvGraphicFramePr>
        <p:xfrm>
          <a:off x="393700" y="1244600"/>
          <a:ext cx="6489699" cy="526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58E602-5895-D845-C2EC-A9307A88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390" y="1322115"/>
            <a:ext cx="4248181" cy="4314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861F83-9FD9-B476-84C8-871CD63279B1}"/>
              </a:ext>
            </a:extLst>
          </p:cNvPr>
          <p:cNvSpPr txBox="1"/>
          <p:nvPr/>
        </p:nvSpPr>
        <p:spPr>
          <a:xfrm>
            <a:off x="7392956" y="5829300"/>
            <a:ext cx="424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highly correlated columns to avoid redundancy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15" y="107195"/>
            <a:ext cx="6535738" cy="665692"/>
          </a:xfrm>
        </p:spPr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EDA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A pie chart with a red circle and green circle with black text&#10;&#10;Description automatically generated">
            <a:extLst>
              <a:ext uri="{FF2B5EF4-FFF2-40B4-BE49-F238E27FC236}">
                <a16:creationId xmlns:a16="http://schemas.microsoft.com/office/drawing/2014/main" id="{1D551CED-D86A-15A9-1B99-FBCD6040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67" y="772887"/>
            <a:ext cx="3902075" cy="2957362"/>
          </a:xfrm>
        </p:spPr>
      </p:pic>
      <p:pic>
        <p:nvPicPr>
          <p:cNvPr id="9" name="Picture 8" descr="A graph showing the amount of sales&#10;&#10;Description automatically generated">
            <a:extLst>
              <a:ext uri="{FF2B5EF4-FFF2-40B4-BE49-F238E27FC236}">
                <a16:creationId xmlns:a16="http://schemas.microsoft.com/office/drawing/2014/main" id="{B3AA4D65-41B1-CC75-3005-90D04A0B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11749"/>
            <a:ext cx="3967985" cy="3108590"/>
          </a:xfrm>
          <a:prstGeom prst="rect">
            <a:avLst/>
          </a:prstGeom>
        </p:spPr>
      </p:pic>
      <p:pic>
        <p:nvPicPr>
          <p:cNvPr id="12" name="Picture 11" descr="A graph of a distribution of customer type&#10;&#10;Description automatically generated">
            <a:extLst>
              <a:ext uri="{FF2B5EF4-FFF2-40B4-BE49-F238E27FC236}">
                <a16:creationId xmlns:a16="http://schemas.microsoft.com/office/drawing/2014/main" id="{CA57904B-4BAA-0FB4-8AD7-D32DA6996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0" y="3779699"/>
            <a:ext cx="3835127" cy="3010996"/>
          </a:xfrm>
          <a:prstGeom prst="rect">
            <a:avLst/>
          </a:prstGeom>
        </p:spPr>
      </p:pic>
      <p:pic>
        <p:nvPicPr>
          <p:cNvPr id="19" name="Picture 18" descr="A graph of a distribution of education&#10;&#10;Description automatically generated">
            <a:extLst>
              <a:ext uri="{FF2B5EF4-FFF2-40B4-BE49-F238E27FC236}">
                <a16:creationId xmlns:a16="http://schemas.microsoft.com/office/drawing/2014/main" id="{1D598132-8EE7-EE29-5E17-879C1FA2F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435" y="3883523"/>
            <a:ext cx="3710883" cy="29071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87C85A-E9B2-D421-3D3A-0670E4A2B050}"/>
              </a:ext>
            </a:extLst>
          </p:cNvPr>
          <p:cNvSpPr txBox="1"/>
          <p:nvPr/>
        </p:nvSpPr>
        <p:spPr>
          <a:xfrm>
            <a:off x="4378399" y="1997839"/>
            <a:ext cx="3090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Visualization: Employ diverse visualizations (histograms, scatter plots, pie charts) to uncover trends, patterns, and relationships within the data.</a:t>
            </a:r>
          </a:p>
          <a:p>
            <a:r>
              <a:rPr lang="en-US" dirty="0"/>
              <a:t>Correlation Analysis: Quantify relationships between variables to understand potential dependencies and guide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735A-9460-39BE-F9EB-CE640D9A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Machine Learning Model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 descr="A white brain with dots and lines&#10;&#10;Description automatically generated">
            <a:extLst>
              <a:ext uri="{FF2B5EF4-FFF2-40B4-BE49-F238E27FC236}">
                <a16:creationId xmlns:a16="http://schemas.microsoft.com/office/drawing/2014/main" id="{54AC212C-8A84-D023-5F97-E4CB5F6B9F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0097" y="2530474"/>
            <a:ext cx="4295270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1D0D-E245-92D9-51AC-FB34EE6B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8912" y="878364"/>
            <a:ext cx="5102225" cy="5431947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Model used for the project: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Gradient Boosting: Combines weak learners (e.g., decision trees) into a stronger model, iteratively improving predictions based on previous errors. Good for complex, non-linear problems.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SVM: Creates a decision boundary to separate data points into classes. Can handle high-dimensional data but may require careful parameter tuning.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KNN: Classifies data points based on the majority vote of their nearest neighbors. Simple to implement but sensitive to irrelevant features and outliers.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Random Forest: Ensemble method averaging predictions from multiple decision trees, reducing overfitting and increasing robustness. Good for general-purpose classification.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Decision Tree: Learns simple rules by splitting data based on features. Fast and interpretable, but prone to overfitting for complex problems.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052CE0-9F16-0A61-5E06-E22FC2D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CE925-0B23-9F0E-C689-8EE19830EC38}"/>
              </a:ext>
            </a:extLst>
          </p:cNvPr>
          <p:cNvSpPr txBox="1"/>
          <p:nvPr/>
        </p:nvSpPr>
        <p:spPr>
          <a:xfrm>
            <a:off x="9900988" y="6657945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cherlund.blogspot.com/2017/03/artificial-intelligence-machin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9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Results</a:t>
            </a:r>
          </a:p>
        </p:txBody>
      </p:sp>
      <p:pic>
        <p:nvPicPr>
          <p:cNvPr id="25" name="Content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338F05FA-EACF-03FA-ABA1-DF1A0BFF48F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8107" y="549275"/>
            <a:ext cx="3839193" cy="5751599"/>
          </a:xfrm>
          <a:custGeom>
            <a:avLst/>
            <a:gdLst/>
            <a:ahLst/>
            <a:cxnLst/>
            <a:rect l="l" t="t" r="r" b="b"/>
            <a:pathLst>
              <a:path w="3379569" h="5759450">
                <a:moveTo>
                  <a:pt x="0" y="0"/>
                </a:moveTo>
                <a:lnTo>
                  <a:pt x="3379569" y="0"/>
                </a:lnTo>
                <a:lnTo>
                  <a:pt x="33795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27" name="Content Placeholder 26" descr="A screenshot of a computer&#10;&#10;Description automatically generated">
            <a:extLst>
              <a:ext uri="{FF2B5EF4-FFF2-40B4-BE49-F238E27FC236}">
                <a16:creationId xmlns:a16="http://schemas.microsoft.com/office/drawing/2014/main" id="{9FE373D9-DF26-BD40-5099-0F59E5B0BB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24650" y="1628567"/>
            <a:ext cx="3773612" cy="3880321"/>
          </a:xfrm>
          <a:custGeom>
            <a:avLst/>
            <a:gdLst/>
            <a:ahLst/>
            <a:cxnLst/>
            <a:rect l="l" t="t" r="r" b="b"/>
            <a:pathLst>
              <a:path w="3379569" h="5759450">
                <a:moveTo>
                  <a:pt x="0" y="0"/>
                </a:moveTo>
                <a:lnTo>
                  <a:pt x="3379569" y="0"/>
                </a:lnTo>
                <a:lnTo>
                  <a:pt x="33795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5612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lvl="0"/>
            <a:r>
              <a:rPr lang="en-US" sz="1600" dirty="0"/>
              <a:t>While the Gradient Boosting classifier boasts the highest accuracy (67.4%) among the tested models, relying solely on this metric can be misleading. While it suggests strong potential for accurate predictions, accuracy alone doesn't guarantee a model's true performance. It's essential to remember that models prone to overfitting often exhibit exceptional performance on training data but struggle with unseen data. Further evaluation on a separate validation set would be required.</a:t>
            </a:r>
          </a:p>
          <a:p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269" y="63759"/>
            <a:ext cx="3404031" cy="92381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Conclusions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1667" y="3896288"/>
            <a:ext cx="5773738" cy="178985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1667" y="865203"/>
            <a:ext cx="11895666" cy="2144698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 dirty="0">
                <a:effectLst/>
              </a:rPr>
              <a:t>Observations from the table: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All models except KNN have accuracy above 0.6, which is relatively high. This could be an indication of overfitting, but more analysis is needed.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Most models have similar accuracy with small variations. This also suggests potential overfitting, as different models shouldn't perform identically if they're truly capturing different patterns.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Several models (Random Forest, Gradient Boosting, SVM) have precision and recall significantly higher for class 0 (not purchased) compared to class 1 (purchased). This imbalance can sometimes be a sign of overfitting, especially if it doesn't reflect the actual class distribution in the data.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E9640-F127-833D-817F-9887DF70A44F}"/>
              </a:ext>
            </a:extLst>
          </p:cNvPr>
          <p:cNvSpPr txBox="1"/>
          <p:nvPr/>
        </p:nvSpPr>
        <p:spPr>
          <a:xfrm>
            <a:off x="6159500" y="4048154"/>
            <a:ext cx="560564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Recommendations:</a:t>
            </a:r>
          </a:p>
          <a:p>
            <a:pPr indent="-22860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To train and evaluate the models on a separate validation dataset.</a:t>
            </a:r>
          </a:p>
          <a:p>
            <a:pPr indent="-22860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Use cross-validation techniques to get a more reliable estimate of model performance.</a:t>
            </a:r>
          </a:p>
          <a:p>
            <a:pPr indent="-22860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Consider techniques like regularization or data augmentation to prevent overfitting in complex models.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255</TotalTime>
  <Words>692</Words>
  <Application>Microsoft Office PowerPoint</Application>
  <PresentationFormat>Widescreen</PresentationFormat>
  <Paragraphs>58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Project 3&amp;4 Customer behavior</vt:lpstr>
      <vt:lpstr>Project objectives</vt:lpstr>
      <vt:lpstr>Introduction</vt:lpstr>
      <vt:lpstr>Data Cleaning and EDA</vt:lpstr>
      <vt:lpstr>Data Cleaning and EDA</vt:lpstr>
      <vt:lpstr>Data Cleaning and EDA</vt:lpstr>
      <vt:lpstr>Machine Learning Model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3&amp;4 Customer behavior</dc:title>
  <dc:creator>Fabius Mongillo</dc:creator>
  <cp:lastModifiedBy>Fabius Mongillo</cp:lastModifiedBy>
  <cp:revision>2</cp:revision>
  <dcterms:created xsi:type="dcterms:W3CDTF">2024-02-13T15:16:44Z</dcterms:created>
  <dcterms:modified xsi:type="dcterms:W3CDTF">2024-02-13T19:32:39Z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