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257" r:id="rId6"/>
    <p:sldId id="258" r:id="rId7"/>
    <p:sldId id="294" r:id="rId8"/>
    <p:sldId id="293" r:id="rId9"/>
    <p:sldId id="259" r:id="rId10"/>
    <p:sldId id="260" r:id="rId11"/>
    <p:sldId id="261" r:id="rId12"/>
    <p:sldId id="279" r:id="rId13"/>
    <p:sldId id="281" r:id="rId14"/>
    <p:sldId id="280" r:id="rId15"/>
    <p:sldId id="282" r:id="rId16"/>
    <p:sldId id="283" r:id="rId17"/>
    <p:sldId id="262" r:id="rId18"/>
    <p:sldId id="284" r:id="rId19"/>
    <p:sldId id="285" r:id="rId20"/>
    <p:sldId id="286" r:id="rId21"/>
    <p:sldId id="287" r:id="rId22"/>
    <p:sldId id="288" r:id="rId23"/>
    <p:sldId id="263" r:id="rId24"/>
    <p:sldId id="290" r:id="rId25"/>
    <p:sldId id="289" r:id="rId26"/>
    <p:sldId id="291" r:id="rId27"/>
    <p:sldId id="292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9627" autoAdjust="0"/>
  </p:normalViewPr>
  <p:slideViewPr>
    <p:cSldViewPr snapToGrid="0" showGuides="1">
      <p:cViewPr varScale="1">
        <p:scale>
          <a:sx n="64" d="100"/>
          <a:sy n="64" d="100"/>
        </p:scale>
        <p:origin x="108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B35DB-24C9-4D2F-8DB5-CCC3B9D5B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上面讲过</a:t>
            </a:r>
            <a:r>
              <a:rPr lang="en-US" altLang="zh-CN" dirty="0"/>
              <a:t>Controller</a:t>
            </a:r>
            <a:r>
              <a:rPr lang="zh-CN" altLang="en-US" dirty="0"/>
              <a:t>通过控制不同的</a:t>
            </a:r>
            <a:r>
              <a:rPr lang="en-US" altLang="zh-CN" dirty="0"/>
              <a:t>action</a:t>
            </a:r>
            <a:r>
              <a:rPr lang="zh-CN" altLang="en-US" dirty="0"/>
              <a:t>层来组织不同的</a:t>
            </a:r>
            <a:r>
              <a:rPr lang="en-US" altLang="zh-CN" dirty="0"/>
              <a:t>service</a:t>
            </a:r>
            <a:r>
              <a:rPr lang="zh-CN" altLang="en-US" dirty="0"/>
              <a:t>层来完成任务，而一个</a:t>
            </a:r>
            <a:r>
              <a:rPr lang="en-US" altLang="zh-CN" dirty="0"/>
              <a:t>service</a:t>
            </a:r>
            <a:r>
              <a:rPr lang="zh-CN" altLang="en-US" dirty="0"/>
              <a:t>层需要调用多个</a:t>
            </a:r>
            <a:r>
              <a:rPr lang="en-US" altLang="zh-CN" dirty="0" err="1"/>
              <a:t>dao</a:t>
            </a:r>
            <a:r>
              <a:rPr lang="zh-CN" altLang="en-US" dirty="0"/>
              <a:t>层组合在一起，</a:t>
            </a:r>
            <a:r>
              <a:rPr lang="en-US" altLang="zh-CN" dirty="0" err="1"/>
              <a:t>dao</a:t>
            </a:r>
            <a:r>
              <a:rPr lang="zh-CN" altLang="en-US" dirty="0"/>
              <a:t>层直接跟数据库打交道，通过</a:t>
            </a:r>
            <a:r>
              <a:rPr lang="en-US" altLang="zh-CN" dirty="0" err="1"/>
              <a:t>sql</a:t>
            </a:r>
            <a:r>
              <a:rPr lang="zh-CN" altLang="en-US" dirty="0"/>
              <a:t>语句执行增删。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：它用于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层，相当于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（等价于传统的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），用来处理用户请求。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可以完全替代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，配合注解的方式，编程非常快捷，而且通过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风格定义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，让地址看起来非常优雅。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中有三种注入方式，一种是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set设值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注入，一种是接口注入，另一种是构造方法注入。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中面向切面变成的实现有两种方式，一种是动态代理，一种是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CGLIB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，动态代理必须要提供接口，而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CGLIB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实现是有继承。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框架优点：</a:t>
            </a:r>
            <a:endParaRPr lang="zh-CN" altLang="en-US" dirty="0"/>
          </a:p>
          <a:p>
            <a:r>
              <a:rPr lang="zh-CN" altLang="en-US" dirty="0"/>
              <a:t>轻量级的容器框架没有侵入性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IoC</a:t>
            </a:r>
            <a:r>
              <a:rPr lang="zh-CN" altLang="en-US" dirty="0"/>
              <a:t>容器更加容易组合对象直接间关系，面向接口编程，降低耦合</a:t>
            </a:r>
            <a:endParaRPr lang="zh-CN" altLang="en-US" dirty="0"/>
          </a:p>
          <a:p>
            <a:r>
              <a:rPr lang="en-US" altLang="zh-CN" dirty="0" err="1"/>
              <a:t>Aop</a:t>
            </a:r>
            <a:r>
              <a:rPr lang="zh-CN" altLang="en-US" dirty="0"/>
              <a:t>可以更加容易的进行功能扩展，遵循</a:t>
            </a:r>
            <a:r>
              <a:rPr lang="en-US" altLang="zh-CN" dirty="0" err="1"/>
              <a:t>ocp</a:t>
            </a:r>
            <a:r>
              <a:rPr lang="zh-CN" altLang="en-US" dirty="0"/>
              <a:t>开发原则</a:t>
            </a:r>
            <a:endParaRPr lang="zh-CN" altLang="en-US" dirty="0"/>
          </a:p>
          <a:p>
            <a:r>
              <a:rPr lang="zh-CN" altLang="en-US" dirty="0"/>
              <a:t>创建对象默认是单例的，不需要再使用单例模式进行处理</a:t>
            </a:r>
            <a:endParaRPr lang="zh-CN" altLang="en-US" dirty="0"/>
          </a:p>
          <a:p>
            <a:r>
              <a:rPr lang="zh-CN" altLang="en-US" dirty="0"/>
              <a:t>缺点：</a:t>
            </a:r>
            <a:endParaRPr lang="zh-CN" altLang="en-US" dirty="0"/>
          </a:p>
          <a:p>
            <a:r>
              <a:rPr lang="zh-CN" altLang="en-US" dirty="0"/>
              <a:t>业务功能依赖</a:t>
            </a:r>
            <a:r>
              <a:rPr lang="en-US" altLang="zh-CN" dirty="0"/>
              <a:t>spring</a:t>
            </a:r>
            <a:r>
              <a:rPr lang="zh-CN" altLang="en-US" dirty="0"/>
              <a:t>特有的功能，依赖与</a:t>
            </a:r>
            <a:r>
              <a:rPr lang="en-US" altLang="zh-CN" dirty="0"/>
              <a:t>spring</a:t>
            </a:r>
            <a:r>
              <a:rPr lang="zh-CN" altLang="en-US" dirty="0"/>
              <a:t>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使用简单的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或注解用于配置和原始映射，将接口和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POJOs(Plain Old Java Objects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映射成数据库中的记录。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可用的收回策略有：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最近最少使用的：移除最长时间不被使用的对象。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先进先出：按对象进入缓存的顺序来移除它们。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 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软引用：移除基于垃圾回收器状态和软引用规则的对象。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弱引用：更积极地移除基于垃圾收集器状态和弱引用规则的对象。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可以说每个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都是以一个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实例为中心的。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实例可以通过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SqlSessionFactoryBuilder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来构建。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配置文件的方式来构建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SqlSessionFactory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的方式来构建。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但不管通过什么方式都有一个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贯穿始终，各种配置正是通过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实例来完成实现。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自动创建代码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这个可根据表自动创建实体类、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映射文件以及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接口，当然，我习惯将生成的接口名改为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IUserDao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，而不是直接用它生成的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UserMapper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。如果不想麻烦就可以不改。完成后将文件复制到工程中。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自动创建代码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这个可根据表自动创建实体类、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映射文件以及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接口，当然，我习惯将生成的接口名改为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IUserDao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，而不是直接用它生成的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UserMapper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。如果不想麻烦就可以不改。完成后将文件复制到工程中。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F6B0-216C-46D1-A8B1-B043A7967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F07C-B57B-45E4-B7A8-B86CA803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76FD-467F-4882-A1EC-63856DFFF7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cnblogs.com/yulinfeng/p/6002379.html" TargetMode="Externa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9.jpeg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baike.baidu.com/item/%E4%B8%9A%E5%8A%A1%E9%80%BB%E8%BE%91%E5%B1%82" TargetMode="External"/><Relationship Id="rId2" Type="http://schemas.openxmlformats.org/officeDocument/2006/relationships/hyperlink" Target="http://baike.baidu.com/item/%E6%9C%8D%E5%8A%A1%E5%99%A8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404" y="1345750"/>
            <a:ext cx="13623404" cy="5041569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293033" y="651783"/>
            <a:ext cx="9122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基于</a:t>
            </a:r>
            <a:r>
              <a:rPr lang="en-US" altLang="zh-CN" sz="40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J2EE</a:t>
            </a:r>
            <a:r>
              <a:rPr lang="zh-CN" altLang="en-US" sz="40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技术的音乐网站的设计与实现</a:t>
            </a:r>
            <a:endParaRPr lang="zh-CN" altLang="en-US" sz="4000" dirty="0">
              <a:solidFill>
                <a:srgbClr val="0E71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06571" y="1901200"/>
            <a:ext cx="630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71AA"/>
                </a:solidFill>
              </a:rPr>
              <a:t>天津工业大学   计算机科学与软件学院</a:t>
            </a:r>
            <a:endParaRPr lang="zh-CN" altLang="en-US" sz="2800" dirty="0">
              <a:solidFill>
                <a:srgbClr val="0E71AA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491526" y="3263384"/>
            <a:ext cx="256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E6C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指导老师：</a:t>
            </a:r>
            <a:r>
              <a:rPr lang="zh-CN" altLang="en-US" b="1" u="sng" dirty="0">
                <a:solidFill>
                  <a:srgbClr val="0E6C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陈勇 王悦</a:t>
            </a:r>
            <a:endParaRPr lang="zh-CN" altLang="en-US" b="1" u="sng" dirty="0">
              <a:solidFill>
                <a:srgbClr val="0E6C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793642" y="3255741"/>
            <a:ext cx="22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E6C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答辩人：徐习飞</a:t>
            </a:r>
            <a:endParaRPr lang="zh-CN" altLang="en-US" dirty="0">
              <a:solidFill>
                <a:srgbClr val="0E6C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4" name="组合 12"/>
          <p:cNvGrpSpPr/>
          <p:nvPr/>
        </p:nvGrpSpPr>
        <p:grpSpPr bwMode="auto">
          <a:xfrm>
            <a:off x="5978991" y="3244334"/>
            <a:ext cx="411843" cy="411843"/>
            <a:chOff x="5986" y="18339"/>
            <a:chExt cx="600" cy="600"/>
          </a:xfrm>
          <a:solidFill>
            <a:schemeClr val="bg1"/>
          </a:solidFill>
        </p:grpSpPr>
        <p:sp>
          <p:nvSpPr>
            <p:cNvPr id="65" name="椭圆 74"/>
            <p:cNvSpPr>
              <a:spLocks noChangeArrowheads="1"/>
            </p:cNvSpPr>
            <p:nvPr/>
          </p:nvSpPr>
          <p:spPr bwMode="auto">
            <a:xfrm>
              <a:off x="5986" y="18339"/>
              <a:ext cx="600" cy="600"/>
            </a:xfrm>
            <a:prstGeom prst="ellipse">
              <a:avLst/>
            </a:prstGeom>
            <a:solidFill>
              <a:srgbClr val="0E6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0E6CA6"/>
                </a:solidFill>
              </a:endParaRPr>
            </a:p>
          </p:txBody>
        </p:sp>
        <p:sp>
          <p:nvSpPr>
            <p:cNvPr id="66" name="Freeform 5"/>
            <p:cNvSpPr>
              <a:spLocks noEditPoints="1" noChangeArrowheads="1"/>
            </p:cNvSpPr>
            <p:nvPr/>
          </p:nvSpPr>
          <p:spPr bwMode="auto">
            <a:xfrm flipH="1">
              <a:off x="6074" y="18513"/>
              <a:ext cx="425" cy="280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E6CA6"/>
                </a:solidFill>
              </a:endParaRPr>
            </a:p>
          </p:txBody>
        </p:sp>
      </p:grpSp>
      <p:grpSp>
        <p:nvGrpSpPr>
          <p:cNvPr id="67" name="组合 4"/>
          <p:cNvGrpSpPr/>
          <p:nvPr/>
        </p:nvGrpSpPr>
        <p:grpSpPr bwMode="auto">
          <a:xfrm>
            <a:off x="9312855" y="3263384"/>
            <a:ext cx="413091" cy="415374"/>
            <a:chOff x="0" y="0"/>
            <a:chExt cx="454" cy="454"/>
          </a:xfrm>
        </p:grpSpPr>
        <p:sp>
          <p:nvSpPr>
            <p:cNvPr id="68" name="正圆 1244"/>
            <p:cNvSpPr>
              <a:spLocks noChangeArrowheads="1"/>
            </p:cNvSpPr>
            <p:nvPr/>
          </p:nvSpPr>
          <p:spPr bwMode="auto">
            <a:xfrm>
              <a:off x="0" y="0"/>
              <a:ext cx="454" cy="454"/>
            </a:xfrm>
            <a:prstGeom prst="ellipse">
              <a:avLst/>
            </a:prstGeom>
            <a:solidFill>
              <a:srgbClr val="0E6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9999" tIns="47159" rIns="89999" bIns="47159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E6CA6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方形小人2 1235"/>
            <p:cNvSpPr>
              <a:spLocks noChangeArrowheads="1"/>
            </p:cNvSpPr>
            <p:nvPr/>
          </p:nvSpPr>
          <p:spPr bwMode="auto">
            <a:xfrm>
              <a:off x="113" y="114"/>
              <a:ext cx="226" cy="226"/>
            </a:xfrm>
            <a:custGeom>
              <a:avLst/>
              <a:gdLst>
                <a:gd name="T0" fmla="*/ 393420 w 1520415"/>
                <a:gd name="T1" fmla="*/ 849255 h 1755576"/>
                <a:gd name="T2" fmla="*/ 760208 w 1520415"/>
                <a:gd name="T3" fmla="*/ 1098122 h 1755576"/>
                <a:gd name="T4" fmla="*/ 1126995 w 1520415"/>
                <a:gd name="T5" fmla="*/ 849255 h 1755576"/>
                <a:gd name="T6" fmla="*/ 1520415 w 1520415"/>
                <a:gd name="T7" fmla="*/ 1475516 h 1755576"/>
                <a:gd name="T8" fmla="*/ 1520415 w 1520415"/>
                <a:gd name="T9" fmla="*/ 1755576 h 1755576"/>
                <a:gd name="T10" fmla="*/ 0 w 1520415"/>
                <a:gd name="T11" fmla="*/ 1755576 h 1755576"/>
                <a:gd name="T12" fmla="*/ 0 w 1520415"/>
                <a:gd name="T13" fmla="*/ 1475516 h 1755576"/>
                <a:gd name="T14" fmla="*/ 393420 w 1520415"/>
                <a:gd name="T15" fmla="*/ 849255 h 1755576"/>
                <a:gd name="T16" fmla="*/ 760207 w 1520415"/>
                <a:gd name="T17" fmla="*/ 0 h 1755576"/>
                <a:gd name="T18" fmla="*/ 1138249 w 1520415"/>
                <a:gd name="T19" fmla="*/ 477053 h 1755576"/>
                <a:gd name="T20" fmla="*/ 760207 w 1520415"/>
                <a:gd name="T21" fmla="*/ 954106 h 1755576"/>
                <a:gd name="T22" fmla="*/ 382165 w 1520415"/>
                <a:gd name="T23" fmla="*/ 477053 h 1755576"/>
                <a:gd name="T24" fmla="*/ 760207 w 1520415"/>
                <a:gd name="T25" fmla="*/ 0 h 1755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0415" h="1755576">
                  <a:moveTo>
                    <a:pt x="393420" y="849255"/>
                  </a:moveTo>
                  <a:cubicBezTo>
                    <a:pt x="462894" y="997863"/>
                    <a:pt x="601240" y="1098122"/>
                    <a:pt x="760208" y="1098122"/>
                  </a:cubicBezTo>
                  <a:cubicBezTo>
                    <a:pt x="919176" y="1098122"/>
                    <a:pt x="1057521" y="997863"/>
                    <a:pt x="1126995" y="849255"/>
                  </a:cubicBezTo>
                  <a:cubicBezTo>
                    <a:pt x="1344348" y="849804"/>
                    <a:pt x="1520415" y="1129988"/>
                    <a:pt x="1520415" y="1475516"/>
                  </a:cubicBezTo>
                  <a:lnTo>
                    <a:pt x="1520415" y="1755576"/>
                  </a:lnTo>
                  <a:lnTo>
                    <a:pt x="0" y="1755576"/>
                  </a:lnTo>
                  <a:lnTo>
                    <a:pt x="0" y="1475516"/>
                  </a:lnTo>
                  <a:cubicBezTo>
                    <a:pt x="0" y="1129988"/>
                    <a:pt x="176067" y="849804"/>
                    <a:pt x="393420" y="849255"/>
                  </a:cubicBezTo>
                  <a:close/>
                  <a:moveTo>
                    <a:pt x="760207" y="0"/>
                  </a:moveTo>
                  <a:cubicBezTo>
                    <a:pt x="968994" y="0"/>
                    <a:pt x="1138249" y="213584"/>
                    <a:pt x="1138249" y="477053"/>
                  </a:cubicBezTo>
                  <a:cubicBezTo>
                    <a:pt x="1138249" y="740522"/>
                    <a:pt x="968994" y="954106"/>
                    <a:pt x="760207" y="954106"/>
                  </a:cubicBezTo>
                  <a:cubicBezTo>
                    <a:pt x="551420" y="954106"/>
                    <a:pt x="382165" y="740522"/>
                    <a:pt x="382165" y="477053"/>
                  </a:cubicBezTo>
                  <a:cubicBezTo>
                    <a:pt x="382165" y="213584"/>
                    <a:pt x="551420" y="0"/>
                    <a:pt x="760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0E6CA6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059594" y="2643847"/>
            <a:ext cx="287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E71AA"/>
                </a:solidFill>
              </a:rPr>
              <a:t>计算机</a:t>
            </a:r>
            <a:r>
              <a:rPr lang="en-US" altLang="zh-CN" sz="2000" dirty="0">
                <a:solidFill>
                  <a:srgbClr val="0E71AA"/>
                </a:solidFill>
              </a:rPr>
              <a:t>1303</a:t>
            </a:r>
            <a:r>
              <a:rPr lang="zh-CN" altLang="en-US" sz="2000" dirty="0">
                <a:solidFill>
                  <a:srgbClr val="0E71AA"/>
                </a:solidFill>
              </a:rPr>
              <a:t>班</a:t>
            </a:r>
            <a:endParaRPr lang="zh-CN" altLang="en-US" sz="2000" dirty="0">
              <a:solidFill>
                <a:srgbClr val="0E71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39311" y="845708"/>
            <a:ext cx="305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详细介绍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5708" y="1918752"/>
            <a:ext cx="5186292" cy="4708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911" y="999596"/>
            <a:ext cx="374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1. MVC</a:t>
            </a:r>
            <a:r>
              <a:rPr lang="zh-CN" altLang="en-US" sz="2000" dirty="0">
                <a:solidFill>
                  <a:srgbClr val="0070C0"/>
                </a:solidFill>
              </a:rPr>
              <a:t>框架介绍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732"/>
            <a:ext cx="7005708" cy="4554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0506" y="883419"/>
            <a:ext cx="374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2.  Spring</a:t>
            </a:r>
            <a:r>
              <a:rPr lang="zh-CN" altLang="en-US" sz="2000" dirty="0">
                <a:solidFill>
                  <a:srgbClr val="0070C0"/>
                </a:solidFill>
              </a:rPr>
              <a:t>框架介绍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96" y="1567462"/>
            <a:ext cx="6123809" cy="49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17705" y="1399706"/>
            <a:ext cx="4961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框架主要可以分为</a:t>
            </a:r>
            <a:r>
              <a:rPr lang="en-US" altLang="zh-CN" dirty="0"/>
              <a:t>3</a:t>
            </a:r>
            <a:r>
              <a:rPr lang="zh-CN" altLang="en-US" dirty="0"/>
              <a:t>个核心内容：  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、容器 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、控制反转（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Inversion of Control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IoC</a:t>
            </a:r>
            <a:r>
              <a:rPr lang="en-US" altLang="zh-CN" dirty="0"/>
              <a:t>(Inversion of Control)</a:t>
            </a:r>
            <a:r>
              <a:rPr lang="zh-CN" altLang="en-US" dirty="0"/>
              <a:t>控制反转，对象创建责任的反转，在</a:t>
            </a:r>
            <a:r>
              <a:rPr lang="en-US" altLang="zh-CN" dirty="0"/>
              <a:t>spring</a:t>
            </a:r>
            <a:r>
              <a:rPr lang="zh-CN" altLang="en-US" dirty="0"/>
              <a:t>中</a:t>
            </a:r>
            <a:r>
              <a:rPr lang="en-US" altLang="zh-CN" dirty="0" err="1"/>
              <a:t>BeanFacotory</a:t>
            </a:r>
            <a:r>
              <a:rPr lang="zh-CN" altLang="en-US" dirty="0"/>
              <a:t>是</a:t>
            </a:r>
            <a:r>
              <a:rPr lang="en-US" altLang="zh-CN" dirty="0" err="1"/>
              <a:t>IoC</a:t>
            </a:r>
            <a:r>
              <a:rPr lang="zh-CN" altLang="en-US" dirty="0"/>
              <a:t>容器的核心接口，负责实例化，定位，配置应用程序中的对象及建立这些对象间的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、面向切面编程（</a:t>
            </a:r>
            <a:r>
              <a:rPr lang="en-US" altLang="zh-CN" dirty="0"/>
              <a:t>AOP </a:t>
            </a:r>
            <a:r>
              <a:rPr lang="zh-CN" altLang="en-US" dirty="0"/>
              <a:t>，</a:t>
            </a:r>
            <a:r>
              <a:rPr lang="en-US" altLang="zh-CN" dirty="0"/>
              <a:t>Aspect-Oriented Programming)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、对象关系映射（英语：</a:t>
            </a:r>
            <a:r>
              <a:rPr lang="en-US" altLang="zh-CN" dirty="0"/>
              <a:t>(Object Relational Mapping</a:t>
            </a:r>
            <a:r>
              <a:rPr lang="zh-CN" altLang="en-US" dirty="0"/>
              <a:t>，简称</a:t>
            </a:r>
            <a:r>
              <a:rPr lang="en-US" altLang="zh-CN" dirty="0"/>
              <a:t>ORM</a:t>
            </a:r>
            <a:r>
              <a:rPr lang="zh-CN" altLang="en-US" dirty="0"/>
              <a:t>，或</a:t>
            </a:r>
            <a:r>
              <a:rPr lang="en-US" altLang="zh-CN" dirty="0"/>
              <a:t>O/RM</a:t>
            </a:r>
            <a:r>
              <a:rPr lang="zh-CN" altLang="en-US" dirty="0"/>
              <a:t>，或</a:t>
            </a:r>
            <a:r>
              <a:rPr lang="en-US" altLang="zh-CN" dirty="0"/>
              <a:t>O/R mapping</a:t>
            </a:r>
            <a:r>
              <a:rPr lang="zh-CN" altLang="en-US" dirty="0"/>
              <a:t>），是一种程序技术，用于实现面向对象编程语言里不同类型系统的数据之间的转换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39311" y="845708"/>
            <a:ext cx="305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详细介绍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10" y="1689091"/>
            <a:ext cx="8285714" cy="4942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410" y="773052"/>
            <a:ext cx="84955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</a:rPr>
              <a:t>MyBatis</a:t>
            </a:r>
            <a:r>
              <a:rPr lang="zh-CN" altLang="en-US" sz="2000" dirty="0">
                <a:solidFill>
                  <a:srgbClr val="0070C0"/>
                </a:solidFill>
              </a:rPr>
              <a:t>中</a:t>
            </a:r>
            <a:r>
              <a:rPr lang="en-US" altLang="zh-CN" b="1" dirty="0" err="1">
                <a:hlinkClick r:id="rId2"/>
              </a:rPr>
              <a:t>qlSessionFactoryBuilder</a:t>
            </a:r>
            <a:r>
              <a:rPr lang="zh-CN" altLang="en-US" b="1" dirty="0">
                <a:hlinkClick r:id="rId2"/>
              </a:rPr>
              <a:t>、</a:t>
            </a:r>
            <a:r>
              <a:rPr lang="en-US" altLang="zh-CN" b="1" dirty="0" err="1">
                <a:hlinkClick r:id="rId2"/>
              </a:rPr>
              <a:t>SqlSessionFactory</a:t>
            </a:r>
            <a:r>
              <a:rPr lang="zh-CN" altLang="en-US" b="1" dirty="0">
                <a:hlinkClick r:id="rId2"/>
              </a:rPr>
              <a:t>、</a:t>
            </a:r>
            <a:r>
              <a:rPr lang="en-US" altLang="zh-CN" b="1" dirty="0" err="1">
                <a:hlinkClick r:id="rId2"/>
              </a:rPr>
              <a:t>SqlSession</a:t>
            </a:r>
            <a:r>
              <a:rPr lang="zh-CN" altLang="en-US" b="1" dirty="0">
                <a:hlinkClick r:id="rId2"/>
              </a:rPr>
              <a:t>作用域（</a:t>
            </a:r>
            <a:r>
              <a:rPr lang="en-US" altLang="zh-CN" b="1" dirty="0">
                <a:hlinkClick r:id="rId2"/>
              </a:rPr>
              <a:t>Scope</a:t>
            </a:r>
            <a:r>
              <a:rPr lang="zh-CN" altLang="en-US" b="1" dirty="0">
                <a:hlinkClick r:id="rId2"/>
              </a:rPr>
              <a:t>）和生命周期</a:t>
            </a:r>
            <a:endParaRPr lang="zh-CN" altLang="en-US" b="1" dirty="0"/>
          </a:p>
          <a:p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8402072" y="2283087"/>
            <a:ext cx="527371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8424124" y="4002472"/>
            <a:ext cx="527371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8402071" y="5721857"/>
            <a:ext cx="527371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39310" y="1989864"/>
            <a:ext cx="237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最佳范围是</a:t>
            </a:r>
            <a:r>
              <a:rPr lang="zh-CN" altLang="en-US" b="1" u="sng" dirty="0"/>
              <a:t>方法范围</a:t>
            </a:r>
            <a:r>
              <a:rPr lang="zh-CN" altLang="en-US" b="1" dirty="0"/>
              <a:t>（</a:t>
            </a:r>
            <a:r>
              <a:rPr lang="zh-CN" altLang="en-US" dirty="0"/>
              <a:t>也就是局部方法变量）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39310" y="3986248"/>
            <a:ext cx="23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最佳范围是</a:t>
            </a:r>
            <a:r>
              <a:rPr lang="zh-CN" altLang="en-US" b="1" u="sng" dirty="0"/>
              <a:t>应用范围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47239" y="5567133"/>
            <a:ext cx="227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最佳的范围是</a:t>
            </a:r>
            <a:r>
              <a:rPr lang="zh-CN" altLang="en-US" b="1" u="sng" dirty="0"/>
              <a:t>请求或方法范围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991">
            <a:off x="-1708164" y="2239129"/>
            <a:ext cx="8788144" cy="32522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79736" y="274249"/>
            <a:ext cx="319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实践难点</a:t>
            </a:r>
            <a:endParaRPr lang="zh-CN" altLang="en-US" sz="4000" dirty="0">
              <a:solidFill>
                <a:srgbClr val="0E71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0549" y="458915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若干文件的配置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0551" y="1464572"/>
            <a:ext cx="7009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Maven</a:t>
            </a:r>
            <a:r>
              <a:rPr lang="zh-CN" altLang="en-US" b="1" dirty="0"/>
              <a:t>引入</a:t>
            </a:r>
            <a:r>
              <a:rPr lang="en-US" altLang="zh-CN" b="1" dirty="0"/>
              <a:t>.jar</a:t>
            </a:r>
            <a:r>
              <a:rPr lang="zh-CN" altLang="en-US" b="1" dirty="0"/>
              <a:t>包：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/>
              <a:t>pom.xml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Spring</a:t>
            </a:r>
            <a:r>
              <a:rPr lang="zh-CN" altLang="en-US" b="1" dirty="0"/>
              <a:t>与</a:t>
            </a:r>
            <a:r>
              <a:rPr lang="en-US" altLang="zh-CN" b="1" dirty="0" err="1"/>
              <a:t>MyBatis</a:t>
            </a:r>
            <a:r>
              <a:rPr lang="zh-CN" altLang="en-US" b="1" dirty="0"/>
              <a:t>的整合：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建立</a:t>
            </a:r>
            <a:r>
              <a:rPr lang="en-US" altLang="zh-CN" b="1" dirty="0"/>
              <a:t>JDBC</a:t>
            </a:r>
            <a:r>
              <a:rPr lang="zh-CN" altLang="en-US" b="1" dirty="0"/>
              <a:t>属性文件，即</a:t>
            </a:r>
            <a:r>
              <a:rPr lang="en-US" altLang="zh-CN" b="1" dirty="0" err="1"/>
              <a:t>jdbc.properties</a:t>
            </a:r>
            <a:r>
              <a:rPr lang="en-US" altLang="zh-CN" b="1" dirty="0"/>
              <a:t>(</a:t>
            </a:r>
            <a:r>
              <a:rPr lang="zh-CN" altLang="en-US" b="1" dirty="0"/>
              <a:t>文件编码修改为</a:t>
            </a:r>
            <a:r>
              <a:rPr lang="en-US" altLang="zh-CN" b="1" dirty="0"/>
              <a:t>utf-8)</a:t>
            </a:r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建立</a:t>
            </a:r>
            <a:r>
              <a:rPr lang="en-US" altLang="zh-CN" b="1" dirty="0"/>
              <a:t>spring-mybatis.xml</a:t>
            </a:r>
            <a:r>
              <a:rPr lang="zh-CN" altLang="en-US" b="1" dirty="0"/>
              <a:t>配置文件</a:t>
            </a:r>
            <a:endParaRPr lang="en-US" altLang="zh-CN" b="1" dirty="0"/>
          </a:p>
          <a:p>
            <a:r>
              <a:rPr lang="en-US" altLang="zh-CN" b="1" dirty="0"/>
              <a:t>4. Log4j</a:t>
            </a:r>
            <a:r>
              <a:rPr lang="zh-CN" altLang="en-US" b="1" dirty="0"/>
              <a:t>的配置</a:t>
            </a:r>
            <a:endParaRPr lang="en-US" altLang="zh-CN" b="1" dirty="0"/>
          </a:p>
          <a:p>
            <a:r>
              <a:rPr lang="en-US" altLang="zh-CN" b="1" dirty="0"/>
              <a:t>JUnit</a:t>
            </a:r>
            <a:r>
              <a:rPr lang="zh-CN" altLang="en-US" b="1" dirty="0"/>
              <a:t>测试：</a:t>
            </a:r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创建测试用表</a:t>
            </a:r>
            <a:endParaRPr lang="en-US" altLang="zh-CN" b="1" dirty="0"/>
          </a:p>
          <a:p>
            <a:r>
              <a:rPr lang="zh-CN" altLang="en-US" b="1" dirty="0"/>
              <a:t>利用</a:t>
            </a:r>
            <a:r>
              <a:rPr lang="en-US" altLang="zh-CN" b="1" dirty="0" err="1"/>
              <a:t>MyBatis</a:t>
            </a:r>
            <a:r>
              <a:rPr lang="en-US" altLang="zh-CN" b="1" dirty="0"/>
              <a:t> Generator</a:t>
            </a:r>
            <a:r>
              <a:rPr lang="zh-CN" altLang="en-US" b="1" dirty="0"/>
              <a:t>自动创建代码</a:t>
            </a:r>
            <a:endParaRPr lang="zh-CN" altLang="en-US" b="1" dirty="0"/>
          </a:p>
          <a:p>
            <a:r>
              <a:rPr lang="zh-CN" altLang="en-US" b="1" dirty="0"/>
              <a:t>建立</a:t>
            </a:r>
            <a:r>
              <a:rPr lang="en-US" altLang="zh-CN" b="1" dirty="0"/>
              <a:t>Service</a:t>
            </a:r>
            <a:r>
              <a:rPr lang="zh-CN" altLang="en-US" b="1" dirty="0"/>
              <a:t>接口和实现类（测试或实际编码过程）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SpringMVC</a:t>
            </a:r>
            <a:r>
              <a:rPr lang="zh-CN" altLang="en-US" b="1" dirty="0"/>
              <a:t>整合：</a:t>
            </a:r>
            <a:endParaRPr lang="en-US" altLang="zh-CN" b="1" dirty="0"/>
          </a:p>
          <a:p>
            <a:r>
              <a:rPr lang="en-US" altLang="zh-CN" b="1" dirty="0"/>
              <a:t>6.</a:t>
            </a:r>
            <a:r>
              <a:rPr lang="zh-CN" altLang="en-US" b="1" dirty="0"/>
              <a:t>配置</a:t>
            </a:r>
            <a:r>
              <a:rPr lang="en-US" altLang="zh-CN" b="1" dirty="0"/>
              <a:t>spring-mvc.xml</a:t>
            </a:r>
            <a:endParaRPr lang="en-US" altLang="zh-CN" b="1" dirty="0"/>
          </a:p>
          <a:p>
            <a:r>
              <a:rPr lang="en-US" altLang="zh-CN" b="1" dirty="0"/>
              <a:t>7.</a:t>
            </a:r>
            <a:r>
              <a:rPr lang="zh-CN" altLang="en-US" b="1" dirty="0"/>
              <a:t>配置</a:t>
            </a:r>
            <a:r>
              <a:rPr lang="en-US" altLang="zh-CN" b="1" dirty="0"/>
              <a:t>web.xml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r>
              <a:rPr lang="en-US" altLang="zh-CN" b="1" dirty="0"/>
              <a:t>8.</a:t>
            </a:r>
            <a:r>
              <a:rPr lang="zh-CN" altLang="en-US" b="1" dirty="0"/>
              <a:t>新建</a:t>
            </a:r>
            <a:r>
              <a:rPr lang="en-US" altLang="zh-CN" b="1" dirty="0" err="1"/>
              <a:t>jsp</a:t>
            </a:r>
            <a:r>
              <a:rPr lang="zh-CN" altLang="en-US" b="1" dirty="0"/>
              <a:t>页面</a:t>
            </a:r>
            <a:endParaRPr lang="en-US" altLang="zh-CN" b="1" dirty="0"/>
          </a:p>
          <a:p>
            <a:r>
              <a:rPr lang="en-US" altLang="zh-CN" b="1" dirty="0"/>
              <a:t>9.</a:t>
            </a:r>
            <a:r>
              <a:rPr lang="zh-CN" altLang="en-US" b="1" dirty="0"/>
              <a:t>建立</a:t>
            </a:r>
            <a:r>
              <a:rPr lang="en-US" altLang="zh-CN" b="1" dirty="0" err="1"/>
              <a:t>UserController</a:t>
            </a:r>
            <a:r>
              <a:rPr lang="zh-CN" altLang="en-US" b="1" dirty="0"/>
              <a:t>类（</a:t>
            </a:r>
            <a:r>
              <a:rPr lang="en-US" altLang="zh-CN" dirty="0"/>
              <a:t>UserController.java </a:t>
            </a:r>
            <a:r>
              <a:rPr lang="zh-CN" altLang="en-US" dirty="0"/>
              <a:t>控制器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991">
            <a:off x="-1708164" y="2239129"/>
            <a:ext cx="8788144" cy="32522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94298" y="1219987"/>
            <a:ext cx="5785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第三章  研究成果与应用</a:t>
            </a:r>
            <a:endParaRPr lang="zh-CN" altLang="zh-CN" sz="40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75125" y="2837489"/>
            <a:ext cx="339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01. </a:t>
            </a:r>
            <a:r>
              <a:rPr lang="zh-CN" altLang="en-US" sz="2800" dirty="0">
                <a:solidFill>
                  <a:srgbClr val="0070C0"/>
                </a:solidFill>
              </a:rPr>
              <a:t>研究目标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5125" y="4252404"/>
            <a:ext cx="339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02. </a:t>
            </a:r>
            <a:r>
              <a:rPr lang="zh-CN" altLang="en-US" sz="2800" dirty="0">
                <a:solidFill>
                  <a:srgbClr val="0070C0"/>
                </a:solidFill>
              </a:rPr>
              <a:t>研究成果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研究目标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cd32983b-c8b9-4169-97ef-9699141dfbb2"/>
          <p:cNvGrpSpPr>
            <a:grpSpLocks noChangeAspect="1"/>
          </p:cNvGrpSpPr>
          <p:nvPr/>
        </p:nvGrpSpPr>
        <p:grpSpPr>
          <a:xfrm>
            <a:off x="1745882" y="2508706"/>
            <a:ext cx="8700236" cy="3047180"/>
            <a:chOff x="1745882" y="1937206"/>
            <a:chExt cx="8700236" cy="3047180"/>
          </a:xfrm>
        </p:grpSpPr>
        <p:grpSp>
          <p:nvGrpSpPr>
            <p:cNvPr id="10" name="Group 15"/>
            <p:cNvGrpSpPr/>
            <p:nvPr/>
          </p:nvGrpSpPr>
          <p:grpSpPr>
            <a:xfrm>
              <a:off x="1745882" y="3433997"/>
              <a:ext cx="1550389" cy="1550389"/>
              <a:chOff x="897117" y="3301620"/>
              <a:chExt cx="2034816" cy="2034816"/>
            </a:xfrm>
          </p:grpSpPr>
          <p:sp>
            <p:nvSpPr>
              <p:cNvPr id="31" name="Oval 11"/>
              <p:cNvSpPr/>
              <p:nvPr/>
            </p:nvSpPr>
            <p:spPr>
              <a:xfrm>
                <a:off x="897117" y="3301620"/>
                <a:ext cx="2034816" cy="2034816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Oval 2"/>
              <p:cNvSpPr/>
              <p:nvPr/>
            </p:nvSpPr>
            <p:spPr>
              <a:xfrm>
                <a:off x="1028700" y="3429000"/>
                <a:ext cx="1771650" cy="1771650"/>
              </a:xfrm>
              <a:prstGeom prst="ellipse">
                <a:avLst/>
              </a:prstGeom>
              <a:gradFill>
                <a:gsLst>
                  <a:gs pos="0">
                    <a:srgbClr val="0E6CA6"/>
                  </a:gs>
                  <a:gs pos="98000">
                    <a:srgbClr val="3982A2"/>
                  </a:gs>
                </a:gsLst>
                <a:lin ang="2700000" scaled="1"/>
              </a:gra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>
              <a:off x="6509291" y="3433997"/>
              <a:ext cx="1550389" cy="1550389"/>
              <a:chOff x="6548617" y="3301620"/>
              <a:chExt cx="2034816" cy="2034816"/>
            </a:xfrm>
          </p:grpSpPr>
          <p:sp>
            <p:nvSpPr>
              <p:cNvPr id="25" name="Oval 12"/>
              <p:cNvSpPr/>
              <p:nvPr/>
            </p:nvSpPr>
            <p:spPr>
              <a:xfrm>
                <a:off x="6548617" y="3301620"/>
                <a:ext cx="2034816" cy="2034816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Oval 3"/>
              <p:cNvSpPr/>
              <p:nvPr/>
            </p:nvSpPr>
            <p:spPr>
              <a:xfrm>
                <a:off x="6680200" y="3433203"/>
                <a:ext cx="1771650" cy="1771650"/>
              </a:xfrm>
              <a:prstGeom prst="ellipse">
                <a:avLst/>
              </a:prstGeom>
              <a:gradFill>
                <a:gsLst>
                  <a:gs pos="0">
                    <a:srgbClr val="0E6CA6"/>
                  </a:gs>
                  <a:gs pos="98000">
                    <a:srgbClr val="3982A2"/>
                  </a:gs>
                </a:gsLst>
                <a:lin ang="2700000" scaled="1"/>
              </a:gra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2" name="Group 16"/>
            <p:cNvGrpSpPr/>
            <p:nvPr/>
          </p:nvGrpSpPr>
          <p:grpSpPr>
            <a:xfrm>
              <a:off x="4129961" y="1937206"/>
              <a:ext cx="1550389" cy="1550389"/>
              <a:chOff x="3725684" y="1525767"/>
              <a:chExt cx="2034816" cy="2034816"/>
            </a:xfrm>
          </p:grpSpPr>
          <p:sp>
            <p:nvSpPr>
              <p:cNvPr id="23" name="Oval 13"/>
              <p:cNvSpPr/>
              <p:nvPr/>
            </p:nvSpPr>
            <p:spPr>
              <a:xfrm>
                <a:off x="3725684" y="1525767"/>
                <a:ext cx="2034816" cy="2034816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Oval 4"/>
              <p:cNvSpPr/>
              <p:nvPr/>
            </p:nvSpPr>
            <p:spPr>
              <a:xfrm>
                <a:off x="3857267" y="1657350"/>
                <a:ext cx="1771650" cy="1771650"/>
              </a:xfrm>
              <a:prstGeom prst="ellipse">
                <a:avLst/>
              </a:prstGeom>
              <a:gradFill>
                <a:gsLst>
                  <a:gs pos="0">
                    <a:srgbClr val="0E6CA6"/>
                  </a:gs>
                  <a:gs pos="98000">
                    <a:srgbClr val="3982A2"/>
                  </a:gs>
                </a:gsLst>
                <a:lin ang="2700000" scaled="1"/>
              </a:gra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" name="Group 18"/>
            <p:cNvGrpSpPr/>
            <p:nvPr/>
          </p:nvGrpSpPr>
          <p:grpSpPr>
            <a:xfrm>
              <a:off x="8895729" y="1937206"/>
              <a:ext cx="1550389" cy="1550389"/>
              <a:chOff x="9379982" y="1525767"/>
              <a:chExt cx="2034816" cy="2034816"/>
            </a:xfrm>
          </p:grpSpPr>
          <p:sp>
            <p:nvSpPr>
              <p:cNvPr id="21" name="Oval 14"/>
              <p:cNvSpPr/>
              <p:nvPr/>
            </p:nvSpPr>
            <p:spPr>
              <a:xfrm>
                <a:off x="9379982" y="1525767"/>
                <a:ext cx="2034816" cy="2034816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Oval 5"/>
              <p:cNvSpPr/>
              <p:nvPr/>
            </p:nvSpPr>
            <p:spPr>
              <a:xfrm>
                <a:off x="9511565" y="1657350"/>
                <a:ext cx="1771650" cy="1771650"/>
              </a:xfrm>
              <a:prstGeom prst="ellipse">
                <a:avLst/>
              </a:prstGeom>
              <a:gradFill>
                <a:gsLst>
                  <a:gs pos="0">
                    <a:srgbClr val="0E6CA6"/>
                  </a:gs>
                  <a:gs pos="98000">
                    <a:srgbClr val="3982A2"/>
                  </a:gs>
                </a:gsLst>
                <a:lin ang="2700000" scaled="1"/>
              </a:gra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4" name="Arrow: Pentagon 6"/>
            <p:cNvSpPr/>
            <p:nvPr/>
          </p:nvSpPr>
          <p:spPr>
            <a:xfrm rot="19500000">
              <a:off x="3205685" y="3209744"/>
              <a:ext cx="1036791" cy="395317"/>
            </a:xfrm>
            <a:prstGeom prst="homePlate">
              <a:avLst/>
            </a:prstGeom>
            <a:gradFill>
              <a:gsLst>
                <a:gs pos="0">
                  <a:srgbClr val="0E6CA6"/>
                </a:gs>
                <a:gs pos="98000">
                  <a:srgbClr val="3982A2"/>
                </a:gs>
              </a:gsLst>
              <a:lin ang="2700000" scaled="1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Arrow: Pentagon 9"/>
            <p:cNvSpPr/>
            <p:nvPr/>
          </p:nvSpPr>
          <p:spPr>
            <a:xfrm rot="2209917">
              <a:off x="5558483" y="3280491"/>
              <a:ext cx="1036791" cy="395317"/>
            </a:xfrm>
            <a:prstGeom prst="homePlate">
              <a:avLst/>
            </a:prstGeom>
            <a:gradFill>
              <a:gsLst>
                <a:gs pos="0">
                  <a:srgbClr val="0E6CA6"/>
                </a:gs>
                <a:gs pos="98000">
                  <a:srgbClr val="3982A2"/>
                </a:gs>
              </a:gsLst>
              <a:lin ang="2700000" scaled="1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Arrow: Pentagon 10"/>
            <p:cNvSpPr/>
            <p:nvPr/>
          </p:nvSpPr>
          <p:spPr>
            <a:xfrm rot="19500000">
              <a:off x="7971016" y="3270775"/>
              <a:ext cx="1036791" cy="395317"/>
            </a:xfrm>
            <a:prstGeom prst="homePlate">
              <a:avLst/>
            </a:prstGeom>
            <a:gradFill>
              <a:gsLst>
                <a:gs pos="0">
                  <a:srgbClr val="0E6CA6"/>
                </a:gs>
                <a:gs pos="98000">
                  <a:srgbClr val="3982A2"/>
                </a:gs>
              </a:gsLst>
              <a:lin ang="2700000" scaled="1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: Shape 34"/>
            <p:cNvSpPr/>
            <p:nvPr/>
          </p:nvSpPr>
          <p:spPr bwMode="auto">
            <a:xfrm>
              <a:off x="9400402" y="2332410"/>
              <a:ext cx="541044" cy="735536"/>
            </a:xfrm>
            <a:custGeom>
              <a:avLst/>
              <a:gdLst>
                <a:gd name="connsiteX0" fmla="*/ 103505 w 242888"/>
                <a:gd name="connsiteY0" fmla="*/ 28575 h 330200"/>
                <a:gd name="connsiteX1" fmla="*/ 103505 w 242888"/>
                <a:gd name="connsiteY1" fmla="*/ 127858 h 330200"/>
                <a:gd name="connsiteX2" fmla="*/ 94462 w 242888"/>
                <a:gd name="connsiteY2" fmla="*/ 140751 h 330200"/>
                <a:gd name="connsiteX3" fmla="*/ 28575 w 242888"/>
                <a:gd name="connsiteY3" fmla="*/ 231008 h 330200"/>
                <a:gd name="connsiteX4" fmla="*/ 62165 w 242888"/>
                <a:gd name="connsiteY4" fmla="*/ 303213 h 330200"/>
                <a:gd name="connsiteX5" fmla="*/ 181019 w 242888"/>
                <a:gd name="connsiteY5" fmla="*/ 303213 h 330200"/>
                <a:gd name="connsiteX6" fmla="*/ 215900 w 242888"/>
                <a:gd name="connsiteY6" fmla="*/ 231008 h 330200"/>
                <a:gd name="connsiteX7" fmla="*/ 150014 w 242888"/>
                <a:gd name="connsiteY7" fmla="*/ 140751 h 330200"/>
                <a:gd name="connsiteX8" fmla="*/ 139678 w 242888"/>
                <a:gd name="connsiteY8" fmla="*/ 127858 h 330200"/>
                <a:gd name="connsiteX9" fmla="*/ 139678 w 242888"/>
                <a:gd name="connsiteY9" fmla="*/ 28575 h 330200"/>
                <a:gd name="connsiteX10" fmla="*/ 103505 w 242888"/>
                <a:gd name="connsiteY10" fmla="*/ 28575 h 330200"/>
                <a:gd name="connsiteX11" fmla="*/ 76226 w 242888"/>
                <a:gd name="connsiteY11" fmla="*/ 0 h 330200"/>
                <a:gd name="connsiteX12" fmla="*/ 167955 w 242888"/>
                <a:gd name="connsiteY12" fmla="*/ 0 h 330200"/>
                <a:gd name="connsiteX13" fmla="*/ 182166 w 242888"/>
                <a:gd name="connsiteY13" fmla="*/ 14188 h 330200"/>
                <a:gd name="connsiteX14" fmla="*/ 166663 w 242888"/>
                <a:gd name="connsiteY14" fmla="*/ 28376 h 330200"/>
                <a:gd name="connsiteX15" fmla="*/ 166663 w 242888"/>
                <a:gd name="connsiteY15" fmla="*/ 118666 h 330200"/>
                <a:gd name="connsiteX16" fmla="*/ 242888 w 242888"/>
                <a:gd name="connsiteY16" fmla="*/ 230882 h 330200"/>
                <a:gd name="connsiteX17" fmla="*/ 193794 w 242888"/>
                <a:gd name="connsiteY17" fmla="*/ 327621 h 330200"/>
                <a:gd name="connsiteX18" fmla="*/ 184750 w 242888"/>
                <a:gd name="connsiteY18" fmla="*/ 330200 h 330200"/>
                <a:gd name="connsiteX19" fmla="*/ 58138 w 242888"/>
                <a:gd name="connsiteY19" fmla="*/ 330200 h 330200"/>
                <a:gd name="connsiteX20" fmla="*/ 49095 w 242888"/>
                <a:gd name="connsiteY20" fmla="*/ 327621 h 330200"/>
                <a:gd name="connsiteX21" fmla="*/ 0 w 242888"/>
                <a:gd name="connsiteY21" fmla="*/ 230882 h 330200"/>
                <a:gd name="connsiteX22" fmla="*/ 76226 w 242888"/>
                <a:gd name="connsiteY22" fmla="*/ 118666 h 330200"/>
                <a:gd name="connsiteX23" fmla="*/ 76226 w 242888"/>
                <a:gd name="connsiteY23" fmla="*/ 28376 h 330200"/>
                <a:gd name="connsiteX24" fmla="*/ 62014 w 242888"/>
                <a:gd name="connsiteY24" fmla="*/ 14188 h 330200"/>
                <a:gd name="connsiteX25" fmla="*/ 76226 w 242888"/>
                <a:gd name="connsiteY25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2888" h="330200">
                  <a:moveTo>
                    <a:pt x="103505" y="28575"/>
                  </a:moveTo>
                  <a:cubicBezTo>
                    <a:pt x="103505" y="28575"/>
                    <a:pt x="103505" y="28575"/>
                    <a:pt x="103505" y="127858"/>
                  </a:cubicBezTo>
                  <a:cubicBezTo>
                    <a:pt x="103505" y="134304"/>
                    <a:pt x="99630" y="139462"/>
                    <a:pt x="94462" y="140751"/>
                  </a:cubicBezTo>
                  <a:cubicBezTo>
                    <a:pt x="54413" y="152356"/>
                    <a:pt x="28575" y="189748"/>
                    <a:pt x="28575" y="231008"/>
                  </a:cubicBezTo>
                  <a:cubicBezTo>
                    <a:pt x="28575" y="259374"/>
                    <a:pt x="40202" y="285162"/>
                    <a:pt x="62165" y="303213"/>
                  </a:cubicBezTo>
                  <a:cubicBezTo>
                    <a:pt x="62165" y="303213"/>
                    <a:pt x="62165" y="303213"/>
                    <a:pt x="181019" y="303213"/>
                  </a:cubicBezTo>
                  <a:cubicBezTo>
                    <a:pt x="202981" y="285162"/>
                    <a:pt x="215900" y="259374"/>
                    <a:pt x="215900" y="231008"/>
                  </a:cubicBezTo>
                  <a:cubicBezTo>
                    <a:pt x="215900" y="189748"/>
                    <a:pt x="188770" y="153645"/>
                    <a:pt x="150014" y="140751"/>
                  </a:cubicBezTo>
                  <a:cubicBezTo>
                    <a:pt x="143554" y="139462"/>
                    <a:pt x="139678" y="134304"/>
                    <a:pt x="139678" y="127858"/>
                  </a:cubicBezTo>
                  <a:cubicBezTo>
                    <a:pt x="139678" y="127858"/>
                    <a:pt x="139678" y="127858"/>
                    <a:pt x="139678" y="28575"/>
                  </a:cubicBezTo>
                  <a:cubicBezTo>
                    <a:pt x="139678" y="28575"/>
                    <a:pt x="139678" y="28575"/>
                    <a:pt x="103505" y="28575"/>
                  </a:cubicBezTo>
                  <a:close/>
                  <a:moveTo>
                    <a:pt x="76226" y="0"/>
                  </a:moveTo>
                  <a:cubicBezTo>
                    <a:pt x="76226" y="0"/>
                    <a:pt x="76226" y="0"/>
                    <a:pt x="167955" y="0"/>
                  </a:cubicBezTo>
                  <a:cubicBezTo>
                    <a:pt x="175706" y="0"/>
                    <a:pt x="182166" y="6449"/>
                    <a:pt x="182166" y="14188"/>
                  </a:cubicBezTo>
                  <a:cubicBezTo>
                    <a:pt x="182166" y="21927"/>
                    <a:pt x="174414" y="28376"/>
                    <a:pt x="166663" y="28376"/>
                  </a:cubicBezTo>
                  <a:cubicBezTo>
                    <a:pt x="166663" y="28376"/>
                    <a:pt x="166663" y="28376"/>
                    <a:pt x="166663" y="118666"/>
                  </a:cubicBezTo>
                  <a:cubicBezTo>
                    <a:pt x="213173" y="136724"/>
                    <a:pt x="242888" y="180578"/>
                    <a:pt x="242888" y="230882"/>
                  </a:cubicBezTo>
                  <a:cubicBezTo>
                    <a:pt x="242888" y="269578"/>
                    <a:pt x="224801" y="304403"/>
                    <a:pt x="193794" y="327621"/>
                  </a:cubicBezTo>
                  <a:cubicBezTo>
                    <a:pt x="191210" y="328910"/>
                    <a:pt x="188626" y="330200"/>
                    <a:pt x="184750" y="330200"/>
                  </a:cubicBezTo>
                  <a:cubicBezTo>
                    <a:pt x="184750" y="330200"/>
                    <a:pt x="184750" y="330200"/>
                    <a:pt x="58138" y="330200"/>
                  </a:cubicBezTo>
                  <a:cubicBezTo>
                    <a:pt x="54262" y="330200"/>
                    <a:pt x="51679" y="328910"/>
                    <a:pt x="49095" y="327621"/>
                  </a:cubicBezTo>
                  <a:cubicBezTo>
                    <a:pt x="18087" y="304403"/>
                    <a:pt x="0" y="269578"/>
                    <a:pt x="0" y="230882"/>
                  </a:cubicBezTo>
                  <a:cubicBezTo>
                    <a:pt x="0" y="180578"/>
                    <a:pt x="29715" y="136724"/>
                    <a:pt x="76226" y="118666"/>
                  </a:cubicBezTo>
                  <a:cubicBezTo>
                    <a:pt x="76226" y="118666"/>
                    <a:pt x="76226" y="118666"/>
                    <a:pt x="76226" y="28376"/>
                  </a:cubicBezTo>
                  <a:cubicBezTo>
                    <a:pt x="68474" y="28376"/>
                    <a:pt x="62014" y="21927"/>
                    <a:pt x="62014" y="14188"/>
                  </a:cubicBezTo>
                  <a:cubicBezTo>
                    <a:pt x="62014" y="6449"/>
                    <a:pt x="68474" y="0"/>
                    <a:pt x="7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: Shape 31"/>
            <p:cNvSpPr/>
            <p:nvPr/>
          </p:nvSpPr>
          <p:spPr bwMode="auto">
            <a:xfrm>
              <a:off x="2178040" y="3819356"/>
              <a:ext cx="706718" cy="707954"/>
            </a:xfrm>
            <a:custGeom>
              <a:avLst/>
              <a:gdLst>
                <a:gd name="connsiteX0" fmla="*/ 134524 w 326672"/>
                <a:gd name="connsiteY0" fmla="*/ 195480 h 327243"/>
                <a:gd name="connsiteX1" fmla="*/ 175334 w 326672"/>
                <a:gd name="connsiteY1" fmla="*/ 195480 h 327243"/>
                <a:gd name="connsiteX2" fmla="*/ 181916 w 326672"/>
                <a:gd name="connsiteY2" fmla="*/ 201830 h 327243"/>
                <a:gd name="connsiteX3" fmla="*/ 175334 w 326672"/>
                <a:gd name="connsiteY3" fmla="*/ 208180 h 327243"/>
                <a:gd name="connsiteX4" fmla="*/ 134524 w 326672"/>
                <a:gd name="connsiteY4" fmla="*/ 208180 h 327243"/>
                <a:gd name="connsiteX5" fmla="*/ 127941 w 326672"/>
                <a:gd name="connsiteY5" fmla="*/ 201830 h 327243"/>
                <a:gd name="connsiteX6" fmla="*/ 134524 w 326672"/>
                <a:gd name="connsiteY6" fmla="*/ 195480 h 327243"/>
                <a:gd name="connsiteX7" fmla="*/ 180527 w 326672"/>
                <a:gd name="connsiteY7" fmla="*/ 155793 h 327243"/>
                <a:gd name="connsiteX8" fmla="*/ 219818 w 326672"/>
                <a:gd name="connsiteY8" fmla="*/ 155793 h 327243"/>
                <a:gd name="connsiteX9" fmla="*/ 226366 w 326672"/>
                <a:gd name="connsiteY9" fmla="*/ 162143 h 327243"/>
                <a:gd name="connsiteX10" fmla="*/ 219818 w 326672"/>
                <a:gd name="connsiteY10" fmla="*/ 168493 h 327243"/>
                <a:gd name="connsiteX11" fmla="*/ 180527 w 326672"/>
                <a:gd name="connsiteY11" fmla="*/ 168493 h 327243"/>
                <a:gd name="connsiteX12" fmla="*/ 173978 w 326672"/>
                <a:gd name="connsiteY12" fmla="*/ 162143 h 327243"/>
                <a:gd name="connsiteX13" fmla="*/ 180527 w 326672"/>
                <a:gd name="connsiteY13" fmla="*/ 155793 h 327243"/>
                <a:gd name="connsiteX14" fmla="*/ 213865 w 326672"/>
                <a:gd name="connsiteY14" fmla="*/ 117693 h 327243"/>
                <a:gd name="connsiteX15" fmla="*/ 253156 w 326672"/>
                <a:gd name="connsiteY15" fmla="*/ 117693 h 327243"/>
                <a:gd name="connsiteX16" fmla="*/ 259704 w 326672"/>
                <a:gd name="connsiteY16" fmla="*/ 124043 h 327243"/>
                <a:gd name="connsiteX17" fmla="*/ 253156 w 326672"/>
                <a:gd name="connsiteY17" fmla="*/ 130393 h 327243"/>
                <a:gd name="connsiteX18" fmla="*/ 213865 w 326672"/>
                <a:gd name="connsiteY18" fmla="*/ 130393 h 327243"/>
                <a:gd name="connsiteX19" fmla="*/ 207316 w 326672"/>
                <a:gd name="connsiteY19" fmla="*/ 124043 h 327243"/>
                <a:gd name="connsiteX20" fmla="*/ 213865 w 326672"/>
                <a:gd name="connsiteY20" fmla="*/ 117693 h 327243"/>
                <a:gd name="connsiteX21" fmla="*/ 284881 w 326672"/>
                <a:gd name="connsiteY21" fmla="*/ 14505 h 327243"/>
                <a:gd name="connsiteX22" fmla="*/ 127407 w 326672"/>
                <a:gd name="connsiteY22" fmla="*/ 108871 h 327243"/>
                <a:gd name="connsiteX23" fmla="*/ 42216 w 326672"/>
                <a:gd name="connsiteY23" fmla="*/ 285968 h 327243"/>
                <a:gd name="connsiteX24" fmla="*/ 219052 w 326672"/>
                <a:gd name="connsiteY24" fmla="*/ 200651 h 327243"/>
                <a:gd name="connsiteX25" fmla="*/ 300370 w 326672"/>
                <a:gd name="connsiteY25" fmla="*/ 90773 h 327243"/>
                <a:gd name="connsiteX26" fmla="*/ 306824 w 326672"/>
                <a:gd name="connsiteY26" fmla="*/ 20968 h 327243"/>
                <a:gd name="connsiteX27" fmla="*/ 284881 w 326672"/>
                <a:gd name="connsiteY27" fmla="*/ 14505 h 327243"/>
                <a:gd name="connsiteX28" fmla="*/ 283284 w 326672"/>
                <a:gd name="connsiteY28" fmla="*/ 52 h 327243"/>
                <a:gd name="connsiteX29" fmla="*/ 315998 w 326672"/>
                <a:gd name="connsiteY29" fmla="*/ 10714 h 327243"/>
                <a:gd name="connsiteX30" fmla="*/ 228113 w 326672"/>
                <a:gd name="connsiteY30" fmla="*/ 209193 h 327243"/>
                <a:gd name="connsiteX31" fmla="*/ 38126 w 326672"/>
                <a:gd name="connsiteY31" fmla="*/ 300001 h 327243"/>
                <a:gd name="connsiteX32" fmla="*/ 10985 w 326672"/>
                <a:gd name="connsiteY32" fmla="*/ 325946 h 327243"/>
                <a:gd name="connsiteX33" fmla="*/ 7107 w 326672"/>
                <a:gd name="connsiteY33" fmla="*/ 327243 h 327243"/>
                <a:gd name="connsiteX34" fmla="*/ 1938 w 326672"/>
                <a:gd name="connsiteY34" fmla="*/ 325946 h 327243"/>
                <a:gd name="connsiteX35" fmla="*/ 1938 w 326672"/>
                <a:gd name="connsiteY35" fmla="*/ 316865 h 327243"/>
                <a:gd name="connsiteX36" fmla="*/ 29079 w 326672"/>
                <a:gd name="connsiteY36" fmla="*/ 289623 h 327243"/>
                <a:gd name="connsiteX37" fmla="*/ 118256 w 326672"/>
                <a:gd name="connsiteY37" fmla="*/ 98927 h 327243"/>
                <a:gd name="connsiteX38" fmla="*/ 283284 w 326672"/>
                <a:gd name="connsiteY38" fmla="*/ 52 h 32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6672" h="327243">
                  <a:moveTo>
                    <a:pt x="134524" y="195480"/>
                  </a:moveTo>
                  <a:cubicBezTo>
                    <a:pt x="134524" y="195480"/>
                    <a:pt x="134524" y="195480"/>
                    <a:pt x="175334" y="195480"/>
                  </a:cubicBezTo>
                  <a:cubicBezTo>
                    <a:pt x="177967" y="195480"/>
                    <a:pt x="181916" y="199290"/>
                    <a:pt x="181916" y="201830"/>
                  </a:cubicBezTo>
                  <a:cubicBezTo>
                    <a:pt x="181916" y="205640"/>
                    <a:pt x="177967" y="208180"/>
                    <a:pt x="175334" y="208180"/>
                  </a:cubicBezTo>
                  <a:cubicBezTo>
                    <a:pt x="175334" y="208180"/>
                    <a:pt x="175334" y="208180"/>
                    <a:pt x="134524" y="208180"/>
                  </a:cubicBezTo>
                  <a:cubicBezTo>
                    <a:pt x="131891" y="208180"/>
                    <a:pt x="127941" y="205640"/>
                    <a:pt x="127941" y="201830"/>
                  </a:cubicBezTo>
                  <a:cubicBezTo>
                    <a:pt x="127941" y="199290"/>
                    <a:pt x="131891" y="195480"/>
                    <a:pt x="134524" y="195480"/>
                  </a:cubicBezTo>
                  <a:close/>
                  <a:moveTo>
                    <a:pt x="180527" y="155793"/>
                  </a:moveTo>
                  <a:cubicBezTo>
                    <a:pt x="180527" y="155793"/>
                    <a:pt x="180527" y="155793"/>
                    <a:pt x="219818" y="155793"/>
                  </a:cubicBezTo>
                  <a:cubicBezTo>
                    <a:pt x="223747" y="155793"/>
                    <a:pt x="226366" y="158333"/>
                    <a:pt x="226366" y="162143"/>
                  </a:cubicBezTo>
                  <a:cubicBezTo>
                    <a:pt x="226366" y="165953"/>
                    <a:pt x="223747" y="168493"/>
                    <a:pt x="219818" y="168493"/>
                  </a:cubicBezTo>
                  <a:cubicBezTo>
                    <a:pt x="219818" y="168493"/>
                    <a:pt x="219818" y="168493"/>
                    <a:pt x="180527" y="168493"/>
                  </a:cubicBezTo>
                  <a:cubicBezTo>
                    <a:pt x="176598" y="168493"/>
                    <a:pt x="173978" y="165953"/>
                    <a:pt x="173978" y="162143"/>
                  </a:cubicBezTo>
                  <a:cubicBezTo>
                    <a:pt x="173978" y="158333"/>
                    <a:pt x="176598" y="155793"/>
                    <a:pt x="180527" y="155793"/>
                  </a:cubicBezTo>
                  <a:close/>
                  <a:moveTo>
                    <a:pt x="213865" y="117693"/>
                  </a:moveTo>
                  <a:cubicBezTo>
                    <a:pt x="213865" y="117693"/>
                    <a:pt x="213865" y="117693"/>
                    <a:pt x="253156" y="117693"/>
                  </a:cubicBezTo>
                  <a:cubicBezTo>
                    <a:pt x="257085" y="117693"/>
                    <a:pt x="259704" y="120233"/>
                    <a:pt x="259704" y="124043"/>
                  </a:cubicBezTo>
                  <a:cubicBezTo>
                    <a:pt x="259704" y="127853"/>
                    <a:pt x="257085" y="130393"/>
                    <a:pt x="253156" y="130393"/>
                  </a:cubicBezTo>
                  <a:cubicBezTo>
                    <a:pt x="253156" y="130393"/>
                    <a:pt x="253156" y="130393"/>
                    <a:pt x="213865" y="130393"/>
                  </a:cubicBezTo>
                  <a:cubicBezTo>
                    <a:pt x="209936" y="130393"/>
                    <a:pt x="207316" y="127853"/>
                    <a:pt x="207316" y="124043"/>
                  </a:cubicBezTo>
                  <a:cubicBezTo>
                    <a:pt x="207316" y="120233"/>
                    <a:pt x="209936" y="117693"/>
                    <a:pt x="213865" y="117693"/>
                  </a:cubicBezTo>
                  <a:close/>
                  <a:moveTo>
                    <a:pt x="284881" y="14505"/>
                  </a:moveTo>
                  <a:cubicBezTo>
                    <a:pt x="251321" y="14505"/>
                    <a:pt x="189364" y="45529"/>
                    <a:pt x="127407" y="108871"/>
                  </a:cubicBezTo>
                  <a:cubicBezTo>
                    <a:pt x="65450" y="170919"/>
                    <a:pt x="47379" y="258822"/>
                    <a:pt x="42216" y="285968"/>
                  </a:cubicBezTo>
                  <a:cubicBezTo>
                    <a:pt x="69322" y="282090"/>
                    <a:pt x="157095" y="262700"/>
                    <a:pt x="219052" y="200651"/>
                  </a:cubicBezTo>
                  <a:cubicBezTo>
                    <a:pt x="255193" y="164456"/>
                    <a:pt x="284881" y="125675"/>
                    <a:pt x="300370" y="90773"/>
                  </a:cubicBezTo>
                  <a:cubicBezTo>
                    <a:pt x="315860" y="57163"/>
                    <a:pt x="318441" y="32602"/>
                    <a:pt x="306824" y="20968"/>
                  </a:cubicBezTo>
                  <a:cubicBezTo>
                    <a:pt x="301661" y="15798"/>
                    <a:pt x="295207" y="14505"/>
                    <a:pt x="284881" y="14505"/>
                  </a:cubicBezTo>
                  <a:close/>
                  <a:moveTo>
                    <a:pt x="283284" y="52"/>
                  </a:moveTo>
                  <a:cubicBezTo>
                    <a:pt x="297016" y="-475"/>
                    <a:pt x="308244" y="2930"/>
                    <a:pt x="315998" y="10714"/>
                  </a:cubicBezTo>
                  <a:cubicBezTo>
                    <a:pt x="347016" y="41848"/>
                    <a:pt x="308243" y="128764"/>
                    <a:pt x="228113" y="209193"/>
                  </a:cubicBezTo>
                  <a:cubicBezTo>
                    <a:pt x="157029" y="281839"/>
                    <a:pt x="54927" y="297406"/>
                    <a:pt x="38126" y="300001"/>
                  </a:cubicBezTo>
                  <a:cubicBezTo>
                    <a:pt x="38126" y="300001"/>
                    <a:pt x="38126" y="300001"/>
                    <a:pt x="10985" y="325946"/>
                  </a:cubicBezTo>
                  <a:cubicBezTo>
                    <a:pt x="10985" y="327243"/>
                    <a:pt x="8400" y="327243"/>
                    <a:pt x="7107" y="327243"/>
                  </a:cubicBezTo>
                  <a:cubicBezTo>
                    <a:pt x="5815" y="327243"/>
                    <a:pt x="3230" y="327243"/>
                    <a:pt x="1938" y="325946"/>
                  </a:cubicBezTo>
                  <a:cubicBezTo>
                    <a:pt x="-647" y="323351"/>
                    <a:pt x="-647" y="319460"/>
                    <a:pt x="1938" y="316865"/>
                  </a:cubicBezTo>
                  <a:cubicBezTo>
                    <a:pt x="1938" y="316865"/>
                    <a:pt x="1938" y="316865"/>
                    <a:pt x="29079" y="289623"/>
                  </a:cubicBezTo>
                  <a:cubicBezTo>
                    <a:pt x="30371" y="272759"/>
                    <a:pt x="45880" y="171573"/>
                    <a:pt x="118256" y="98927"/>
                  </a:cubicBezTo>
                  <a:cubicBezTo>
                    <a:pt x="178355" y="38605"/>
                    <a:pt x="242087" y="1633"/>
                    <a:pt x="283284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: Shape 33"/>
            <p:cNvSpPr/>
            <p:nvPr/>
          </p:nvSpPr>
          <p:spPr bwMode="auto">
            <a:xfrm>
              <a:off x="6988372" y="3803357"/>
              <a:ext cx="584199" cy="739951"/>
            </a:xfrm>
            <a:custGeom>
              <a:avLst/>
              <a:gdLst>
                <a:gd name="connsiteX0" fmla="*/ 205820 w 259152"/>
                <a:gd name="connsiteY0" fmla="*/ 63384 h 328244"/>
                <a:gd name="connsiteX1" fmla="*/ 208427 w 259152"/>
                <a:gd name="connsiteY1" fmla="*/ 72898 h 328244"/>
                <a:gd name="connsiteX2" fmla="*/ 166725 w 259152"/>
                <a:gd name="connsiteY2" fmla="*/ 141140 h 328244"/>
                <a:gd name="connsiteX3" fmla="*/ 152390 w 259152"/>
                <a:gd name="connsiteY3" fmla="*/ 145077 h 328244"/>
                <a:gd name="connsiteX4" fmla="*/ 108082 w 259152"/>
                <a:gd name="connsiteY4" fmla="*/ 89959 h 328244"/>
                <a:gd name="connsiteX5" fmla="*/ 52046 w 259152"/>
                <a:gd name="connsiteY5" fmla="*/ 149014 h 328244"/>
                <a:gd name="connsiteX6" fmla="*/ 42924 w 259152"/>
                <a:gd name="connsiteY6" fmla="*/ 139827 h 328244"/>
                <a:gd name="connsiteX7" fmla="*/ 106779 w 259152"/>
                <a:gd name="connsiteY7" fmla="*/ 70274 h 328244"/>
                <a:gd name="connsiteX8" fmla="*/ 117205 w 259152"/>
                <a:gd name="connsiteY8" fmla="*/ 72898 h 328244"/>
                <a:gd name="connsiteX9" fmla="*/ 156300 w 259152"/>
                <a:gd name="connsiteY9" fmla="*/ 122767 h 328244"/>
                <a:gd name="connsiteX10" fmla="*/ 195395 w 259152"/>
                <a:gd name="connsiteY10" fmla="*/ 63712 h 328244"/>
                <a:gd name="connsiteX11" fmla="*/ 205820 w 259152"/>
                <a:gd name="connsiteY11" fmla="*/ 63384 h 328244"/>
                <a:gd name="connsiteX12" fmla="*/ 202033 w 259152"/>
                <a:gd name="connsiteY12" fmla="*/ 35467 h 328244"/>
                <a:gd name="connsiteX13" fmla="*/ 167427 w 259152"/>
                <a:gd name="connsiteY13" fmla="*/ 38215 h 328244"/>
                <a:gd name="connsiteX14" fmla="*/ 21924 w 259152"/>
                <a:gd name="connsiteY14" fmla="*/ 48559 h 328244"/>
                <a:gd name="connsiteX15" fmla="*/ 21924 w 259152"/>
                <a:gd name="connsiteY15" fmla="*/ 181744 h 328244"/>
                <a:gd name="connsiteX16" fmla="*/ 25787 w 259152"/>
                <a:gd name="connsiteY16" fmla="*/ 181744 h 328244"/>
                <a:gd name="connsiteX17" fmla="*/ 94032 w 259152"/>
                <a:gd name="connsiteY17" fmla="*/ 179158 h 328244"/>
                <a:gd name="connsiteX18" fmla="*/ 142962 w 259152"/>
                <a:gd name="connsiteY18" fmla="*/ 176572 h 328244"/>
                <a:gd name="connsiteX19" fmla="*/ 231809 w 259152"/>
                <a:gd name="connsiteY19" fmla="*/ 176572 h 328244"/>
                <a:gd name="connsiteX20" fmla="*/ 239535 w 259152"/>
                <a:gd name="connsiteY20" fmla="*/ 100282 h 328244"/>
                <a:gd name="connsiteX21" fmla="*/ 235672 w 259152"/>
                <a:gd name="connsiteY21" fmla="*/ 39508 h 328244"/>
                <a:gd name="connsiteX22" fmla="*/ 202033 w 259152"/>
                <a:gd name="connsiteY22" fmla="*/ 35467 h 328244"/>
                <a:gd name="connsiteX23" fmla="*/ 162231 w 259152"/>
                <a:gd name="connsiteY23" fmla="*/ 0 h 328244"/>
                <a:gd name="connsiteX24" fmla="*/ 169970 w 259152"/>
                <a:gd name="connsiteY24" fmla="*/ 7739 h 328244"/>
                <a:gd name="connsiteX25" fmla="*/ 171260 w 259152"/>
                <a:gd name="connsiteY25" fmla="*/ 20637 h 328244"/>
                <a:gd name="connsiteX26" fmla="*/ 247361 w 259152"/>
                <a:gd name="connsiteY26" fmla="*/ 27086 h 328244"/>
                <a:gd name="connsiteX27" fmla="*/ 258969 w 259152"/>
                <a:gd name="connsiteY27" fmla="*/ 70942 h 328244"/>
                <a:gd name="connsiteX28" fmla="*/ 253810 w 259152"/>
                <a:gd name="connsiteY28" fmla="*/ 187028 h 328244"/>
                <a:gd name="connsiteX29" fmla="*/ 244781 w 259152"/>
                <a:gd name="connsiteY29" fmla="*/ 193477 h 328244"/>
                <a:gd name="connsiteX30" fmla="*/ 168680 w 259152"/>
                <a:gd name="connsiteY30" fmla="*/ 194767 h 328244"/>
                <a:gd name="connsiteX31" fmla="*/ 191897 w 259152"/>
                <a:gd name="connsiteY31" fmla="*/ 246360 h 328244"/>
                <a:gd name="connsiteX32" fmla="*/ 226723 w 259152"/>
                <a:gd name="connsiteY32" fmla="*/ 313432 h 328244"/>
                <a:gd name="connsiteX33" fmla="*/ 209955 w 259152"/>
                <a:gd name="connsiteY33" fmla="*/ 319881 h 328244"/>
                <a:gd name="connsiteX34" fmla="*/ 204796 w 259152"/>
                <a:gd name="connsiteY34" fmla="*/ 306983 h 328244"/>
                <a:gd name="connsiteX35" fmla="*/ 164811 w 259152"/>
                <a:gd name="connsiteY35" fmla="*/ 232172 h 328244"/>
                <a:gd name="connsiteX36" fmla="*/ 153202 w 259152"/>
                <a:gd name="connsiteY36" fmla="*/ 194767 h 328244"/>
                <a:gd name="connsiteX37" fmla="*/ 118376 w 259152"/>
                <a:gd name="connsiteY37" fmla="*/ 196056 h 328244"/>
                <a:gd name="connsiteX38" fmla="*/ 92579 w 259152"/>
                <a:gd name="connsiteY38" fmla="*/ 264418 h 328244"/>
                <a:gd name="connsiteX39" fmla="*/ 52594 w 259152"/>
                <a:gd name="connsiteY39" fmla="*/ 326331 h 328244"/>
                <a:gd name="connsiteX40" fmla="*/ 42275 w 259152"/>
                <a:gd name="connsiteY40" fmla="*/ 323751 h 328244"/>
                <a:gd name="connsiteX41" fmla="*/ 75811 w 259152"/>
                <a:gd name="connsiteY41" fmla="*/ 254099 h 328244"/>
                <a:gd name="connsiteX42" fmla="*/ 101608 w 259152"/>
                <a:gd name="connsiteY42" fmla="*/ 207665 h 328244"/>
                <a:gd name="connsiteX43" fmla="*/ 104188 w 259152"/>
                <a:gd name="connsiteY43" fmla="*/ 196056 h 328244"/>
                <a:gd name="connsiteX44" fmla="*/ 89999 w 259152"/>
                <a:gd name="connsiteY44" fmla="*/ 198636 h 328244"/>
                <a:gd name="connsiteX45" fmla="*/ 16478 w 259152"/>
                <a:gd name="connsiteY45" fmla="*/ 197346 h 328244"/>
                <a:gd name="connsiteX46" fmla="*/ 15188 w 259152"/>
                <a:gd name="connsiteY46" fmla="*/ 196056 h 328244"/>
                <a:gd name="connsiteX47" fmla="*/ 10029 w 259152"/>
                <a:gd name="connsiteY47" fmla="*/ 192187 h 328244"/>
                <a:gd name="connsiteX48" fmla="*/ 3580 w 259152"/>
                <a:gd name="connsiteY48" fmla="*/ 39985 h 328244"/>
                <a:gd name="connsiteX49" fmla="*/ 12609 w 259152"/>
                <a:gd name="connsiteY49" fmla="*/ 30956 h 328244"/>
                <a:gd name="connsiteX50" fmla="*/ 87420 w 259152"/>
                <a:gd name="connsiteY50" fmla="*/ 27086 h 328244"/>
                <a:gd name="connsiteX51" fmla="*/ 84840 w 259152"/>
                <a:gd name="connsiteY51" fmla="*/ 11608 h 328244"/>
                <a:gd name="connsiteX52" fmla="*/ 92579 w 259152"/>
                <a:gd name="connsiteY52" fmla="*/ 5159 h 328244"/>
                <a:gd name="connsiteX53" fmla="*/ 162231 w 259152"/>
                <a:gd name="connsiteY53" fmla="*/ 0 h 32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152" h="328244">
                  <a:moveTo>
                    <a:pt x="205820" y="63384"/>
                  </a:moveTo>
                  <a:cubicBezTo>
                    <a:pt x="208752" y="65681"/>
                    <a:pt x="210381" y="69618"/>
                    <a:pt x="208427" y="72898"/>
                  </a:cubicBezTo>
                  <a:cubicBezTo>
                    <a:pt x="196698" y="96520"/>
                    <a:pt x="177150" y="116205"/>
                    <a:pt x="166725" y="141140"/>
                  </a:cubicBezTo>
                  <a:cubicBezTo>
                    <a:pt x="165422" y="146389"/>
                    <a:pt x="157603" y="150326"/>
                    <a:pt x="152390" y="145077"/>
                  </a:cubicBezTo>
                  <a:cubicBezTo>
                    <a:pt x="136752" y="126704"/>
                    <a:pt x="119811" y="110956"/>
                    <a:pt x="108082" y="89959"/>
                  </a:cubicBezTo>
                  <a:cubicBezTo>
                    <a:pt x="87232" y="107019"/>
                    <a:pt x="72897" y="130641"/>
                    <a:pt x="52046" y="149014"/>
                  </a:cubicBezTo>
                  <a:cubicBezTo>
                    <a:pt x="46833" y="155575"/>
                    <a:pt x="37711" y="146389"/>
                    <a:pt x="42924" y="139827"/>
                  </a:cubicBezTo>
                  <a:cubicBezTo>
                    <a:pt x="65078" y="117518"/>
                    <a:pt x="80716" y="89959"/>
                    <a:pt x="106779" y="70274"/>
                  </a:cubicBezTo>
                  <a:cubicBezTo>
                    <a:pt x="109385" y="67649"/>
                    <a:pt x="115901" y="68961"/>
                    <a:pt x="117205" y="72898"/>
                  </a:cubicBezTo>
                  <a:cubicBezTo>
                    <a:pt x="127630" y="92583"/>
                    <a:pt x="141965" y="108331"/>
                    <a:pt x="156300" y="122767"/>
                  </a:cubicBezTo>
                  <a:cubicBezTo>
                    <a:pt x="166725" y="101770"/>
                    <a:pt x="181060" y="82085"/>
                    <a:pt x="195395" y="63712"/>
                  </a:cubicBezTo>
                  <a:cubicBezTo>
                    <a:pt x="198653" y="60431"/>
                    <a:pt x="202888" y="61087"/>
                    <a:pt x="205820" y="63384"/>
                  </a:cubicBezTo>
                  <a:close/>
                  <a:moveTo>
                    <a:pt x="202033" y="35467"/>
                  </a:moveTo>
                  <a:cubicBezTo>
                    <a:pt x="189961" y="35952"/>
                    <a:pt x="177729" y="37568"/>
                    <a:pt x="167427" y="38215"/>
                  </a:cubicBezTo>
                  <a:cubicBezTo>
                    <a:pt x="119785" y="42094"/>
                    <a:pt x="70855" y="45973"/>
                    <a:pt x="21924" y="48559"/>
                  </a:cubicBezTo>
                  <a:cubicBezTo>
                    <a:pt x="20637" y="92524"/>
                    <a:pt x="15486" y="137780"/>
                    <a:pt x="21924" y="181744"/>
                  </a:cubicBezTo>
                  <a:cubicBezTo>
                    <a:pt x="23212" y="181744"/>
                    <a:pt x="24499" y="181744"/>
                    <a:pt x="25787" y="181744"/>
                  </a:cubicBezTo>
                  <a:cubicBezTo>
                    <a:pt x="43814" y="192088"/>
                    <a:pt x="76005" y="181744"/>
                    <a:pt x="94032" y="179158"/>
                  </a:cubicBezTo>
                  <a:cubicBezTo>
                    <a:pt x="110771" y="176572"/>
                    <a:pt x="126223" y="176572"/>
                    <a:pt x="142962" y="176572"/>
                  </a:cubicBezTo>
                  <a:cubicBezTo>
                    <a:pt x="172578" y="177865"/>
                    <a:pt x="202194" y="179158"/>
                    <a:pt x="231809" y="176572"/>
                  </a:cubicBezTo>
                  <a:cubicBezTo>
                    <a:pt x="244686" y="173986"/>
                    <a:pt x="239535" y="109333"/>
                    <a:pt x="239535" y="100282"/>
                  </a:cubicBezTo>
                  <a:cubicBezTo>
                    <a:pt x="239535" y="91230"/>
                    <a:pt x="247261" y="44680"/>
                    <a:pt x="235672" y="39508"/>
                  </a:cubicBezTo>
                  <a:cubicBezTo>
                    <a:pt x="226015" y="35629"/>
                    <a:pt x="214104" y="34982"/>
                    <a:pt x="202033" y="35467"/>
                  </a:cubicBezTo>
                  <a:close/>
                  <a:moveTo>
                    <a:pt x="162231" y="0"/>
                  </a:moveTo>
                  <a:cubicBezTo>
                    <a:pt x="167390" y="0"/>
                    <a:pt x="169970" y="3869"/>
                    <a:pt x="169970" y="7739"/>
                  </a:cubicBezTo>
                  <a:cubicBezTo>
                    <a:pt x="169970" y="11608"/>
                    <a:pt x="171260" y="16768"/>
                    <a:pt x="171260" y="20637"/>
                  </a:cubicBezTo>
                  <a:cubicBezTo>
                    <a:pt x="194477" y="19347"/>
                    <a:pt x="228013" y="11608"/>
                    <a:pt x="247361" y="27086"/>
                  </a:cubicBezTo>
                  <a:cubicBezTo>
                    <a:pt x="261549" y="37405"/>
                    <a:pt x="258969" y="56753"/>
                    <a:pt x="258969" y="70942"/>
                  </a:cubicBezTo>
                  <a:cubicBezTo>
                    <a:pt x="256390" y="109637"/>
                    <a:pt x="258969" y="148332"/>
                    <a:pt x="253810" y="187028"/>
                  </a:cubicBezTo>
                  <a:cubicBezTo>
                    <a:pt x="252520" y="190897"/>
                    <a:pt x="248651" y="192187"/>
                    <a:pt x="244781" y="193477"/>
                  </a:cubicBezTo>
                  <a:cubicBezTo>
                    <a:pt x="218984" y="196056"/>
                    <a:pt x="194477" y="196056"/>
                    <a:pt x="168680" y="194767"/>
                  </a:cubicBezTo>
                  <a:cubicBezTo>
                    <a:pt x="176419" y="212824"/>
                    <a:pt x="181579" y="229592"/>
                    <a:pt x="191897" y="246360"/>
                  </a:cubicBezTo>
                  <a:cubicBezTo>
                    <a:pt x="204796" y="268288"/>
                    <a:pt x="218984" y="290215"/>
                    <a:pt x="226723" y="313432"/>
                  </a:cubicBezTo>
                  <a:cubicBezTo>
                    <a:pt x="230593" y="323751"/>
                    <a:pt x="216404" y="328910"/>
                    <a:pt x="209955" y="319881"/>
                  </a:cubicBezTo>
                  <a:cubicBezTo>
                    <a:pt x="206086" y="314722"/>
                    <a:pt x="206086" y="314722"/>
                    <a:pt x="204796" y="306983"/>
                  </a:cubicBezTo>
                  <a:cubicBezTo>
                    <a:pt x="193187" y="281186"/>
                    <a:pt x="176419" y="257969"/>
                    <a:pt x="164811" y="232172"/>
                  </a:cubicBezTo>
                  <a:cubicBezTo>
                    <a:pt x="159651" y="221853"/>
                    <a:pt x="153202" y="207665"/>
                    <a:pt x="153202" y="194767"/>
                  </a:cubicBezTo>
                  <a:cubicBezTo>
                    <a:pt x="141593" y="194767"/>
                    <a:pt x="129985" y="194767"/>
                    <a:pt x="118376" y="196056"/>
                  </a:cubicBezTo>
                  <a:cubicBezTo>
                    <a:pt x="120956" y="219274"/>
                    <a:pt x="102898" y="245071"/>
                    <a:pt x="92579" y="264418"/>
                  </a:cubicBezTo>
                  <a:cubicBezTo>
                    <a:pt x="79681" y="283766"/>
                    <a:pt x="69362" y="309563"/>
                    <a:pt x="52594" y="326331"/>
                  </a:cubicBezTo>
                  <a:cubicBezTo>
                    <a:pt x="50014" y="330200"/>
                    <a:pt x="43565" y="327621"/>
                    <a:pt x="42275" y="323751"/>
                  </a:cubicBezTo>
                  <a:cubicBezTo>
                    <a:pt x="35826" y="304403"/>
                    <a:pt x="66782" y="269578"/>
                    <a:pt x="75811" y="254099"/>
                  </a:cubicBezTo>
                  <a:cubicBezTo>
                    <a:pt x="84840" y="239911"/>
                    <a:pt x="95159" y="224433"/>
                    <a:pt x="101608" y="207665"/>
                  </a:cubicBezTo>
                  <a:cubicBezTo>
                    <a:pt x="102898" y="203796"/>
                    <a:pt x="102898" y="199926"/>
                    <a:pt x="104188" y="196056"/>
                  </a:cubicBezTo>
                  <a:cubicBezTo>
                    <a:pt x="99028" y="197346"/>
                    <a:pt x="95159" y="197346"/>
                    <a:pt x="89999" y="198636"/>
                  </a:cubicBezTo>
                  <a:cubicBezTo>
                    <a:pt x="66782" y="201216"/>
                    <a:pt x="37116" y="210245"/>
                    <a:pt x="16478" y="197346"/>
                  </a:cubicBezTo>
                  <a:cubicBezTo>
                    <a:pt x="15188" y="197346"/>
                    <a:pt x="15188" y="197346"/>
                    <a:pt x="15188" y="196056"/>
                  </a:cubicBezTo>
                  <a:cubicBezTo>
                    <a:pt x="12609" y="196056"/>
                    <a:pt x="10029" y="194767"/>
                    <a:pt x="10029" y="192187"/>
                  </a:cubicBezTo>
                  <a:cubicBezTo>
                    <a:pt x="-6739" y="144463"/>
                    <a:pt x="2290" y="88999"/>
                    <a:pt x="3580" y="39985"/>
                  </a:cubicBezTo>
                  <a:cubicBezTo>
                    <a:pt x="3580" y="34826"/>
                    <a:pt x="7449" y="30956"/>
                    <a:pt x="12609" y="30956"/>
                  </a:cubicBezTo>
                  <a:cubicBezTo>
                    <a:pt x="37116" y="29666"/>
                    <a:pt x="62913" y="28376"/>
                    <a:pt x="87420" y="27086"/>
                  </a:cubicBezTo>
                  <a:cubicBezTo>
                    <a:pt x="86130" y="21927"/>
                    <a:pt x="86130" y="16768"/>
                    <a:pt x="84840" y="11608"/>
                  </a:cubicBezTo>
                  <a:cubicBezTo>
                    <a:pt x="84840" y="7739"/>
                    <a:pt x="88710" y="5159"/>
                    <a:pt x="92579" y="5159"/>
                  </a:cubicBezTo>
                  <a:cubicBezTo>
                    <a:pt x="115796" y="1290"/>
                    <a:pt x="139014" y="0"/>
                    <a:pt x="16223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Freeform: Shape 32"/>
            <p:cNvSpPr/>
            <p:nvPr/>
          </p:nvSpPr>
          <p:spPr bwMode="auto">
            <a:xfrm>
              <a:off x="4599080" y="2357253"/>
              <a:ext cx="612149" cy="714744"/>
            </a:xfrm>
            <a:custGeom>
              <a:avLst/>
              <a:gdLst>
                <a:gd name="connsiteX0" fmla="*/ 58738 w 284163"/>
                <a:gd name="connsiteY0" fmla="*/ 225425 h 331788"/>
                <a:gd name="connsiteX1" fmla="*/ 225426 w 284163"/>
                <a:gd name="connsiteY1" fmla="*/ 225425 h 331788"/>
                <a:gd name="connsiteX2" fmla="*/ 225426 w 284163"/>
                <a:gd name="connsiteY2" fmla="*/ 249238 h 331788"/>
                <a:gd name="connsiteX3" fmla="*/ 58738 w 284163"/>
                <a:gd name="connsiteY3" fmla="*/ 249238 h 331788"/>
                <a:gd name="connsiteX4" fmla="*/ 58738 w 284163"/>
                <a:gd name="connsiteY4" fmla="*/ 177800 h 331788"/>
                <a:gd name="connsiteX5" fmla="*/ 225426 w 284163"/>
                <a:gd name="connsiteY5" fmla="*/ 177800 h 331788"/>
                <a:gd name="connsiteX6" fmla="*/ 225426 w 284163"/>
                <a:gd name="connsiteY6" fmla="*/ 201613 h 331788"/>
                <a:gd name="connsiteX7" fmla="*/ 58738 w 284163"/>
                <a:gd name="connsiteY7" fmla="*/ 201613 h 331788"/>
                <a:gd name="connsiteX8" fmla="*/ 58738 w 284163"/>
                <a:gd name="connsiteY8" fmla="*/ 130175 h 331788"/>
                <a:gd name="connsiteX9" fmla="*/ 225426 w 284163"/>
                <a:gd name="connsiteY9" fmla="*/ 130175 h 331788"/>
                <a:gd name="connsiteX10" fmla="*/ 225426 w 284163"/>
                <a:gd name="connsiteY10" fmla="*/ 153988 h 331788"/>
                <a:gd name="connsiteX11" fmla="*/ 58738 w 284163"/>
                <a:gd name="connsiteY11" fmla="*/ 153988 h 331788"/>
                <a:gd name="connsiteX12" fmla="*/ 23813 w 284163"/>
                <a:gd name="connsiteY12" fmla="*/ 47625 h 331788"/>
                <a:gd name="connsiteX13" fmla="*/ 23813 w 284163"/>
                <a:gd name="connsiteY13" fmla="*/ 307975 h 331788"/>
                <a:gd name="connsiteX14" fmla="*/ 260351 w 284163"/>
                <a:gd name="connsiteY14" fmla="*/ 307975 h 331788"/>
                <a:gd name="connsiteX15" fmla="*/ 260351 w 284163"/>
                <a:gd name="connsiteY15" fmla="*/ 47625 h 331788"/>
                <a:gd name="connsiteX16" fmla="*/ 225426 w 284163"/>
                <a:gd name="connsiteY16" fmla="*/ 47625 h 331788"/>
                <a:gd name="connsiteX17" fmla="*/ 225426 w 284163"/>
                <a:gd name="connsiteY17" fmla="*/ 71438 h 331788"/>
                <a:gd name="connsiteX18" fmla="*/ 201613 w 284163"/>
                <a:gd name="connsiteY18" fmla="*/ 71438 h 331788"/>
                <a:gd name="connsiteX19" fmla="*/ 201613 w 284163"/>
                <a:gd name="connsiteY19" fmla="*/ 47625 h 331788"/>
                <a:gd name="connsiteX20" fmla="*/ 153988 w 284163"/>
                <a:gd name="connsiteY20" fmla="*/ 47625 h 331788"/>
                <a:gd name="connsiteX21" fmla="*/ 153988 w 284163"/>
                <a:gd name="connsiteY21" fmla="*/ 71438 h 331788"/>
                <a:gd name="connsiteX22" fmla="*/ 130176 w 284163"/>
                <a:gd name="connsiteY22" fmla="*/ 71438 h 331788"/>
                <a:gd name="connsiteX23" fmla="*/ 130176 w 284163"/>
                <a:gd name="connsiteY23" fmla="*/ 47625 h 331788"/>
                <a:gd name="connsiteX24" fmla="*/ 82551 w 284163"/>
                <a:gd name="connsiteY24" fmla="*/ 47625 h 331788"/>
                <a:gd name="connsiteX25" fmla="*/ 82551 w 284163"/>
                <a:gd name="connsiteY25" fmla="*/ 71438 h 331788"/>
                <a:gd name="connsiteX26" fmla="*/ 58738 w 284163"/>
                <a:gd name="connsiteY26" fmla="*/ 71438 h 331788"/>
                <a:gd name="connsiteX27" fmla="*/ 58738 w 284163"/>
                <a:gd name="connsiteY27" fmla="*/ 47625 h 331788"/>
                <a:gd name="connsiteX28" fmla="*/ 58738 w 284163"/>
                <a:gd name="connsiteY28" fmla="*/ 0 h 331788"/>
                <a:gd name="connsiteX29" fmla="*/ 82550 w 284163"/>
                <a:gd name="connsiteY29" fmla="*/ 0 h 331788"/>
                <a:gd name="connsiteX30" fmla="*/ 82550 w 284163"/>
                <a:gd name="connsiteY30" fmla="*/ 23812 h 331788"/>
                <a:gd name="connsiteX31" fmla="*/ 130175 w 284163"/>
                <a:gd name="connsiteY31" fmla="*/ 23812 h 331788"/>
                <a:gd name="connsiteX32" fmla="*/ 130175 w 284163"/>
                <a:gd name="connsiteY32" fmla="*/ 0 h 331788"/>
                <a:gd name="connsiteX33" fmla="*/ 153988 w 284163"/>
                <a:gd name="connsiteY33" fmla="*/ 0 h 331788"/>
                <a:gd name="connsiteX34" fmla="*/ 153988 w 284163"/>
                <a:gd name="connsiteY34" fmla="*/ 23812 h 331788"/>
                <a:gd name="connsiteX35" fmla="*/ 201613 w 284163"/>
                <a:gd name="connsiteY35" fmla="*/ 23812 h 331788"/>
                <a:gd name="connsiteX36" fmla="*/ 201613 w 284163"/>
                <a:gd name="connsiteY36" fmla="*/ 0 h 331788"/>
                <a:gd name="connsiteX37" fmla="*/ 225425 w 284163"/>
                <a:gd name="connsiteY37" fmla="*/ 0 h 331788"/>
                <a:gd name="connsiteX38" fmla="*/ 225425 w 284163"/>
                <a:gd name="connsiteY38" fmla="*/ 23812 h 331788"/>
                <a:gd name="connsiteX39" fmla="*/ 284163 w 284163"/>
                <a:gd name="connsiteY39" fmla="*/ 23812 h 331788"/>
                <a:gd name="connsiteX40" fmla="*/ 284163 w 284163"/>
                <a:gd name="connsiteY40" fmla="*/ 331788 h 331788"/>
                <a:gd name="connsiteX41" fmla="*/ 0 w 284163"/>
                <a:gd name="connsiteY41" fmla="*/ 331788 h 331788"/>
                <a:gd name="connsiteX42" fmla="*/ 0 w 284163"/>
                <a:gd name="connsiteY42" fmla="*/ 23812 h 331788"/>
                <a:gd name="connsiteX43" fmla="*/ 58738 w 284163"/>
                <a:gd name="connsiteY43" fmla="*/ 23812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163" h="331788">
                  <a:moveTo>
                    <a:pt x="58738" y="225425"/>
                  </a:moveTo>
                  <a:lnTo>
                    <a:pt x="225426" y="225425"/>
                  </a:lnTo>
                  <a:lnTo>
                    <a:pt x="225426" y="249238"/>
                  </a:lnTo>
                  <a:lnTo>
                    <a:pt x="58738" y="249238"/>
                  </a:lnTo>
                  <a:close/>
                  <a:moveTo>
                    <a:pt x="58738" y="177800"/>
                  </a:moveTo>
                  <a:lnTo>
                    <a:pt x="225426" y="177800"/>
                  </a:lnTo>
                  <a:lnTo>
                    <a:pt x="225426" y="201613"/>
                  </a:lnTo>
                  <a:lnTo>
                    <a:pt x="58738" y="201613"/>
                  </a:lnTo>
                  <a:close/>
                  <a:moveTo>
                    <a:pt x="58738" y="130175"/>
                  </a:moveTo>
                  <a:lnTo>
                    <a:pt x="225426" y="130175"/>
                  </a:lnTo>
                  <a:lnTo>
                    <a:pt x="225426" y="153988"/>
                  </a:lnTo>
                  <a:lnTo>
                    <a:pt x="58738" y="153988"/>
                  </a:lnTo>
                  <a:close/>
                  <a:moveTo>
                    <a:pt x="23813" y="47625"/>
                  </a:moveTo>
                  <a:lnTo>
                    <a:pt x="23813" y="307975"/>
                  </a:lnTo>
                  <a:lnTo>
                    <a:pt x="260351" y="307975"/>
                  </a:lnTo>
                  <a:lnTo>
                    <a:pt x="260351" y="47625"/>
                  </a:lnTo>
                  <a:lnTo>
                    <a:pt x="225426" y="47625"/>
                  </a:lnTo>
                  <a:lnTo>
                    <a:pt x="225426" y="71438"/>
                  </a:lnTo>
                  <a:lnTo>
                    <a:pt x="201613" y="71438"/>
                  </a:lnTo>
                  <a:lnTo>
                    <a:pt x="201613" y="47625"/>
                  </a:lnTo>
                  <a:lnTo>
                    <a:pt x="153988" y="47625"/>
                  </a:lnTo>
                  <a:lnTo>
                    <a:pt x="153988" y="71438"/>
                  </a:lnTo>
                  <a:lnTo>
                    <a:pt x="130176" y="71438"/>
                  </a:lnTo>
                  <a:lnTo>
                    <a:pt x="130176" y="47625"/>
                  </a:lnTo>
                  <a:lnTo>
                    <a:pt x="82551" y="47625"/>
                  </a:lnTo>
                  <a:lnTo>
                    <a:pt x="82551" y="71438"/>
                  </a:lnTo>
                  <a:lnTo>
                    <a:pt x="58738" y="71438"/>
                  </a:lnTo>
                  <a:lnTo>
                    <a:pt x="58738" y="47625"/>
                  </a:lnTo>
                  <a:close/>
                  <a:moveTo>
                    <a:pt x="58738" y="0"/>
                  </a:moveTo>
                  <a:lnTo>
                    <a:pt x="82550" y="0"/>
                  </a:lnTo>
                  <a:lnTo>
                    <a:pt x="82550" y="23812"/>
                  </a:lnTo>
                  <a:lnTo>
                    <a:pt x="130175" y="23812"/>
                  </a:lnTo>
                  <a:lnTo>
                    <a:pt x="130175" y="0"/>
                  </a:lnTo>
                  <a:lnTo>
                    <a:pt x="153988" y="0"/>
                  </a:lnTo>
                  <a:lnTo>
                    <a:pt x="153988" y="23812"/>
                  </a:lnTo>
                  <a:lnTo>
                    <a:pt x="201613" y="23812"/>
                  </a:lnTo>
                  <a:lnTo>
                    <a:pt x="201613" y="0"/>
                  </a:lnTo>
                  <a:lnTo>
                    <a:pt x="225425" y="0"/>
                  </a:lnTo>
                  <a:lnTo>
                    <a:pt x="225425" y="23812"/>
                  </a:lnTo>
                  <a:lnTo>
                    <a:pt x="284163" y="23812"/>
                  </a:lnTo>
                  <a:lnTo>
                    <a:pt x="284163" y="331788"/>
                  </a:lnTo>
                  <a:lnTo>
                    <a:pt x="0" y="331788"/>
                  </a:lnTo>
                  <a:lnTo>
                    <a:pt x="0" y="23812"/>
                  </a:lnTo>
                  <a:lnTo>
                    <a:pt x="58738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53549" y="5369872"/>
            <a:ext cx="2910969" cy="679701"/>
            <a:chOff x="8585706" y="2196812"/>
            <a:chExt cx="2910969" cy="679701"/>
          </a:xfrm>
        </p:grpSpPr>
        <p:sp>
          <p:nvSpPr>
            <p:cNvPr id="34" name="矩形 33"/>
            <p:cNvSpPr/>
            <p:nvPr/>
          </p:nvSpPr>
          <p:spPr>
            <a:xfrm>
              <a:off x="8585707" y="2549436"/>
              <a:ext cx="2910968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显示用户管理信息</a:t>
              </a:r>
              <a:endPara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85706" y="2196812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用户管理</a:t>
              </a:r>
              <a:endPara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65168" y="2008477"/>
            <a:ext cx="2910969" cy="679701"/>
            <a:chOff x="8585706" y="2196812"/>
            <a:chExt cx="2910969" cy="679701"/>
          </a:xfrm>
        </p:grpSpPr>
        <p:sp>
          <p:nvSpPr>
            <p:cNvPr id="40" name="矩形 39"/>
            <p:cNvSpPr/>
            <p:nvPr/>
          </p:nvSpPr>
          <p:spPr>
            <a:xfrm>
              <a:off x="8585707" y="2549436"/>
              <a:ext cx="2910968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585706" y="2196812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歌曲管理</a:t>
              </a:r>
              <a:endPara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72571" y="1688221"/>
            <a:ext cx="2910969" cy="679701"/>
            <a:chOff x="8585706" y="2196812"/>
            <a:chExt cx="2910969" cy="679701"/>
          </a:xfrm>
        </p:grpSpPr>
        <p:sp>
          <p:nvSpPr>
            <p:cNvPr id="43" name="矩形 42"/>
            <p:cNvSpPr/>
            <p:nvPr/>
          </p:nvSpPr>
          <p:spPr>
            <a:xfrm>
              <a:off x="8585707" y="2549436"/>
              <a:ext cx="2910968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显示公告内容</a:t>
              </a:r>
              <a:endPara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85706" y="2196812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公告管理</a:t>
              </a:r>
              <a:endPara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37812" y="2524639"/>
            <a:ext cx="234787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显示歌曲、歌词、海报等信息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348" y="1786142"/>
            <a:ext cx="6430033" cy="41199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619" y="2076619"/>
            <a:ext cx="5704762" cy="27047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047" y="2009952"/>
            <a:ext cx="7961905" cy="28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8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歌曲海报宣传部分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047" y="2009952"/>
            <a:ext cx="7961905" cy="2838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5" y="1757571"/>
            <a:ext cx="8076190" cy="33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574" y="2490842"/>
            <a:ext cx="8788144" cy="325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87519" y="900294"/>
            <a:ext cx="185907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335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5335" dirty="0">
              <a:solidFill>
                <a:srgbClr val="0E71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3057" y="1921239"/>
            <a:ext cx="32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0E71AA"/>
                </a:solidFill>
                <a:latin typeface="+mn-ea"/>
              </a:rPr>
              <a:t>CONTENT</a:t>
            </a:r>
            <a:endParaRPr lang="zh-CN" altLang="en-US" sz="2400" dirty="0">
              <a:solidFill>
                <a:srgbClr val="0E71AA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1895" y="968637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绪论与系统任务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911564" y="1550287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30799" y="2392637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关键技术与实践难点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846033" y="2846907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81895" y="3532284"/>
            <a:ext cx="385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研究成果与应用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11564" y="4150370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86307" y="4872271"/>
            <a:ext cx="320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846458" y="5502623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8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播放及下载部分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43" y="1712835"/>
            <a:ext cx="10758097" cy="49613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歌曲管理部分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424" y="2043950"/>
            <a:ext cx="8958867" cy="28095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歌曲管理部分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91" y="1447007"/>
            <a:ext cx="10828571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歌单管理部分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424" y="2043950"/>
            <a:ext cx="9192277" cy="28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5" y="1438524"/>
            <a:ext cx="10876190" cy="39809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424" y="2043950"/>
            <a:ext cx="9192277" cy="28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6" y="2057571"/>
            <a:ext cx="10771428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研究成果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703957" y="985342"/>
            <a:ext cx="231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公告管理部分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424" y="2043950"/>
            <a:ext cx="9192277" cy="28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81" y="1800428"/>
            <a:ext cx="10495238" cy="32571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MH_Pictur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039820"/>
            <a:ext cx="12192000" cy="5801831"/>
          </a:xfrm>
          <a:prstGeom prst="rect">
            <a:avLst/>
          </a:prstGeom>
          <a:blipFill dpi="0" rotWithShape="1">
            <a:blip r:embed="rId2"/>
            <a:srcRect/>
            <a:stretch>
              <a:fillRect t="-24505" b="-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 sz="1350" dirty="0">
              <a:solidFill>
                <a:srgbClr val="FFFFFF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88" name="MH_Other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1039822"/>
            <a:ext cx="4809067" cy="5801829"/>
          </a:xfrm>
          <a:prstGeom prst="homePlate">
            <a:avLst>
              <a:gd name="adj" fmla="val 31338"/>
            </a:avLst>
          </a:prstGeom>
          <a:gradFill>
            <a:gsLst>
              <a:gs pos="0">
                <a:srgbClr val="0E6CA6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 sz="1350" dirty="0">
              <a:solidFill>
                <a:srgbClr val="FFFFFF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31453" y="3722296"/>
            <a:ext cx="414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第四章  论文总结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PA_直接连接符 30"/>
          <p:cNvCxnSpPr/>
          <p:nvPr>
            <p:custDataLst>
              <p:tags r:id="rId4"/>
            </p:custDataLst>
          </p:nvPr>
        </p:nvCxnSpPr>
        <p:spPr>
          <a:xfrm>
            <a:off x="495057" y="4444395"/>
            <a:ext cx="118976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研究总结</a:t>
            </a:r>
            <a:endParaRPr 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0E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24066" y="1244184"/>
            <a:ext cx="83045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000" dirty="0"/>
              <a:t>这个项目（基于</a:t>
            </a:r>
            <a:r>
              <a:rPr lang="en-US" altLang="zh-CN" sz="2000" dirty="0"/>
              <a:t>J2EE</a:t>
            </a:r>
            <a:r>
              <a:rPr lang="zh-CN" altLang="zh-CN" sz="2000" dirty="0"/>
              <a:t>技术的音乐网站的设计与实现）开发的过程，是一个学习新知识（</a:t>
            </a:r>
            <a:r>
              <a:rPr lang="en-US" altLang="zh-CN" sz="2000" dirty="0"/>
              <a:t>SSM</a:t>
            </a:r>
            <a:r>
              <a:rPr lang="zh-CN" altLang="zh-CN" sz="2000" dirty="0"/>
              <a:t>框架等）和进步的过程。这样的实际项目是对近</a:t>
            </a:r>
            <a:r>
              <a:rPr lang="en-US" altLang="zh-CN" sz="2000" dirty="0"/>
              <a:t>4</a:t>
            </a:r>
            <a:r>
              <a:rPr lang="zh-CN" altLang="zh-CN" sz="2000" dirty="0"/>
              <a:t>年学过知识与课程都是难得的总结和提高的机会。在近</a:t>
            </a:r>
            <a:r>
              <a:rPr lang="en-US" altLang="zh-CN" sz="2000" dirty="0"/>
              <a:t>3</a:t>
            </a:r>
            <a:r>
              <a:rPr lang="zh-CN" altLang="zh-CN" sz="2000" dirty="0"/>
              <a:t>个月的时间里，我每个星期回找企业老师汇报进度，遇到问题寻求老师的帮助，查阅了大量的书籍和资料，综合完成了本次毕业设计，实现了歌曲的试听、下载、搜索及新歌推荐等功能，得到了老师们的认可，播放器部分本来是使用</a:t>
            </a:r>
            <a:r>
              <a:rPr lang="en-US" altLang="zh-CN" sz="2000" dirty="0"/>
              <a:t>Flash</a:t>
            </a:r>
            <a:r>
              <a:rPr lang="zh-CN" altLang="zh-CN" sz="2000" dirty="0"/>
              <a:t>插件，在老师的推荐下，自学了</a:t>
            </a:r>
            <a:r>
              <a:rPr lang="en-US" altLang="zh-CN" sz="2000" dirty="0"/>
              <a:t>HTML5</a:t>
            </a:r>
            <a:r>
              <a:rPr lang="zh-CN" altLang="zh-CN" sz="2000" dirty="0"/>
              <a:t>，完成了播放器的编写，起初的歌词并不显示，在学习相关知识后，可以对相应的歌词文件进行解读并显示，自己也很高兴。与此同时我更加深入的进一步研究，发现系统还存在一定的不足。比如歌单的下载部分虽然是实现了，但是不能连续下载，也不支持断点续传。系统会随着时代的变化，技术的更新、完善不断地充实。本系统代码优化程度低，考虑代码重构，想在以后的时间里面进一步的完善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014" y="849267"/>
            <a:ext cx="10368232" cy="3686688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484845" y="389889"/>
            <a:ext cx="710909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5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感谢导师们的倾听</a:t>
            </a:r>
            <a:endParaRPr lang="zh-CN" altLang="en-US" sz="5335" dirty="0">
              <a:solidFill>
                <a:srgbClr val="0E71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05104" y="1674613"/>
            <a:ext cx="76374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大学生活即将结束，在此，我要感谢所有教导我的老师和一齐成长的同学，他们在我的大学生涯给予了很大的帮助。本论文能够顺利完成，要特别感谢我的导师陈勇老师和王悦老师，感谢各位老师的关心和帮助！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b="1" dirty="0">
              <a:solidFill>
                <a:srgbClr val="0E71AA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491527" y="3263384"/>
            <a:ext cx="206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E6C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指导老师：陈勇</a:t>
            </a:r>
            <a:endParaRPr lang="zh-CN" altLang="en-US" dirty="0">
              <a:solidFill>
                <a:srgbClr val="0E6C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329408" y="3244334"/>
            <a:ext cx="22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E6C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答辩人：徐习飞</a:t>
            </a:r>
            <a:endParaRPr lang="zh-CN" altLang="en-US" dirty="0">
              <a:solidFill>
                <a:srgbClr val="0E6C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4" name="组合 12"/>
          <p:cNvGrpSpPr/>
          <p:nvPr/>
        </p:nvGrpSpPr>
        <p:grpSpPr bwMode="auto">
          <a:xfrm>
            <a:off x="5978991" y="3244334"/>
            <a:ext cx="411843" cy="411843"/>
            <a:chOff x="5986" y="18339"/>
            <a:chExt cx="600" cy="600"/>
          </a:xfrm>
          <a:solidFill>
            <a:schemeClr val="bg1"/>
          </a:solidFill>
        </p:grpSpPr>
        <p:sp>
          <p:nvSpPr>
            <p:cNvPr id="65" name="椭圆 74"/>
            <p:cNvSpPr>
              <a:spLocks noChangeArrowheads="1"/>
            </p:cNvSpPr>
            <p:nvPr/>
          </p:nvSpPr>
          <p:spPr bwMode="auto">
            <a:xfrm>
              <a:off x="5986" y="18339"/>
              <a:ext cx="600" cy="600"/>
            </a:xfrm>
            <a:prstGeom prst="ellipse">
              <a:avLst/>
            </a:prstGeom>
            <a:solidFill>
              <a:srgbClr val="0E6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0E6CA6"/>
                </a:solidFill>
              </a:endParaRPr>
            </a:p>
          </p:txBody>
        </p:sp>
        <p:sp>
          <p:nvSpPr>
            <p:cNvPr id="66" name="Freeform 5"/>
            <p:cNvSpPr>
              <a:spLocks noEditPoints="1" noChangeArrowheads="1"/>
            </p:cNvSpPr>
            <p:nvPr/>
          </p:nvSpPr>
          <p:spPr bwMode="auto">
            <a:xfrm flipH="1">
              <a:off x="6074" y="18513"/>
              <a:ext cx="425" cy="280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E6CA6"/>
                </a:solidFill>
              </a:endParaRPr>
            </a:p>
          </p:txBody>
        </p:sp>
      </p:grpSp>
      <p:grpSp>
        <p:nvGrpSpPr>
          <p:cNvPr id="67" name="组合 4"/>
          <p:cNvGrpSpPr/>
          <p:nvPr/>
        </p:nvGrpSpPr>
        <p:grpSpPr bwMode="auto">
          <a:xfrm>
            <a:off x="8813499" y="3255741"/>
            <a:ext cx="413091" cy="415374"/>
            <a:chOff x="0" y="0"/>
            <a:chExt cx="454" cy="454"/>
          </a:xfrm>
        </p:grpSpPr>
        <p:sp>
          <p:nvSpPr>
            <p:cNvPr id="68" name="正圆 1244"/>
            <p:cNvSpPr>
              <a:spLocks noChangeArrowheads="1"/>
            </p:cNvSpPr>
            <p:nvPr/>
          </p:nvSpPr>
          <p:spPr bwMode="auto">
            <a:xfrm>
              <a:off x="0" y="0"/>
              <a:ext cx="454" cy="454"/>
            </a:xfrm>
            <a:prstGeom prst="ellipse">
              <a:avLst/>
            </a:prstGeom>
            <a:solidFill>
              <a:srgbClr val="0E6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9999" tIns="47159" rIns="89999" bIns="47159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E6CA6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方形小人2 1235"/>
            <p:cNvSpPr>
              <a:spLocks noChangeArrowheads="1"/>
            </p:cNvSpPr>
            <p:nvPr/>
          </p:nvSpPr>
          <p:spPr bwMode="auto">
            <a:xfrm>
              <a:off x="113" y="114"/>
              <a:ext cx="226" cy="226"/>
            </a:xfrm>
            <a:custGeom>
              <a:avLst/>
              <a:gdLst>
                <a:gd name="T0" fmla="*/ 393420 w 1520415"/>
                <a:gd name="T1" fmla="*/ 849255 h 1755576"/>
                <a:gd name="T2" fmla="*/ 760208 w 1520415"/>
                <a:gd name="T3" fmla="*/ 1098122 h 1755576"/>
                <a:gd name="T4" fmla="*/ 1126995 w 1520415"/>
                <a:gd name="T5" fmla="*/ 849255 h 1755576"/>
                <a:gd name="T6" fmla="*/ 1520415 w 1520415"/>
                <a:gd name="T7" fmla="*/ 1475516 h 1755576"/>
                <a:gd name="T8" fmla="*/ 1520415 w 1520415"/>
                <a:gd name="T9" fmla="*/ 1755576 h 1755576"/>
                <a:gd name="T10" fmla="*/ 0 w 1520415"/>
                <a:gd name="T11" fmla="*/ 1755576 h 1755576"/>
                <a:gd name="T12" fmla="*/ 0 w 1520415"/>
                <a:gd name="T13" fmla="*/ 1475516 h 1755576"/>
                <a:gd name="T14" fmla="*/ 393420 w 1520415"/>
                <a:gd name="T15" fmla="*/ 849255 h 1755576"/>
                <a:gd name="T16" fmla="*/ 760207 w 1520415"/>
                <a:gd name="T17" fmla="*/ 0 h 1755576"/>
                <a:gd name="T18" fmla="*/ 1138249 w 1520415"/>
                <a:gd name="T19" fmla="*/ 477053 h 1755576"/>
                <a:gd name="T20" fmla="*/ 760207 w 1520415"/>
                <a:gd name="T21" fmla="*/ 954106 h 1755576"/>
                <a:gd name="T22" fmla="*/ 382165 w 1520415"/>
                <a:gd name="T23" fmla="*/ 477053 h 1755576"/>
                <a:gd name="T24" fmla="*/ 760207 w 1520415"/>
                <a:gd name="T25" fmla="*/ 0 h 1755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0415" h="1755576">
                  <a:moveTo>
                    <a:pt x="393420" y="849255"/>
                  </a:moveTo>
                  <a:cubicBezTo>
                    <a:pt x="462894" y="997863"/>
                    <a:pt x="601240" y="1098122"/>
                    <a:pt x="760208" y="1098122"/>
                  </a:cubicBezTo>
                  <a:cubicBezTo>
                    <a:pt x="919176" y="1098122"/>
                    <a:pt x="1057521" y="997863"/>
                    <a:pt x="1126995" y="849255"/>
                  </a:cubicBezTo>
                  <a:cubicBezTo>
                    <a:pt x="1344348" y="849804"/>
                    <a:pt x="1520415" y="1129988"/>
                    <a:pt x="1520415" y="1475516"/>
                  </a:cubicBezTo>
                  <a:lnTo>
                    <a:pt x="1520415" y="1755576"/>
                  </a:lnTo>
                  <a:lnTo>
                    <a:pt x="0" y="1755576"/>
                  </a:lnTo>
                  <a:lnTo>
                    <a:pt x="0" y="1475516"/>
                  </a:lnTo>
                  <a:cubicBezTo>
                    <a:pt x="0" y="1129988"/>
                    <a:pt x="176067" y="849804"/>
                    <a:pt x="393420" y="849255"/>
                  </a:cubicBezTo>
                  <a:close/>
                  <a:moveTo>
                    <a:pt x="760207" y="0"/>
                  </a:moveTo>
                  <a:cubicBezTo>
                    <a:pt x="968994" y="0"/>
                    <a:pt x="1138249" y="213584"/>
                    <a:pt x="1138249" y="477053"/>
                  </a:cubicBezTo>
                  <a:cubicBezTo>
                    <a:pt x="1138249" y="740522"/>
                    <a:pt x="968994" y="954106"/>
                    <a:pt x="760207" y="954106"/>
                  </a:cubicBezTo>
                  <a:cubicBezTo>
                    <a:pt x="551420" y="954106"/>
                    <a:pt x="382165" y="740522"/>
                    <a:pt x="382165" y="477053"/>
                  </a:cubicBezTo>
                  <a:cubicBezTo>
                    <a:pt x="382165" y="213584"/>
                    <a:pt x="551420" y="0"/>
                    <a:pt x="760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0E6CA6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77719" y="5186597"/>
            <a:ext cx="6530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6249" y="3605800"/>
            <a:ext cx="8788144" cy="3252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81082" y="1519273"/>
            <a:ext cx="847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335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第一章  绪论与系统任务</a:t>
            </a:r>
            <a:endParaRPr lang="zh-CN" altLang="en-US" sz="5335" dirty="0">
              <a:solidFill>
                <a:srgbClr val="0E71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11564" y="3271999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选题的背景及意义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133679" y="3782953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11564" y="4333251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133679" y="4844205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11564" y="5367425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系统任务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133679" y="5878379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991">
            <a:off x="-1412742" y="1715909"/>
            <a:ext cx="8788144" cy="32522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98496" y="1404653"/>
            <a:ext cx="355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选题的背景及意义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15120" y="1927873"/>
            <a:ext cx="485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随着互联网技术的空前发展，我们已经进入了信息时代，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对人们的工作、生活以及观念产生了深远的影响，人们可以获得更多的“精神食粮”。许多老式的信息和数据库系统等被移植到互联网上。在几十年前，我们只能通过书信、报纸、电视、广播等媒介获得信息，而互联网作为新媒介，渐渐受到人们的重视，为人们所接受和青睐，并且不断发展。</a:t>
            </a:r>
            <a:endParaRPr lang="en-US" altLang="zh-CN" sz="16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对大学近四年的学习总结！</a:t>
            </a:r>
            <a:endParaRPr lang="zh-CN" altLang="en-US" sz="16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15120" y="696767"/>
            <a:ext cx="93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991">
            <a:off x="27812" y="3617631"/>
            <a:ext cx="8788144" cy="32522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052444" y="1514810"/>
            <a:ext cx="355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38092" y="2038030"/>
            <a:ext cx="6166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本课题的开发采用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（具有：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可伸缩性；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灵活性；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易维护性。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层模型运行：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客户端机器上的客户层组件。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服务器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层组件。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业务逻辑层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服务器上的层软件）。配合使用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HTML5+MySQL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实现。首先，主要运用近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年不同阶段所学的相关知识（软件工程、数据结构等）、去图书馆查资料、上网学习（观看视频，浏览博客，如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等）系统开发方法，结合所学和老师提的建议，写出需求分析等；后期，进行本课题的设计与开发以及测试。我在这次开发中，使用</a:t>
            </a:r>
            <a:r>
              <a:rPr lang="en-US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MySQL5.5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数据库。我设计的数据库一共包含十二</a:t>
            </a:r>
            <a:r>
              <a:rPr lang="zh-CN" altLang="zh-CN" sz="160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张表</a:t>
            </a:r>
            <a:r>
              <a:rPr lang="zh-CN" altLang="en-US" sz="160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160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1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整个系统的操作。</a:t>
            </a:r>
            <a:endParaRPr lang="zh-CN" altLang="en-US" sz="16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15120" y="806924"/>
            <a:ext cx="93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991">
            <a:off x="3739533" y="3464891"/>
            <a:ext cx="8788144" cy="32522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052444" y="1514810"/>
            <a:ext cx="355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系统任务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15120" y="806924"/>
            <a:ext cx="93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0524" y="2383436"/>
            <a:ext cx="433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solidFill>
                  <a:srgbClr val="0070C0"/>
                </a:solidFill>
              </a:rPr>
              <a:t>明确系统要求，进行需求分析（调查类似的音乐</a:t>
            </a:r>
            <a:r>
              <a:rPr lang="zh-CN" altLang="en-US" sz="2400">
                <a:solidFill>
                  <a:srgbClr val="0070C0"/>
                </a:solidFill>
              </a:rPr>
              <a:t>网站），     编写</a:t>
            </a:r>
            <a:r>
              <a:rPr lang="zh-CN" altLang="en-US" sz="2400" dirty="0">
                <a:solidFill>
                  <a:srgbClr val="0070C0"/>
                </a:solidFill>
              </a:rPr>
              <a:t>本系统的需求分析报告。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1379095" y="934980"/>
            <a:ext cx="779489" cy="44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362613" y="2859741"/>
            <a:ext cx="779489" cy="44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8584" y="806924"/>
            <a:ext cx="121420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5066" y="2631258"/>
            <a:ext cx="1214203" cy="757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1374" y="337487"/>
            <a:ext cx="1181239" cy="613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基于</a:t>
            </a:r>
            <a:r>
              <a:rPr lang="en-US" altLang="zh-CN" sz="3600" dirty="0"/>
              <a:t>J2EE</a:t>
            </a:r>
            <a:r>
              <a:rPr lang="zh-CN" altLang="en-US" sz="3600" dirty="0"/>
              <a:t>技术的</a:t>
            </a:r>
            <a:endParaRPr lang="en-US" altLang="zh-CN" sz="3600" dirty="0"/>
          </a:p>
          <a:p>
            <a:pPr algn="ctr"/>
            <a:r>
              <a:rPr lang="zh-CN" altLang="en-US" sz="3600" dirty="0"/>
              <a:t>音</a:t>
            </a:r>
            <a:endParaRPr lang="en-US" altLang="zh-CN" sz="3600" dirty="0"/>
          </a:p>
          <a:p>
            <a:pPr algn="ctr"/>
            <a:r>
              <a:rPr lang="zh-CN" altLang="en-US" sz="3600" dirty="0"/>
              <a:t>乐</a:t>
            </a:r>
            <a:endParaRPr lang="en-US" altLang="zh-CN" sz="3600" dirty="0"/>
          </a:p>
          <a:p>
            <a:pPr algn="ctr"/>
            <a:r>
              <a:rPr lang="zh-CN" altLang="en-US" sz="3600" dirty="0"/>
              <a:t>网</a:t>
            </a:r>
            <a:endParaRPr lang="en-US" altLang="zh-CN" sz="3600" dirty="0"/>
          </a:p>
          <a:p>
            <a:pPr algn="ctr"/>
            <a:r>
              <a:rPr lang="zh-CN" altLang="en-US" sz="3600" dirty="0"/>
              <a:t>站</a:t>
            </a:r>
            <a:endParaRPr lang="en-US" altLang="zh-CN" sz="3600" dirty="0"/>
          </a:p>
          <a:p>
            <a:pPr algn="ctr"/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4421884" y="672289"/>
            <a:ext cx="2143808" cy="9694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增删查改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4421884" y="2543525"/>
            <a:ext cx="2143808" cy="9694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endParaRPr lang="zh-CN" altLang="en-US" dirty="0"/>
          </a:p>
        </p:txBody>
      </p:sp>
      <p:sp>
        <p:nvSpPr>
          <p:cNvPr id="17" name="箭头: 左右 16"/>
          <p:cNvSpPr/>
          <p:nvPr/>
        </p:nvSpPr>
        <p:spPr>
          <a:xfrm>
            <a:off x="3372787" y="933080"/>
            <a:ext cx="1049097" cy="3577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右 21"/>
          <p:cNvSpPr/>
          <p:nvPr/>
        </p:nvSpPr>
        <p:spPr>
          <a:xfrm>
            <a:off x="3372787" y="2902911"/>
            <a:ext cx="1049097" cy="3577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65140" y="1776420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  <a:endParaRPr lang="zh-CN" altLang="en-US" dirty="0"/>
          </a:p>
        </p:txBody>
      </p:sp>
      <p:sp>
        <p:nvSpPr>
          <p:cNvPr id="19" name="箭头: 下 18"/>
          <p:cNvSpPr/>
          <p:nvPr/>
        </p:nvSpPr>
        <p:spPr>
          <a:xfrm>
            <a:off x="2264186" y="3388901"/>
            <a:ext cx="269823" cy="687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/>
          <p:cNvSpPr/>
          <p:nvPr/>
        </p:nvSpPr>
        <p:spPr>
          <a:xfrm>
            <a:off x="3028012" y="3388901"/>
            <a:ext cx="269823" cy="687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79719" y="4076132"/>
            <a:ext cx="638755" cy="134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普通用户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59865" y="4076132"/>
            <a:ext cx="606119" cy="134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  <a:r>
              <a:rPr lang="zh-CN" altLang="en-US" dirty="0"/>
              <a:t>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052444" y="1514810"/>
            <a:ext cx="355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系统任务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15120" y="806924"/>
            <a:ext cx="93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1371" y="2560773"/>
            <a:ext cx="5576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前台界面：可供用户听音乐和下载歌曲</a:t>
            </a:r>
            <a:endParaRPr lang="en-US" altLang="zh-CN" sz="2800" dirty="0"/>
          </a:p>
          <a:p>
            <a:r>
              <a:rPr lang="zh-CN" altLang="en-US" sz="2800" dirty="0"/>
              <a:t>后台：便于管理员对歌曲、用户以及公告的处理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52" y="329036"/>
            <a:ext cx="3885714" cy="40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7" y="4696095"/>
            <a:ext cx="3457143" cy="21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991">
            <a:off x="-1412742" y="1715909"/>
            <a:ext cx="8788144" cy="32522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74165" y="541535"/>
            <a:ext cx="9149996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335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第二章  关键技术与实践难点</a:t>
            </a:r>
            <a:endParaRPr lang="zh-CN" altLang="en-US" sz="5335" dirty="0">
              <a:solidFill>
                <a:srgbClr val="0E71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1564" y="3271999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133679" y="3782953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11564" y="4333251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8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  <a:endParaRPr lang="zh-CN" altLang="en-US" sz="28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133679" y="4844205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900219" y="361366"/>
            <a:ext cx="338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0E6C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3600" dirty="0">
              <a:solidFill>
                <a:srgbClr val="0E6C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76733" y="2705666"/>
            <a:ext cx="8827524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13335" y="1146808"/>
            <a:ext cx="9060174" cy="10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4572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600" dirty="0"/>
              <a:t>本设计基于</a:t>
            </a:r>
            <a:r>
              <a:rPr lang="en-US" altLang="zh-CN" sz="1600" dirty="0"/>
              <a:t>JAVA</a:t>
            </a:r>
            <a:r>
              <a:rPr lang="zh-CN" altLang="zh-CN" sz="1600" dirty="0"/>
              <a:t>的</a:t>
            </a:r>
            <a:r>
              <a:rPr lang="en-US" altLang="zh-CN" sz="1600" dirty="0"/>
              <a:t>Eclipse</a:t>
            </a:r>
            <a:r>
              <a:rPr lang="zh-CN" altLang="zh-CN" sz="1600" dirty="0"/>
              <a:t>程序开发技术，采用</a:t>
            </a:r>
            <a:r>
              <a:rPr lang="en-US" altLang="zh-CN" sz="1600" dirty="0"/>
              <a:t>B/S</a:t>
            </a:r>
            <a:r>
              <a:rPr lang="zh-CN" altLang="zh-CN" sz="1600" dirty="0"/>
              <a:t>结构</a:t>
            </a:r>
            <a:r>
              <a:rPr lang="en-US" altLang="zh-CN" sz="1600" dirty="0"/>
              <a:t>,</a:t>
            </a:r>
            <a:r>
              <a:rPr lang="zh-CN" altLang="zh-CN" sz="1600" dirty="0"/>
              <a:t>系统的开发选用</a:t>
            </a:r>
            <a:r>
              <a:rPr lang="en-US" altLang="zh-CN" sz="1600" dirty="0"/>
              <a:t>JSP</a:t>
            </a:r>
            <a:r>
              <a:rPr lang="zh-CN" altLang="en-US" sz="1600" dirty="0"/>
              <a:t>和</a:t>
            </a:r>
            <a:r>
              <a:rPr lang="en-US" altLang="zh-CN" sz="1600" dirty="0"/>
              <a:t>HTML5</a:t>
            </a:r>
            <a:r>
              <a:rPr lang="zh-CN" altLang="en-US" sz="1600" dirty="0"/>
              <a:t>写前台</a:t>
            </a:r>
            <a:r>
              <a:rPr lang="en-US" altLang="zh-CN" sz="1600" dirty="0"/>
              <a:t>,</a:t>
            </a:r>
            <a:r>
              <a:rPr lang="zh-CN" altLang="en-US" sz="1600" dirty="0"/>
              <a:t>选用</a:t>
            </a:r>
            <a:r>
              <a:rPr lang="en-US" altLang="zh-CN" sz="1600" dirty="0"/>
              <a:t>SSM</a:t>
            </a:r>
            <a:r>
              <a:rPr lang="zh-CN" altLang="en-US" sz="1600" dirty="0"/>
              <a:t>框架写后台</a:t>
            </a:r>
            <a:r>
              <a:rPr lang="en-US" altLang="zh-CN" sz="1600" dirty="0"/>
              <a:t>,</a:t>
            </a:r>
            <a:r>
              <a:rPr lang="zh-CN" altLang="zh-CN" sz="1600" dirty="0"/>
              <a:t>用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数据库作为网站的后台数据存储</a:t>
            </a:r>
            <a:r>
              <a:rPr lang="en-US" altLang="zh-CN" sz="1600" dirty="0"/>
              <a:t>. </a:t>
            </a:r>
            <a:r>
              <a:rPr lang="zh-CN" altLang="en-US" sz="1600" dirty="0"/>
              <a:t>开发环境采用</a:t>
            </a:r>
            <a:r>
              <a:rPr lang="en-US" altLang="zh-CN" sz="1600" dirty="0"/>
              <a:t>Eclipse,</a:t>
            </a:r>
            <a:r>
              <a:rPr lang="zh-CN" altLang="en-US" sz="1600" dirty="0"/>
              <a:t>运行在</a:t>
            </a:r>
            <a:r>
              <a:rPr lang="en-US" altLang="zh-CN" sz="1600" dirty="0"/>
              <a:t>Tomcat</a:t>
            </a:r>
            <a:r>
              <a:rPr lang="zh-CN" altLang="en-US" sz="1600" dirty="0"/>
              <a:t>服务器上</a:t>
            </a:r>
            <a:r>
              <a:rPr lang="en-US" altLang="zh-CN" sz="1600" dirty="0"/>
              <a:t>.</a:t>
            </a:r>
            <a:r>
              <a:rPr lang="en-US" altLang="zh-CN" sz="1600" dirty="0" err="1"/>
              <a:t>SpringMVC</a:t>
            </a:r>
            <a:r>
              <a:rPr lang="zh-CN" altLang="en-US" sz="1600" dirty="0"/>
              <a:t>（其中</a:t>
            </a:r>
            <a:r>
              <a:rPr lang="en-US" altLang="zh-CN" sz="1600" dirty="0"/>
              <a:t>MVC</a:t>
            </a:r>
            <a:r>
              <a:rPr lang="zh-CN" altLang="en-US" sz="1600" dirty="0"/>
              <a:t>（</a:t>
            </a:r>
            <a:r>
              <a:rPr lang="en-US" altLang="zh-CN" sz="1600" dirty="0"/>
              <a:t>Model View  Controller </a:t>
            </a:r>
            <a:r>
              <a:rPr lang="zh-CN" altLang="en-US" sz="1600" dirty="0"/>
              <a:t>模型</a:t>
            </a:r>
            <a:r>
              <a:rPr lang="en-US" altLang="zh-CN" sz="1600" dirty="0"/>
              <a:t>-</a:t>
            </a:r>
            <a:r>
              <a:rPr lang="zh-CN" altLang="en-US" sz="1600" dirty="0"/>
              <a:t>视图</a:t>
            </a:r>
            <a:r>
              <a:rPr lang="en-US" altLang="zh-CN" sz="1600" dirty="0"/>
              <a:t>-</a:t>
            </a:r>
            <a:r>
              <a:rPr lang="zh-CN" altLang="en-US" sz="1600" dirty="0"/>
              <a:t>控制器））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9304257" y="4129962"/>
            <a:ext cx="2762401" cy="2606983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3"/>
          <p:cNvSpPr/>
          <p:nvPr/>
        </p:nvSpPr>
        <p:spPr>
          <a:xfrm>
            <a:off x="9304257" y="1690672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10003530" y="4293782"/>
            <a:ext cx="1611118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9487351" y="4964263"/>
            <a:ext cx="2431996" cy="16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SSM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 err="1">
                <a:solidFill>
                  <a:schemeClr val="bg1"/>
                </a:solidFill>
              </a:rPr>
              <a:t>spring+springMVC</a:t>
            </a:r>
            <a:r>
              <a:rPr lang="en-US" altLang="zh-CN" sz="1600" dirty="0">
                <a:solidFill>
                  <a:schemeClr val="bg1"/>
                </a:solidFill>
              </a:rPr>
              <a:t>+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 err="1">
                <a:solidFill>
                  <a:schemeClr val="bg1"/>
                </a:solidFill>
              </a:rPr>
              <a:t>MyBatis</a:t>
            </a:r>
            <a:r>
              <a:rPr lang="zh-CN" altLang="en-US" sz="1600" dirty="0">
                <a:solidFill>
                  <a:schemeClr val="bg1"/>
                </a:solidFill>
              </a:rPr>
              <a:t>的一个集成框架是目前比较流行的一种</a:t>
            </a:r>
            <a:r>
              <a:rPr lang="en-US" altLang="zh-CN" sz="1600" dirty="0">
                <a:solidFill>
                  <a:schemeClr val="bg1"/>
                </a:solidFill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</a:rPr>
              <a:t>应用程序开源框架</a:t>
            </a:r>
            <a:endParaRPr lang="zh-CN" altLang="en-US" sz="16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89790" y="1900426"/>
            <a:ext cx="119133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2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9469459" y="2316020"/>
            <a:ext cx="2431996" cy="10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</a:rPr>
              <a:t>是一种开放源代码的关系型数据库管理系统</a:t>
            </a:r>
            <a:r>
              <a:rPr lang="en-US" altLang="zh-CN" sz="1600" dirty="0">
                <a:solidFill>
                  <a:schemeClr val="bg1"/>
                </a:solidFill>
              </a:rPr>
              <a:t>(RDBMS)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0706" y="2903190"/>
            <a:ext cx="2011680" cy="65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表现层</a:t>
            </a:r>
            <a:endParaRPr lang="en-US" altLang="zh-CN" dirty="0"/>
          </a:p>
          <a:p>
            <a:pPr algn="ctr"/>
            <a:r>
              <a:rPr lang="en-US" altLang="zh-CN" dirty="0" err="1"/>
              <a:t>springMVC</a:t>
            </a:r>
            <a:endParaRPr lang="zh-CN" altLang="en-US" dirty="0"/>
          </a:p>
        </p:txBody>
      </p:sp>
      <p:sp>
        <p:nvSpPr>
          <p:cNvPr id="18" name="箭头: 下 17"/>
          <p:cNvSpPr/>
          <p:nvPr/>
        </p:nvSpPr>
        <p:spPr>
          <a:xfrm>
            <a:off x="3438497" y="3558276"/>
            <a:ext cx="436098" cy="40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50706" y="3966239"/>
            <a:ext cx="2011680" cy="65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业务层</a:t>
            </a:r>
            <a:endParaRPr lang="en-US" altLang="zh-CN" dirty="0"/>
          </a:p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20" name="箭头: 下 19"/>
          <p:cNvSpPr/>
          <p:nvPr/>
        </p:nvSpPr>
        <p:spPr>
          <a:xfrm>
            <a:off x="3438497" y="4621325"/>
            <a:ext cx="436098" cy="40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50706" y="4983803"/>
            <a:ext cx="2011680" cy="65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持久层</a:t>
            </a:r>
            <a:endParaRPr lang="en-US" altLang="zh-CN" dirty="0"/>
          </a:p>
          <a:p>
            <a:pPr algn="ctr"/>
            <a:r>
              <a:rPr lang="en-US" altLang="zh-CN" dirty="0" err="1"/>
              <a:t>MyBaits</a:t>
            </a:r>
            <a:endParaRPr lang="en-US" altLang="zh-CN" dirty="0"/>
          </a:p>
        </p:txBody>
      </p:sp>
      <p:sp>
        <p:nvSpPr>
          <p:cNvPr id="22" name="箭头: 下 21"/>
          <p:cNvSpPr/>
          <p:nvPr/>
        </p:nvSpPr>
        <p:spPr>
          <a:xfrm>
            <a:off x="3437441" y="5638889"/>
            <a:ext cx="436098" cy="40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2556510" y="6042396"/>
            <a:ext cx="2197959" cy="4783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81490" y="2903190"/>
            <a:ext cx="3270095" cy="361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Spring </a:t>
            </a:r>
            <a:r>
              <a:rPr lang="zh-CN" altLang="en-US" sz="1600" dirty="0"/>
              <a:t>将各层进行整合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通过</a:t>
            </a:r>
            <a:r>
              <a:rPr lang="en-US" altLang="zh-CN" sz="1600" dirty="0"/>
              <a:t>spring</a:t>
            </a:r>
            <a:r>
              <a:rPr lang="zh-CN" altLang="en-US" sz="1600" dirty="0"/>
              <a:t>管理持久层的</a:t>
            </a:r>
            <a:r>
              <a:rPr lang="en-US" altLang="zh-CN" sz="1600" dirty="0"/>
              <a:t>mapper</a:t>
            </a:r>
            <a:r>
              <a:rPr lang="zh-CN" altLang="en-US" sz="1600" dirty="0"/>
              <a:t>（即</a:t>
            </a:r>
            <a:r>
              <a:rPr lang="en-US" altLang="zh-CN" sz="1600" dirty="0"/>
              <a:t>DAO</a:t>
            </a:r>
            <a:r>
              <a:rPr lang="zh-CN" altLang="en-US" sz="1600" dirty="0"/>
              <a:t>接口）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通过</a:t>
            </a:r>
            <a:r>
              <a:rPr lang="en-US" altLang="zh-CN" sz="1600" dirty="0"/>
              <a:t>spring</a:t>
            </a:r>
            <a:r>
              <a:rPr lang="zh-CN" altLang="en-US" sz="1600" dirty="0"/>
              <a:t>管理业务层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</a:t>
            </a:r>
            <a:r>
              <a:rPr lang="en-US" altLang="zh-CN" sz="1600" dirty="0"/>
              <a:t>service</a:t>
            </a:r>
            <a:r>
              <a:rPr lang="zh-CN" altLang="en-US" sz="1600" dirty="0"/>
              <a:t>中可以调用</a:t>
            </a:r>
            <a:r>
              <a:rPr lang="en-US" altLang="zh-CN" sz="1600" dirty="0"/>
              <a:t>mapper</a:t>
            </a:r>
            <a:r>
              <a:rPr lang="zh-CN" altLang="en-US" sz="1600" dirty="0"/>
              <a:t>接口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Spring</a:t>
            </a:r>
            <a:r>
              <a:rPr lang="zh-CN" altLang="en-US" sz="1600" dirty="0"/>
              <a:t>进行事务控制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通过</a:t>
            </a:r>
            <a:r>
              <a:rPr lang="en-US" altLang="zh-CN" sz="1600" dirty="0"/>
              <a:t>spring</a:t>
            </a:r>
            <a:r>
              <a:rPr lang="zh-CN" altLang="en-US" sz="1600" dirty="0"/>
              <a:t>管理表现层</a:t>
            </a:r>
            <a:r>
              <a:rPr lang="en-US" altLang="zh-CN" sz="1600" dirty="0"/>
              <a:t>Handler</a:t>
            </a:r>
            <a:r>
              <a:rPr lang="zh-CN" altLang="en-US" sz="1600" dirty="0"/>
              <a:t>，</a:t>
            </a:r>
            <a:r>
              <a:rPr lang="en-US" altLang="zh-CN" sz="1600" dirty="0"/>
              <a:t>Handler</a:t>
            </a:r>
            <a:r>
              <a:rPr lang="zh-CN" altLang="en-US" sz="1600" dirty="0"/>
              <a:t>中可以调用</a:t>
            </a:r>
            <a:r>
              <a:rPr lang="en-US" altLang="zh-CN" sz="1600" dirty="0"/>
              <a:t>service</a:t>
            </a:r>
            <a:r>
              <a:rPr lang="zh-CN" altLang="en-US" sz="1600" dirty="0"/>
              <a:t>接口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Mapper</a:t>
            </a:r>
            <a:r>
              <a:rPr lang="zh-CN" altLang="en-US" sz="1600" dirty="0"/>
              <a:t>、</a:t>
            </a:r>
            <a:r>
              <a:rPr lang="en-US" altLang="zh-CN" sz="1600" dirty="0"/>
              <a:t>service</a:t>
            </a:r>
            <a:r>
              <a:rPr lang="zh-CN" altLang="en-US" sz="1600" dirty="0"/>
              <a:t>、</a:t>
            </a:r>
            <a:r>
              <a:rPr lang="en-US" altLang="zh-CN" sz="1600" dirty="0"/>
              <a:t>Handler</a:t>
            </a:r>
            <a:r>
              <a:rPr lang="zh-CN" altLang="en-US" sz="1600" dirty="0"/>
              <a:t>都是</a:t>
            </a:r>
            <a:r>
              <a:rPr lang="en-US" altLang="zh-CN" sz="1600" dirty="0" err="1"/>
              <a:t>javabean</a:t>
            </a:r>
            <a:endParaRPr lang="zh-CN" altLang="en-US" sz="1600" dirty="0"/>
          </a:p>
        </p:txBody>
      </p:sp>
      <p:pic>
        <p:nvPicPr>
          <p:cNvPr id="1026" name="Picture 2" descr="http://images2015.cnblogs.com/blog/1014447/201612/1014447-20161203202552568-123484007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" y="2847026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3" grpId="0"/>
      <p:bldP spid="14" grpId="0"/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MH" val="20170410144024"/>
  <p:tag name="MH_LIBRARY" val="GRAPHIC"/>
  <p:tag name="MH_TYPE" val="Picture"/>
  <p:tag name="MH_ORDER" val="1"/>
</p:tagLst>
</file>

<file path=ppt/tags/tag2.xml><?xml version="1.0" encoding="utf-8"?>
<p:tagLst xmlns:p="http://schemas.openxmlformats.org/presentationml/2006/main">
  <p:tag name="MH" val="20170410144024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演示</Application>
  <PresentationFormat>宽屏</PresentationFormat>
  <Paragraphs>244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幼圆</vt:lpstr>
      <vt:lpstr>微软雅黑</vt:lpstr>
      <vt:lpstr>Calibri</vt:lpstr>
      <vt:lpstr>等线</vt:lpstr>
      <vt:lpstr>Arial Unicode MS</vt:lpstr>
      <vt:lpstr>等线 Light</vt:lpstr>
      <vt:lpstr>Times New Roman</vt:lpstr>
      <vt:lpstr>Arial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61</cp:revision>
  <dcterms:created xsi:type="dcterms:W3CDTF">2017-04-20T14:08:00Z</dcterms:created>
  <dcterms:modified xsi:type="dcterms:W3CDTF">2018-06-20T12:02:10Z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