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Folie mittels Klicken </a:t>
            </a:r>
            <a:r>
              <a:rPr b="0" lang="de-DE" sz="4400" spc="-1" strike="noStrike">
                <a:latin typeface="Arial"/>
              </a:rPr>
              <a:t>verschieben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2000" spc="-1" strike="noStrike">
                <a:latin typeface="Arial"/>
              </a:rPr>
              <a:t>Form</a:t>
            </a:r>
            <a:r>
              <a:rPr b="0" lang="de-DE" sz="2000" spc="-1" strike="noStrike">
                <a:latin typeface="Arial"/>
              </a:rPr>
              <a:t>at </a:t>
            </a:r>
            <a:r>
              <a:rPr b="0" lang="de-DE" sz="2000" spc="-1" strike="noStrike">
                <a:latin typeface="Arial"/>
              </a:rPr>
              <a:t>der </a:t>
            </a:r>
            <a:r>
              <a:rPr b="0" lang="de-DE" sz="2000" spc="-1" strike="noStrike">
                <a:latin typeface="Arial"/>
              </a:rPr>
              <a:t>No</a:t>
            </a:r>
            <a:r>
              <a:rPr b="0" lang="de-DE" sz="2000" spc="-1" strike="noStrike">
                <a:latin typeface="Arial"/>
              </a:rPr>
              <a:t>tiz</a:t>
            </a:r>
            <a:r>
              <a:rPr b="0" lang="de-DE" sz="2000" spc="-1" strike="noStrike">
                <a:latin typeface="Arial"/>
              </a:rPr>
              <a:t>en </a:t>
            </a:r>
            <a:r>
              <a:rPr b="0" lang="de-DE" sz="2000" spc="-1" strike="noStrike">
                <a:latin typeface="Arial"/>
              </a:rPr>
              <a:t>mit</a:t>
            </a:r>
            <a:r>
              <a:rPr b="0" lang="de-DE" sz="2000" spc="-1" strike="noStrike">
                <a:latin typeface="Arial"/>
              </a:rPr>
              <a:t>tel</a:t>
            </a:r>
            <a:r>
              <a:rPr b="0" lang="de-DE" sz="2000" spc="-1" strike="noStrike">
                <a:latin typeface="Arial"/>
              </a:rPr>
              <a:t>s </a:t>
            </a:r>
            <a:r>
              <a:rPr b="0" lang="de-DE" sz="2000" spc="-1" strike="noStrike">
                <a:latin typeface="Arial"/>
              </a:rPr>
              <a:t>Kli</a:t>
            </a:r>
            <a:r>
              <a:rPr b="0" lang="de-DE" sz="2000" spc="-1" strike="noStrike">
                <a:latin typeface="Arial"/>
              </a:rPr>
              <a:t>ck</a:t>
            </a:r>
            <a:r>
              <a:rPr b="0" lang="de-DE" sz="2000" spc="-1" strike="noStrike">
                <a:latin typeface="Arial"/>
              </a:rPr>
              <a:t>en </a:t>
            </a:r>
            <a:r>
              <a:rPr b="0" lang="de-DE" sz="2000" spc="-1" strike="noStrike">
                <a:latin typeface="Arial"/>
              </a:rPr>
              <a:t>be</a:t>
            </a:r>
            <a:r>
              <a:rPr b="0" lang="de-DE" sz="2000" spc="-1" strike="noStrike">
                <a:latin typeface="Arial"/>
              </a:rPr>
              <a:t>arb</a:t>
            </a:r>
            <a:r>
              <a:rPr b="0" lang="de-DE" sz="2000" spc="-1" strike="noStrike">
                <a:latin typeface="Arial"/>
              </a:rPr>
              <a:t>eit</a:t>
            </a:r>
            <a:r>
              <a:rPr b="0" lang="de-DE" sz="2000" spc="-1" strike="noStrike">
                <a:latin typeface="Arial"/>
              </a:rPr>
              <a:t>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de-DE" sz="1400" spc="-1" strike="noStrike">
                <a:latin typeface="Times New Roman"/>
              </a:defRPr>
            </a:lvl1pPr>
          </a:lstStyle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de-DE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B01D7E6-0D33-4FB1-A078-57F6889BB620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745C461-D427-4EFF-85DE-CD4CF620493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F3970E2-D912-4953-8F48-DE89817B8C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73810C2-071E-4DD1-BEAC-C81D134CC66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F0BB1E2-8CB2-4B1E-AA91-37821743BCB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C7A5EE5-E7C4-460B-8250-13DBB0101D6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04F88CB-257F-4CD9-BD96-2FD021A6DB8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075085E-4B8D-4331-A01C-DE35F0419F3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483E34D-EDAB-4886-B6CE-8AF88867117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9631FB3-4A3D-4D9B-BDFD-B438E69BE2E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0FB9473-DAE8-463D-AD31-46CC8F42550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8139B49-FD19-475B-B2EB-E702FC2541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Format </a:t>
            </a:r>
            <a:r>
              <a:rPr b="0" lang="de-DE" sz="4400" spc="-1" strike="noStrike">
                <a:latin typeface="Arial"/>
              </a:rPr>
              <a:t>des </a:t>
            </a:r>
            <a:r>
              <a:rPr b="0" lang="de-DE" sz="4400" spc="-1" strike="noStrike">
                <a:latin typeface="Arial"/>
              </a:rPr>
              <a:t>Titeltext</a:t>
            </a:r>
            <a:r>
              <a:rPr b="0" lang="de-DE" sz="4400" spc="-1" strike="noStrike">
                <a:latin typeface="Arial"/>
              </a:rPr>
              <a:t>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bearbei</a:t>
            </a:r>
            <a:r>
              <a:rPr b="0" lang="de-DE" sz="4400" spc="-1" strike="noStrike">
                <a:latin typeface="Arial"/>
              </a:rPr>
              <a:t>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157000"/>
          </a:xfrm>
          <a:prstGeom prst="rect">
            <a:avLst/>
          </a:prstGeom>
          <a:ln w="0">
            <a:noFill/>
          </a:ln>
        </p:spPr>
      </p:pic>
      <p:sp>
        <p:nvSpPr>
          <p:cNvPr id="45" name="Text 0"/>
          <p:cNvSpPr/>
          <p:nvPr/>
        </p:nvSpPr>
        <p:spPr>
          <a:xfrm>
            <a:off x="571680" y="513720"/>
            <a:ext cx="8000280" cy="68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Wachsende Bedrohung: Beschlagnahmung von Hardware Wallets </a:t>
            </a:r>
            <a:endParaRPr b="0" lang="de-DE" sz="2250" spc="-1" strike="noStrike">
              <a:latin typeface="Arial"/>
            </a:endParaRPr>
          </a:p>
        </p:txBody>
      </p:sp>
      <p:sp>
        <p:nvSpPr>
          <p:cNvPr id="46" name="Shape 1"/>
          <p:cNvSpPr/>
          <p:nvPr/>
        </p:nvSpPr>
        <p:spPr>
          <a:xfrm>
            <a:off x="571680" y="170028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 2"/>
          <p:cNvSpPr/>
          <p:nvPr/>
        </p:nvSpPr>
        <p:spPr>
          <a:xfrm>
            <a:off x="882000" y="1672560"/>
            <a:ext cx="19731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Zunehmende staatliche Eingriffe: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48" name="Text 3"/>
          <p:cNvSpPr/>
          <p:nvPr/>
        </p:nvSpPr>
        <p:spPr>
          <a:xfrm>
            <a:off x="3012480" y="1672560"/>
            <a:ext cx="22262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Länder wie Südkorea beschlagnahmen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49" name="Text 4"/>
          <p:cNvSpPr/>
          <p:nvPr/>
        </p:nvSpPr>
        <p:spPr>
          <a:xfrm>
            <a:off x="911160" y="1878120"/>
            <a:ext cx="307800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Hardware Wallets zur Kontrolle von Bitcoin-Beständen.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50" name="Shape 5"/>
          <p:cNvSpPr/>
          <p:nvPr/>
        </p:nvSpPr>
        <p:spPr>
          <a:xfrm>
            <a:off x="571680" y="231156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6"/>
          <p:cNvSpPr/>
          <p:nvPr/>
        </p:nvSpPr>
        <p:spPr>
          <a:xfrm>
            <a:off x="856080" y="2283840"/>
            <a:ext cx="132840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Rechtliche Grauzonen: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52" name="Text 7"/>
          <p:cNvSpPr/>
          <p:nvPr/>
        </p:nvSpPr>
        <p:spPr>
          <a:xfrm>
            <a:off x="2352240" y="2283840"/>
            <a:ext cx="303840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Unsichere Gesetzeslagen ermöglichen oft willkürliche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53" name="Text 8"/>
          <p:cNvSpPr/>
          <p:nvPr/>
        </p:nvSpPr>
        <p:spPr>
          <a:xfrm>
            <a:off x="880560" y="2489760"/>
            <a:ext cx="23115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Konfiszierung digitaler Vermögenswerte.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54" name="Shape 9"/>
          <p:cNvSpPr/>
          <p:nvPr/>
        </p:nvSpPr>
        <p:spPr>
          <a:xfrm>
            <a:off x="571680" y="292320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Text 10"/>
          <p:cNvSpPr/>
          <p:nvPr/>
        </p:nvSpPr>
        <p:spPr>
          <a:xfrm>
            <a:off x="842040" y="2895480"/>
            <a:ext cx="10022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Globale Tendenz: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56" name="Text 11"/>
          <p:cNvSpPr/>
          <p:nvPr/>
        </p:nvSpPr>
        <p:spPr>
          <a:xfrm>
            <a:off x="2010960" y="2895480"/>
            <a:ext cx="33814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Auch andere Staaten prüfen ähnliche Maßnahmen, was das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57" name="Text 12"/>
          <p:cNvSpPr/>
          <p:nvPr/>
        </p:nvSpPr>
        <p:spPr>
          <a:xfrm>
            <a:off x="863640" y="3101040"/>
            <a:ext cx="18968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Risiko für Nutzer weltweit erhöht.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58" name="Shape 13"/>
          <p:cNvSpPr/>
          <p:nvPr/>
        </p:nvSpPr>
        <p:spPr>
          <a:xfrm>
            <a:off x="571680" y="3534480"/>
            <a:ext cx="84960" cy="849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 14"/>
          <p:cNvSpPr/>
          <p:nvPr/>
        </p:nvSpPr>
        <p:spPr>
          <a:xfrm>
            <a:off x="856440" y="3506760"/>
            <a:ext cx="13798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74c3c"/>
                </a:solidFill>
                <a:latin typeface="Noto Sans"/>
                <a:ea typeface="Noto Sans"/>
              </a:rPr>
              <a:t>Sicherheitsimplikation: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60" name="Text 15"/>
          <p:cNvSpPr/>
          <p:nvPr/>
        </p:nvSpPr>
        <p:spPr>
          <a:xfrm>
            <a:off x="2400480" y="3506760"/>
            <a:ext cx="29271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Physische Kontrolle über Wallets wird zur kritischen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61" name="Text 16"/>
          <p:cNvSpPr/>
          <p:nvPr/>
        </p:nvSpPr>
        <p:spPr>
          <a:xfrm>
            <a:off x="877320" y="3712680"/>
            <a:ext cx="22017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Schwachstelle in der Bitcoin-Sicherheit.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62" name="Shape 17"/>
          <p:cNvSpPr/>
          <p:nvPr/>
        </p:nvSpPr>
        <p:spPr>
          <a:xfrm>
            <a:off x="571680" y="414612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Text 18"/>
          <p:cNvSpPr/>
          <p:nvPr/>
        </p:nvSpPr>
        <p:spPr>
          <a:xfrm>
            <a:off x="871920" y="4118400"/>
            <a:ext cx="17049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Notwendigkeit zur Vorsorge: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64" name="Text 19"/>
          <p:cNvSpPr/>
          <p:nvPr/>
        </p:nvSpPr>
        <p:spPr>
          <a:xfrm>
            <a:off x="2745720" y="4118400"/>
            <a:ext cx="268200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Nutzer sollten Schutzstrategien entwickeln, um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65" name="Text 20"/>
          <p:cNvSpPr/>
          <p:nvPr/>
        </p:nvSpPr>
        <p:spPr>
          <a:xfrm>
            <a:off x="863640" y="4323960"/>
            <a:ext cx="19166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staatlichen Zugriff zu erschweren. </a:t>
            </a:r>
            <a:endParaRPr b="0" lang="de-DE" sz="939" spc="-1" strike="noStrike">
              <a:latin typeface="Arial"/>
            </a:endParaRPr>
          </a:p>
        </p:txBody>
      </p:sp>
      <p:pic>
        <p:nvPicPr>
          <p:cNvPr id="66" name="Image 1" descr="preencoded.png"/>
          <p:cNvPicPr/>
          <p:nvPr/>
        </p:nvPicPr>
        <p:blipFill>
          <a:blip r:embed="rId2">
            <a:alphaModFix amt="30000"/>
          </a:blip>
          <a:stretch/>
        </p:blipFill>
        <p:spPr>
          <a:xfrm>
            <a:off x="6667560" y="254304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559840"/>
          </a:xfrm>
          <a:prstGeom prst="rect">
            <a:avLst/>
          </a:prstGeom>
          <a:ln w="0">
            <a:noFill/>
          </a:ln>
        </p:spPr>
      </p:pic>
      <p:sp>
        <p:nvSpPr>
          <p:cNvPr id="257" name="Text 0"/>
          <p:cNvSpPr/>
          <p:nvPr/>
        </p:nvSpPr>
        <p:spPr>
          <a:xfrm>
            <a:off x="1469160" y="363600"/>
            <a:ext cx="62053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e74c3c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e74c3c"/>
                </a:solidFill>
                <a:latin typeface="Noto Sans"/>
                <a:ea typeface="Noto Sans"/>
              </a:rPr>
              <a:t>Bitcoin-Sicherheit: Die wichtigsten DON'Ts </a:t>
            </a:r>
            <a:endParaRPr b="0" lang="de-DE" sz="2250" spc="-1" strike="noStrike">
              <a:latin typeface="Arial"/>
            </a:endParaRPr>
          </a:p>
        </p:txBody>
      </p:sp>
      <p:sp>
        <p:nvSpPr>
          <p:cNvPr id="258" name="Text 1"/>
          <p:cNvSpPr/>
          <p:nvPr/>
        </p:nvSpPr>
        <p:spPr>
          <a:xfrm>
            <a:off x="2599200" y="883800"/>
            <a:ext cx="3945240" cy="1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95a5a6"/>
                </a:solidFill>
                <a:latin typeface="Noto Sans"/>
                <a:ea typeface="Noto Sans"/>
              </a:rPr>
              <a:t> </a:t>
            </a:r>
            <a:r>
              <a:rPr b="0" lang="en-US" sz="1050" spc="-1" strike="noStrike">
                <a:solidFill>
                  <a:srgbClr val="95a5a6"/>
                </a:solidFill>
                <a:latin typeface="Noto Sans"/>
                <a:ea typeface="Noto Sans"/>
              </a:rPr>
              <a:t>Vermeiden Sie diese häufigen Fehler beim Schutz Ihrer Bitcoin 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59" name="Shape 2"/>
          <p:cNvSpPr/>
          <p:nvPr/>
        </p:nvSpPr>
        <p:spPr>
          <a:xfrm>
            <a:off x="571680" y="1321560"/>
            <a:ext cx="3885480" cy="1593720"/>
          </a:xfrm>
          <a:prstGeom prst="rect">
            <a:avLst/>
          </a:prstGeom>
          <a:solidFill>
            <a:srgbClr val="2c1a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0" name="Image 1" descr="preencoded.png"/>
          <p:cNvPicPr/>
          <p:nvPr/>
        </p:nvPicPr>
        <p:blipFill>
          <a:blip r:embed="rId2"/>
          <a:stretch/>
        </p:blipFill>
        <p:spPr>
          <a:xfrm>
            <a:off x="771480" y="1521720"/>
            <a:ext cx="256320" cy="256320"/>
          </a:xfrm>
          <a:prstGeom prst="rect">
            <a:avLst/>
          </a:prstGeom>
          <a:ln w="0">
            <a:noFill/>
          </a:ln>
        </p:spPr>
      </p:pic>
      <p:sp>
        <p:nvSpPr>
          <p:cNvPr id="261" name="Text 3"/>
          <p:cNvSpPr/>
          <p:nvPr/>
        </p:nvSpPr>
        <p:spPr>
          <a:xfrm>
            <a:off x="1146600" y="1546920"/>
            <a:ext cx="20235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e74c3c"/>
                </a:solidFill>
                <a:latin typeface="Noto Sans"/>
                <a:ea typeface="Noto Sans"/>
              </a:rPr>
              <a:t>Nicht überkomplizieren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262" name="Text 4"/>
          <p:cNvSpPr/>
          <p:nvPr/>
        </p:nvSpPr>
        <p:spPr>
          <a:xfrm>
            <a:off x="771480" y="2088720"/>
            <a:ext cx="348552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Halte deine Sicherheitsmaßnahmen effektiv und übersichtlich, um Fehler zu vermeiden. Komplexität führt oft zu Verwirrung und erhöht das Risiko, sich selbst auszusperren.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63" name="Shape 5"/>
          <p:cNvSpPr/>
          <p:nvPr/>
        </p:nvSpPr>
        <p:spPr>
          <a:xfrm>
            <a:off x="4686480" y="1321560"/>
            <a:ext cx="3885480" cy="1593720"/>
          </a:xfrm>
          <a:prstGeom prst="rect">
            <a:avLst/>
          </a:prstGeom>
          <a:solidFill>
            <a:srgbClr val="2c1a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Image 2" descr="preencoded.png"/>
          <p:cNvPicPr/>
          <p:nvPr/>
        </p:nvPicPr>
        <p:blipFill>
          <a:blip r:embed="rId3"/>
          <a:stretch/>
        </p:blipFill>
        <p:spPr>
          <a:xfrm>
            <a:off x="4886280" y="1521720"/>
            <a:ext cx="256320" cy="256320"/>
          </a:xfrm>
          <a:prstGeom prst="rect">
            <a:avLst/>
          </a:prstGeom>
          <a:ln w="0">
            <a:noFill/>
          </a:ln>
        </p:spPr>
      </p:pic>
      <p:sp>
        <p:nvSpPr>
          <p:cNvPr id="265" name="Text 6"/>
          <p:cNvSpPr/>
          <p:nvPr/>
        </p:nvSpPr>
        <p:spPr>
          <a:xfrm>
            <a:off x="5260680" y="1546920"/>
            <a:ext cx="20739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e74c3c"/>
                </a:solidFill>
                <a:latin typeface="Noto Sans"/>
                <a:ea typeface="Noto Sans"/>
              </a:rPr>
              <a:t>Nicht alles an einem Ort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266" name="Text 7"/>
          <p:cNvSpPr/>
          <p:nvPr/>
        </p:nvSpPr>
        <p:spPr>
          <a:xfrm>
            <a:off x="4886280" y="1986120"/>
            <a:ext cx="348552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Verteile deine Bitcoins und Sicherungskopien auf mehrere sichere Orte. Ein einzelner Speicherort ist ein Single Point of Failure.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67" name="Shape 8"/>
          <p:cNvSpPr/>
          <p:nvPr/>
        </p:nvSpPr>
        <p:spPr>
          <a:xfrm>
            <a:off x="571680" y="3144600"/>
            <a:ext cx="3885480" cy="1387800"/>
          </a:xfrm>
          <a:prstGeom prst="rect">
            <a:avLst/>
          </a:prstGeom>
          <a:solidFill>
            <a:srgbClr val="2c1a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8" name="Image 3" descr="preencoded.png"/>
          <p:cNvPicPr/>
          <p:nvPr/>
        </p:nvPicPr>
        <p:blipFill>
          <a:blip r:embed="rId4"/>
          <a:stretch/>
        </p:blipFill>
        <p:spPr>
          <a:xfrm>
            <a:off x="771480" y="3344760"/>
            <a:ext cx="256320" cy="256320"/>
          </a:xfrm>
          <a:prstGeom prst="rect">
            <a:avLst/>
          </a:prstGeom>
          <a:ln w="0">
            <a:noFill/>
          </a:ln>
        </p:spPr>
      </p:pic>
      <p:sp>
        <p:nvSpPr>
          <p:cNvPr id="269" name="Text 9"/>
          <p:cNvSpPr/>
          <p:nvPr/>
        </p:nvSpPr>
        <p:spPr>
          <a:xfrm>
            <a:off x="1143720" y="3369960"/>
            <a:ext cx="11746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e74c3c"/>
                </a:solidFill>
                <a:latin typeface="Noto Sans"/>
                <a:ea typeface="Noto Sans"/>
              </a:rPr>
              <a:t>Nicht prahlen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270" name="Text 10"/>
          <p:cNvSpPr/>
          <p:nvPr/>
        </p:nvSpPr>
        <p:spPr>
          <a:xfrm>
            <a:off x="771480" y="3808800"/>
            <a:ext cx="348552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Vermeide es, öffentlich über deine Bitcoin-Bestände zu sprechen, um nicht zum Ziel von Angriffen zu werden. Diskretion ist ein wichtiger Schutzfaktor.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71" name="Shape 11"/>
          <p:cNvSpPr/>
          <p:nvPr/>
        </p:nvSpPr>
        <p:spPr>
          <a:xfrm>
            <a:off x="4686480" y="3144600"/>
            <a:ext cx="3885480" cy="1387800"/>
          </a:xfrm>
          <a:prstGeom prst="rect">
            <a:avLst/>
          </a:prstGeom>
          <a:solidFill>
            <a:srgbClr val="2c1a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2" name="Image 4" descr="preencoded.png"/>
          <p:cNvPicPr/>
          <p:nvPr/>
        </p:nvPicPr>
        <p:blipFill>
          <a:blip r:embed="rId5"/>
          <a:stretch/>
        </p:blipFill>
        <p:spPr>
          <a:xfrm>
            <a:off x="4886280" y="3344760"/>
            <a:ext cx="256320" cy="256320"/>
          </a:xfrm>
          <a:prstGeom prst="rect">
            <a:avLst/>
          </a:prstGeom>
          <a:ln w="0">
            <a:noFill/>
          </a:ln>
        </p:spPr>
      </p:pic>
      <p:sp>
        <p:nvSpPr>
          <p:cNvPr id="273" name="Text 12"/>
          <p:cNvSpPr/>
          <p:nvPr/>
        </p:nvSpPr>
        <p:spPr>
          <a:xfrm>
            <a:off x="5260320" y="3369960"/>
            <a:ext cx="20311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e74c3c"/>
                </a:solidFill>
                <a:latin typeface="Noto Sans"/>
                <a:ea typeface="Noto Sans"/>
              </a:rPr>
              <a:t>Nicht nur eine Methode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274" name="Text 13"/>
          <p:cNvSpPr/>
          <p:nvPr/>
        </p:nvSpPr>
        <p:spPr>
          <a:xfrm>
            <a:off x="4886280" y="3808800"/>
            <a:ext cx="348552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Nutze mehrere Sicherheitsmaßnahmen wie Hardware-Wallets, Multisig und Backup-Strategien. Mehrschichtiger Schutz ist entscheidend.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75" name="Shape 14"/>
          <p:cNvSpPr/>
          <p:nvPr/>
        </p:nvSpPr>
        <p:spPr>
          <a:xfrm>
            <a:off x="571680" y="4747680"/>
            <a:ext cx="8000280" cy="490680"/>
          </a:xfrm>
          <a:prstGeom prst="rect">
            <a:avLst/>
          </a:prstGeom>
          <a:solidFill>
            <a:srgbClr val="e74c3c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6" name="Image 5" descr="preencoded.png"/>
          <p:cNvPicPr/>
          <p:nvPr/>
        </p:nvPicPr>
        <p:blipFill>
          <a:blip r:embed="rId6"/>
          <a:stretch/>
        </p:blipFill>
        <p:spPr>
          <a:xfrm>
            <a:off x="1285560" y="4928040"/>
            <a:ext cx="127800" cy="127800"/>
          </a:xfrm>
          <a:prstGeom prst="rect">
            <a:avLst/>
          </a:prstGeom>
          <a:ln w="0">
            <a:noFill/>
          </a:ln>
        </p:spPr>
      </p:pic>
      <p:sp>
        <p:nvSpPr>
          <p:cNvPr id="277" name="Text 15"/>
          <p:cNvSpPr/>
          <p:nvPr/>
        </p:nvSpPr>
        <p:spPr>
          <a:xfrm>
            <a:off x="1553400" y="4919760"/>
            <a:ext cx="4867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74c3c"/>
                </a:solidFill>
                <a:latin typeface="Noto Sans"/>
                <a:ea typeface="Noto Sans"/>
              </a:rPr>
              <a:t>Wichtig: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78" name="Text 16"/>
          <p:cNvSpPr/>
          <p:nvPr/>
        </p:nvSpPr>
        <p:spPr>
          <a:xfrm>
            <a:off x="2269800" y="4919760"/>
            <a:ext cx="53780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Einfache und durchdachte Sicherheitspraktiken sind oft effektiver als übertriebene Komplexität. </a:t>
            </a:r>
            <a:endParaRPr b="0" lang="de-DE" sz="93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481360"/>
          </a:xfrm>
          <a:prstGeom prst="rect">
            <a:avLst/>
          </a:prstGeom>
          <a:ln w="0">
            <a:noFill/>
          </a:ln>
        </p:spPr>
      </p:pic>
      <p:sp>
        <p:nvSpPr>
          <p:cNvPr id="280" name="Text 0"/>
          <p:cNvSpPr/>
          <p:nvPr/>
        </p:nvSpPr>
        <p:spPr>
          <a:xfrm>
            <a:off x="1319040" y="470880"/>
            <a:ext cx="6505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Nächste Schritte für mehr Bitcoin-Sicherheit </a:t>
            </a:r>
            <a:endParaRPr b="0" lang="de-DE" sz="2250" spc="-1" strike="noStrike">
              <a:latin typeface="Arial"/>
            </a:endParaRPr>
          </a:p>
        </p:txBody>
      </p:sp>
      <p:sp>
        <p:nvSpPr>
          <p:cNvPr id="281" name="Shape 1"/>
          <p:cNvSpPr/>
          <p:nvPr/>
        </p:nvSpPr>
        <p:spPr>
          <a:xfrm>
            <a:off x="571680" y="1214280"/>
            <a:ext cx="356400" cy="35640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Image 1" descr="preencoded.png"/>
          <p:cNvPicPr/>
          <p:nvPr/>
        </p:nvPicPr>
        <p:blipFill>
          <a:blip r:embed="rId2"/>
          <a:stretch/>
        </p:blipFill>
        <p:spPr>
          <a:xfrm>
            <a:off x="642960" y="1307160"/>
            <a:ext cx="213480" cy="170640"/>
          </a:xfrm>
          <a:prstGeom prst="rect">
            <a:avLst/>
          </a:prstGeom>
          <a:ln w="0">
            <a:noFill/>
          </a:ln>
        </p:spPr>
      </p:pic>
      <p:sp>
        <p:nvSpPr>
          <p:cNvPr id="283" name="Text 2"/>
          <p:cNvSpPr/>
          <p:nvPr/>
        </p:nvSpPr>
        <p:spPr>
          <a:xfrm>
            <a:off x="1792080" y="1237320"/>
            <a:ext cx="184500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Schrittweise vorgehen </a:t>
            </a:r>
            <a:endParaRPr b="0" lang="de-DE" sz="1240" spc="-1" strike="noStrike">
              <a:latin typeface="Arial"/>
            </a:endParaRPr>
          </a:p>
        </p:txBody>
      </p:sp>
      <p:sp>
        <p:nvSpPr>
          <p:cNvPr id="284" name="Text 3"/>
          <p:cNvSpPr/>
          <p:nvPr/>
        </p:nvSpPr>
        <p:spPr>
          <a:xfrm>
            <a:off x="1071720" y="1623240"/>
            <a:ext cx="328536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Implementieren Sie Sicherheitsmaßnahmen in klar definierten Phasen, um Fehler zu minimieren und Überforderung zu vermeiden. </a:t>
            </a:r>
            <a:endParaRPr b="0" lang="de-DE" sz="889" spc="-1" strike="noStrike">
              <a:latin typeface="Arial"/>
            </a:endParaRPr>
          </a:p>
        </p:txBody>
      </p:sp>
      <p:sp>
        <p:nvSpPr>
          <p:cNvPr id="285" name="Shape 4"/>
          <p:cNvSpPr/>
          <p:nvPr/>
        </p:nvSpPr>
        <p:spPr>
          <a:xfrm>
            <a:off x="4786200" y="1214280"/>
            <a:ext cx="356400" cy="35640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6" name="Image 2" descr="preencoded.png"/>
          <p:cNvPicPr/>
          <p:nvPr/>
        </p:nvPicPr>
        <p:blipFill>
          <a:blip r:embed="rId3"/>
          <a:stretch/>
        </p:blipFill>
        <p:spPr>
          <a:xfrm>
            <a:off x="4879080" y="1307160"/>
            <a:ext cx="170640" cy="170640"/>
          </a:xfrm>
          <a:prstGeom prst="rect">
            <a:avLst/>
          </a:prstGeom>
          <a:ln w="0">
            <a:noFill/>
          </a:ln>
        </p:spPr>
      </p:pic>
      <p:sp>
        <p:nvSpPr>
          <p:cNvPr id="287" name="Text 5"/>
          <p:cNvSpPr/>
          <p:nvPr/>
        </p:nvSpPr>
        <p:spPr>
          <a:xfrm>
            <a:off x="6234120" y="1237320"/>
            <a:ext cx="138960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Üben und testen </a:t>
            </a:r>
            <a:endParaRPr b="0" lang="de-DE" sz="1240" spc="-1" strike="noStrike">
              <a:latin typeface="Arial"/>
            </a:endParaRPr>
          </a:p>
        </p:txBody>
      </p:sp>
      <p:sp>
        <p:nvSpPr>
          <p:cNvPr id="288" name="Text 6"/>
          <p:cNvSpPr/>
          <p:nvPr/>
        </p:nvSpPr>
        <p:spPr>
          <a:xfrm>
            <a:off x="5286240" y="1623240"/>
            <a:ext cx="328536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Simulieren Sie Angriffsszenarien und überprüfen Sie Ihre Sicherheitsvorkehrungen regelmäßig, um Schwachstellen zu identifizieren. </a:t>
            </a:r>
            <a:endParaRPr b="0" lang="de-DE" sz="889" spc="-1" strike="noStrike">
              <a:latin typeface="Arial"/>
            </a:endParaRPr>
          </a:p>
        </p:txBody>
      </p:sp>
      <p:sp>
        <p:nvSpPr>
          <p:cNvPr id="289" name="Shape 7"/>
          <p:cNvSpPr/>
          <p:nvPr/>
        </p:nvSpPr>
        <p:spPr>
          <a:xfrm>
            <a:off x="571680" y="2404440"/>
            <a:ext cx="356400" cy="35640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0" name="Image 3" descr="preencoded.png"/>
          <p:cNvPicPr/>
          <p:nvPr/>
        </p:nvPicPr>
        <p:blipFill>
          <a:blip r:embed="rId4"/>
          <a:stretch/>
        </p:blipFill>
        <p:spPr>
          <a:xfrm>
            <a:off x="664200" y="2497320"/>
            <a:ext cx="170640" cy="170640"/>
          </a:xfrm>
          <a:prstGeom prst="rect">
            <a:avLst/>
          </a:prstGeom>
          <a:ln w="0">
            <a:noFill/>
          </a:ln>
        </p:spPr>
      </p:pic>
      <p:sp>
        <p:nvSpPr>
          <p:cNvPr id="291" name="Text 8"/>
          <p:cNvSpPr/>
          <p:nvPr/>
        </p:nvSpPr>
        <p:spPr>
          <a:xfrm>
            <a:off x="1743840" y="2427480"/>
            <a:ext cx="194112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Mehrschichtiger Ansatz </a:t>
            </a:r>
            <a:endParaRPr b="0" lang="de-DE" sz="1240" spc="-1" strike="noStrike">
              <a:latin typeface="Arial"/>
            </a:endParaRPr>
          </a:p>
        </p:txBody>
      </p:sp>
      <p:sp>
        <p:nvSpPr>
          <p:cNvPr id="292" name="Text 9"/>
          <p:cNvSpPr/>
          <p:nvPr/>
        </p:nvSpPr>
        <p:spPr>
          <a:xfrm>
            <a:off x="1071720" y="2813400"/>
            <a:ext cx="328536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Kombinieren Sie verschiedene Schutzebenen wie Hardware-Wallets, Multi-Signaturen und sichere Passphrasen für maximale Sicherheit. </a:t>
            </a:r>
            <a:endParaRPr b="0" lang="de-DE" sz="889" spc="-1" strike="noStrike">
              <a:latin typeface="Arial"/>
            </a:endParaRPr>
          </a:p>
        </p:txBody>
      </p:sp>
      <p:sp>
        <p:nvSpPr>
          <p:cNvPr id="293" name="Shape 10"/>
          <p:cNvSpPr/>
          <p:nvPr/>
        </p:nvSpPr>
        <p:spPr>
          <a:xfrm>
            <a:off x="4786200" y="2404440"/>
            <a:ext cx="356400" cy="35640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4" name="Image 4" descr="preencoded.png"/>
          <p:cNvPicPr/>
          <p:nvPr/>
        </p:nvPicPr>
        <p:blipFill>
          <a:blip r:embed="rId5"/>
          <a:stretch/>
        </p:blipFill>
        <p:spPr>
          <a:xfrm>
            <a:off x="4889880" y="2497320"/>
            <a:ext cx="149400" cy="170640"/>
          </a:xfrm>
          <a:prstGeom prst="rect">
            <a:avLst/>
          </a:prstGeom>
          <a:ln w="0">
            <a:noFill/>
          </a:ln>
        </p:spPr>
      </p:pic>
      <p:sp>
        <p:nvSpPr>
          <p:cNvPr id="295" name="Text 11"/>
          <p:cNvSpPr/>
          <p:nvPr/>
        </p:nvSpPr>
        <p:spPr>
          <a:xfrm>
            <a:off x="5736600" y="2427480"/>
            <a:ext cx="238464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Backup-Strategien etablieren </a:t>
            </a:r>
            <a:endParaRPr b="0" lang="de-DE" sz="1240" spc="-1" strike="noStrike">
              <a:latin typeface="Arial"/>
            </a:endParaRPr>
          </a:p>
        </p:txBody>
      </p:sp>
      <p:sp>
        <p:nvSpPr>
          <p:cNvPr id="296" name="Text 12"/>
          <p:cNvSpPr/>
          <p:nvPr/>
        </p:nvSpPr>
        <p:spPr>
          <a:xfrm>
            <a:off x="5286240" y="2881080"/>
            <a:ext cx="3285360" cy="27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Sichern Sie private Schlüssel und Wiederherstellungsphrasen an mehreren sicheren Orten, um Datenverlust zu verhindern. </a:t>
            </a:r>
            <a:endParaRPr b="0" lang="de-DE" sz="889" spc="-1" strike="noStrike">
              <a:latin typeface="Arial"/>
            </a:endParaRPr>
          </a:p>
        </p:txBody>
      </p:sp>
      <p:sp>
        <p:nvSpPr>
          <p:cNvPr id="297" name="Shape 13"/>
          <p:cNvSpPr/>
          <p:nvPr/>
        </p:nvSpPr>
        <p:spPr>
          <a:xfrm>
            <a:off x="571680" y="3594600"/>
            <a:ext cx="356400" cy="35640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Image 5" descr="preencoded.png"/>
          <p:cNvPicPr/>
          <p:nvPr/>
        </p:nvPicPr>
        <p:blipFill>
          <a:blip r:embed="rId6"/>
          <a:stretch/>
        </p:blipFill>
        <p:spPr>
          <a:xfrm>
            <a:off x="642960" y="3687480"/>
            <a:ext cx="213480" cy="170640"/>
          </a:xfrm>
          <a:prstGeom prst="rect">
            <a:avLst/>
          </a:prstGeom>
          <a:ln w="0">
            <a:noFill/>
          </a:ln>
        </p:spPr>
      </p:pic>
      <p:sp>
        <p:nvSpPr>
          <p:cNvPr id="299" name="Text 14"/>
          <p:cNvSpPr/>
          <p:nvPr/>
        </p:nvSpPr>
        <p:spPr>
          <a:xfrm>
            <a:off x="3196080" y="3617640"/>
            <a:ext cx="292104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Bewusstsein kontinuierlich erhöhen </a:t>
            </a:r>
            <a:endParaRPr b="0" lang="de-DE" sz="1240" spc="-1" strike="noStrike">
              <a:latin typeface="Arial"/>
            </a:endParaRPr>
          </a:p>
        </p:txBody>
      </p:sp>
      <p:sp>
        <p:nvSpPr>
          <p:cNvPr id="300" name="Text 15"/>
          <p:cNvSpPr/>
          <p:nvPr/>
        </p:nvSpPr>
        <p:spPr>
          <a:xfrm>
            <a:off x="1285200" y="3944880"/>
            <a:ext cx="67431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Schulen Sie sich und alle Beteiligten kontinuierlich zu aktuellen Bedrohungen und Best Practices im Bereich Bitcoin-Sicherheit. </a:t>
            </a:r>
            <a:endParaRPr b="0" lang="de-DE" sz="889" spc="-1" strike="noStrike">
              <a:latin typeface="Arial"/>
            </a:endParaRPr>
          </a:p>
        </p:txBody>
      </p:sp>
      <p:sp>
        <p:nvSpPr>
          <p:cNvPr id="301" name="Shape 16"/>
          <p:cNvSpPr/>
          <p:nvPr/>
        </p:nvSpPr>
        <p:spPr>
          <a:xfrm>
            <a:off x="571680" y="4467600"/>
            <a:ext cx="8000280" cy="585000"/>
          </a:xfrm>
          <a:prstGeom prst="rect">
            <a:avLst/>
          </a:prstGeom>
          <a:solidFill>
            <a:srgbClr val="f39c12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2" name="Image 6" descr="preencoded.png"/>
          <p:cNvPicPr/>
          <p:nvPr/>
        </p:nvPicPr>
        <p:blipFill>
          <a:blip r:embed="rId7"/>
          <a:stretch/>
        </p:blipFill>
        <p:spPr>
          <a:xfrm>
            <a:off x="1335240" y="4664160"/>
            <a:ext cx="170640" cy="170640"/>
          </a:xfrm>
          <a:prstGeom prst="rect">
            <a:avLst/>
          </a:prstGeom>
          <a:ln w="0">
            <a:noFill/>
          </a:ln>
        </p:spPr>
      </p:pic>
      <p:sp>
        <p:nvSpPr>
          <p:cNvPr id="303" name="Text 17"/>
          <p:cNvSpPr/>
          <p:nvPr/>
        </p:nvSpPr>
        <p:spPr>
          <a:xfrm>
            <a:off x="1729440" y="4679280"/>
            <a:ext cx="5941440" cy="1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1" lang="en-US" sz="1050" spc="-1" strike="noStrike">
                <a:solidFill>
                  <a:srgbClr val="ecf0f1"/>
                </a:solidFill>
                <a:latin typeface="Noto Sans"/>
                <a:ea typeface="Noto Sans"/>
              </a:rPr>
              <a:t>Sicherheit ist ein kontinuierlicher Prozess, der ständiges Lernen und Anpassen erfordert. </a:t>
            </a:r>
            <a:endParaRPr b="0" lang="de-DE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68" name="Text 0"/>
          <p:cNvSpPr/>
          <p:nvPr/>
        </p:nvSpPr>
        <p:spPr>
          <a:xfrm>
            <a:off x="1572120" y="470880"/>
            <a:ext cx="59994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Zwei zentrale Ziele der Bitcoin-Sicherheit </a:t>
            </a:r>
            <a:endParaRPr b="0" lang="de-DE" sz="2250" spc="-1" strike="noStrike">
              <a:latin typeface="Arial"/>
            </a:endParaRPr>
          </a:p>
        </p:txBody>
      </p:sp>
      <p:pic>
        <p:nvPicPr>
          <p:cNvPr id="69" name="Image 1" descr="preencoded.png"/>
          <p:cNvPicPr/>
          <p:nvPr/>
        </p:nvPicPr>
        <p:blipFill>
          <a:blip r:embed="rId2"/>
          <a:stretch/>
        </p:blipFill>
        <p:spPr>
          <a:xfrm>
            <a:off x="2214720" y="1285920"/>
            <a:ext cx="499320" cy="570960"/>
          </a:xfrm>
          <a:prstGeom prst="rect">
            <a:avLst/>
          </a:prstGeom>
          <a:ln w="0">
            <a:noFill/>
          </a:ln>
        </p:spPr>
      </p:pic>
      <p:sp>
        <p:nvSpPr>
          <p:cNvPr id="70" name="Text 1"/>
          <p:cNvSpPr/>
          <p:nvPr/>
        </p:nvSpPr>
        <p:spPr>
          <a:xfrm>
            <a:off x="1383480" y="2100960"/>
            <a:ext cx="216216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8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580" spc="-1" strike="noStrike">
                <a:solidFill>
                  <a:srgbClr val="f39c12"/>
                </a:solidFill>
                <a:latin typeface="Noto Sans"/>
                <a:ea typeface="Noto Sans"/>
              </a:rPr>
              <a:t>Plausible Deniability </a:t>
            </a:r>
            <a:endParaRPr b="0" lang="de-DE" sz="1580" spc="-1" strike="noStrike">
              <a:latin typeface="Arial"/>
            </a:endParaRPr>
          </a:p>
        </p:txBody>
      </p:sp>
      <p:sp>
        <p:nvSpPr>
          <p:cNvPr id="71" name="Shape 2"/>
          <p:cNvSpPr/>
          <p:nvPr/>
        </p:nvSpPr>
        <p:spPr>
          <a:xfrm>
            <a:off x="2178720" y="2543040"/>
            <a:ext cx="570960" cy="2088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Text 3"/>
          <p:cNvSpPr/>
          <p:nvPr/>
        </p:nvSpPr>
        <p:spPr>
          <a:xfrm>
            <a:off x="571680" y="2962800"/>
            <a:ext cx="37854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Ermöglicht es Nutzern, die Existenz von Bitcoin-Beständen zu verbergen, um Schutz vor Zwang oder Diebstahl zu gewährleisten.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73" name="Text 4"/>
          <p:cNvSpPr/>
          <p:nvPr/>
        </p:nvSpPr>
        <p:spPr>
          <a:xfrm>
            <a:off x="571680" y="3652200"/>
            <a:ext cx="37854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Durch Verschlüsselung und versteckte Wallets kann plausibel bestritten werden, dass relevante Daten überhaupt existieren.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74" name="Text 5"/>
          <p:cNvSpPr/>
          <p:nvPr/>
        </p:nvSpPr>
        <p:spPr>
          <a:xfrm>
            <a:off x="996840" y="4194720"/>
            <a:ext cx="29350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Schützt die Privatsphäre und Sicherheit im Ernstfall. </a:t>
            </a:r>
            <a:endParaRPr b="0" lang="de-DE" sz="939" spc="-1" strike="noStrike">
              <a:latin typeface="Arial"/>
            </a:endParaRPr>
          </a:p>
        </p:txBody>
      </p:sp>
      <p:pic>
        <p:nvPicPr>
          <p:cNvPr id="75" name="Image 2" descr="preencoded.png"/>
          <p:cNvPicPr/>
          <p:nvPr/>
        </p:nvPicPr>
        <p:blipFill>
          <a:blip r:embed="rId3"/>
          <a:stretch/>
        </p:blipFill>
        <p:spPr>
          <a:xfrm>
            <a:off x="6429240" y="1285920"/>
            <a:ext cx="499320" cy="570960"/>
          </a:xfrm>
          <a:prstGeom prst="rect">
            <a:avLst/>
          </a:prstGeom>
          <a:ln w="0">
            <a:noFill/>
          </a:ln>
        </p:spPr>
      </p:pic>
      <p:sp>
        <p:nvSpPr>
          <p:cNvPr id="76" name="Text 6"/>
          <p:cNvSpPr/>
          <p:nvPr/>
        </p:nvSpPr>
        <p:spPr>
          <a:xfrm>
            <a:off x="5774040" y="2100960"/>
            <a:ext cx="1810080" cy="2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8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580" spc="-1" strike="noStrike">
                <a:solidFill>
                  <a:srgbClr val="f39c12"/>
                </a:solidFill>
                <a:latin typeface="Noto Sans"/>
                <a:ea typeface="Noto Sans"/>
              </a:rPr>
              <a:t>Zugriffskontrolle </a:t>
            </a:r>
            <a:endParaRPr b="0" lang="de-DE" sz="1580" spc="-1" strike="noStrike">
              <a:latin typeface="Arial"/>
            </a:endParaRPr>
          </a:p>
        </p:txBody>
      </p:sp>
      <p:sp>
        <p:nvSpPr>
          <p:cNvPr id="77" name="Shape 7"/>
          <p:cNvSpPr/>
          <p:nvPr/>
        </p:nvSpPr>
        <p:spPr>
          <a:xfrm>
            <a:off x="6393600" y="2543040"/>
            <a:ext cx="570960" cy="2088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Text 8"/>
          <p:cNvSpPr/>
          <p:nvPr/>
        </p:nvSpPr>
        <p:spPr>
          <a:xfrm>
            <a:off x="4786200" y="2853360"/>
            <a:ext cx="37854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Stellt sicher, dass nur autorisierte Personen Transaktionen durchführen und private Schlüssel verwenden können.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79" name="Text 9"/>
          <p:cNvSpPr/>
          <p:nvPr/>
        </p:nvSpPr>
        <p:spPr>
          <a:xfrm>
            <a:off x="4786200" y="3433320"/>
            <a:ext cx="37854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Multi-Signatur-Wallets und Hardware-Sicherheitsmodule erhöhen die Sicherheit und verhindern unbefugten Zugriff.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80" name="Text 10"/>
          <p:cNvSpPr/>
          <p:nvPr/>
        </p:nvSpPr>
        <p:spPr>
          <a:xfrm>
            <a:off x="5161680" y="3976200"/>
            <a:ext cx="30340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Schützt vor Diebstahl und unbefugten Transaktionen. </a:t>
            </a:r>
            <a:endParaRPr b="0" lang="de-DE" sz="93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300000"/>
          </a:xfrm>
          <a:prstGeom prst="rect">
            <a:avLst/>
          </a:prstGeom>
          <a:ln w="0">
            <a:noFill/>
          </a:ln>
        </p:spPr>
      </p:pic>
      <p:sp>
        <p:nvSpPr>
          <p:cNvPr id="82" name="Text 0"/>
          <p:cNvSpPr/>
          <p:nvPr/>
        </p:nvSpPr>
        <p:spPr>
          <a:xfrm>
            <a:off x="1263600" y="470880"/>
            <a:ext cx="66168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Strategie 1: Bitcoin anonym kaufen ohne KYC </a:t>
            </a:r>
            <a:endParaRPr b="0" lang="de-DE" sz="2250" spc="-1" strike="noStrike">
              <a:latin typeface="Arial"/>
            </a:endParaRPr>
          </a:p>
        </p:txBody>
      </p:sp>
      <p:sp>
        <p:nvSpPr>
          <p:cNvPr id="83" name="Text 1"/>
          <p:cNvSpPr/>
          <p:nvPr/>
        </p:nvSpPr>
        <p:spPr>
          <a:xfrm>
            <a:off x="2615760" y="1026720"/>
            <a:ext cx="3911760" cy="1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95a5a6"/>
                </a:solidFill>
                <a:latin typeface="Noto Sans"/>
                <a:ea typeface="Noto Sans"/>
              </a:rPr>
              <a:t> </a:t>
            </a:r>
            <a:r>
              <a:rPr b="0" lang="en-US" sz="1050" spc="-1" strike="noStrike">
                <a:solidFill>
                  <a:srgbClr val="95a5a6"/>
                </a:solidFill>
                <a:latin typeface="Noto Sans"/>
                <a:ea typeface="Noto Sans"/>
              </a:rPr>
              <a:t>Maximieren Sie Ihre Privatsphäre durch KYC-freie Plattformen 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84" name="Shape 2"/>
          <p:cNvSpPr/>
          <p:nvPr/>
        </p:nvSpPr>
        <p:spPr>
          <a:xfrm>
            <a:off x="571680" y="1571760"/>
            <a:ext cx="3857040" cy="1537920"/>
          </a:xfrm>
          <a:prstGeom prst="rect">
            <a:avLst/>
          </a:prstGeom>
          <a:solidFill>
            <a:srgbClr val="1621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Image 1" descr="preencoded.png"/>
          <p:cNvPicPr/>
          <p:nvPr/>
        </p:nvPicPr>
        <p:blipFill>
          <a:blip r:embed="rId2"/>
          <a:stretch/>
        </p:blipFill>
        <p:spPr>
          <a:xfrm>
            <a:off x="821520" y="1832400"/>
            <a:ext cx="320760" cy="256320"/>
          </a:xfrm>
          <a:prstGeom prst="rect">
            <a:avLst/>
          </a:prstGeom>
          <a:ln w="0">
            <a:noFill/>
          </a:ln>
        </p:spPr>
      </p:pic>
      <p:sp>
        <p:nvSpPr>
          <p:cNvPr id="86" name="Text 3"/>
          <p:cNvSpPr/>
          <p:nvPr/>
        </p:nvSpPr>
        <p:spPr>
          <a:xfrm>
            <a:off x="1252440" y="1848600"/>
            <a:ext cx="920160" cy="2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70" spc="-1" strike="noStrike">
                <a:solidFill>
                  <a:srgbClr val="f39c12"/>
                </a:solidFill>
                <a:latin typeface="Noto Sans"/>
                <a:ea typeface="Noto Sans"/>
              </a:rPr>
              <a:t>Hodl Hodl</a:t>
            </a:r>
            <a:endParaRPr b="0" lang="de-DE" sz="1470" spc="-1" strike="noStrike">
              <a:latin typeface="Arial"/>
            </a:endParaRPr>
          </a:p>
        </p:txBody>
      </p:sp>
      <p:sp>
        <p:nvSpPr>
          <p:cNvPr id="87" name="Text 4"/>
          <p:cNvSpPr/>
          <p:nvPr/>
        </p:nvSpPr>
        <p:spPr>
          <a:xfrm>
            <a:off x="821520" y="2336040"/>
            <a:ext cx="3357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Peer-to-Peer-Handel ohne Identitätsprüfung, wodurch Privatsphäre und Sicherheit erhöht werden. Direkte Verbindung zwischen Käufern und Verkäufern.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88" name="Shape 5"/>
          <p:cNvSpPr/>
          <p:nvPr/>
        </p:nvSpPr>
        <p:spPr>
          <a:xfrm>
            <a:off x="4714920" y="1571760"/>
            <a:ext cx="3857040" cy="1537920"/>
          </a:xfrm>
          <a:prstGeom prst="rect">
            <a:avLst/>
          </a:prstGeom>
          <a:solidFill>
            <a:srgbClr val="1621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Image 2" descr="preencoded.png"/>
          <p:cNvPicPr/>
          <p:nvPr/>
        </p:nvPicPr>
        <p:blipFill>
          <a:blip r:embed="rId3"/>
          <a:stretch/>
        </p:blipFill>
        <p:spPr>
          <a:xfrm>
            <a:off x="4964760" y="1832400"/>
            <a:ext cx="320760" cy="256320"/>
          </a:xfrm>
          <a:prstGeom prst="rect">
            <a:avLst/>
          </a:prstGeom>
          <a:ln w="0">
            <a:noFill/>
          </a:ln>
        </p:spPr>
      </p:pic>
      <p:sp>
        <p:nvSpPr>
          <p:cNvPr id="90" name="Text 6"/>
          <p:cNvSpPr/>
          <p:nvPr/>
        </p:nvSpPr>
        <p:spPr>
          <a:xfrm>
            <a:off x="5397480" y="1848600"/>
            <a:ext cx="863640" cy="2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70" spc="-1" strike="noStrike">
                <a:solidFill>
                  <a:srgbClr val="f39c12"/>
                </a:solidFill>
                <a:latin typeface="Noto Sans"/>
                <a:ea typeface="Noto Sans"/>
              </a:rPr>
              <a:t>RoboSats</a:t>
            </a:r>
            <a:endParaRPr b="0" lang="de-DE" sz="1470" spc="-1" strike="noStrike">
              <a:latin typeface="Arial"/>
            </a:endParaRPr>
          </a:p>
        </p:txBody>
      </p:sp>
      <p:sp>
        <p:nvSpPr>
          <p:cNvPr id="91" name="Text 7"/>
          <p:cNvSpPr/>
          <p:nvPr/>
        </p:nvSpPr>
        <p:spPr>
          <a:xfrm>
            <a:off x="4964760" y="2336040"/>
            <a:ext cx="3357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Automatisierte KYC-freie Bitcoin-Käufe mit Fokus auf Benutzerfreundlichkeit und Datenschutz. Schnelle und sichere Transaktionen.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92" name="Shape 8"/>
          <p:cNvSpPr/>
          <p:nvPr/>
        </p:nvSpPr>
        <p:spPr>
          <a:xfrm>
            <a:off x="571680" y="3396240"/>
            <a:ext cx="3857040" cy="1537920"/>
          </a:xfrm>
          <a:prstGeom prst="rect">
            <a:avLst/>
          </a:prstGeom>
          <a:solidFill>
            <a:srgbClr val="1621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Image 3" descr="preencoded.png"/>
          <p:cNvPicPr/>
          <p:nvPr/>
        </p:nvPicPr>
        <p:blipFill>
          <a:blip r:embed="rId4"/>
          <a:stretch/>
        </p:blipFill>
        <p:spPr>
          <a:xfrm>
            <a:off x="821520" y="3656880"/>
            <a:ext cx="320760" cy="256320"/>
          </a:xfrm>
          <a:prstGeom prst="rect">
            <a:avLst/>
          </a:prstGeom>
          <a:ln w="0">
            <a:noFill/>
          </a:ln>
        </p:spPr>
      </p:pic>
      <p:sp>
        <p:nvSpPr>
          <p:cNvPr id="94" name="Text 9"/>
          <p:cNvSpPr/>
          <p:nvPr/>
        </p:nvSpPr>
        <p:spPr>
          <a:xfrm>
            <a:off x="1254960" y="3673080"/>
            <a:ext cx="396000" cy="2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70" spc="-1" strike="noStrike">
                <a:solidFill>
                  <a:srgbClr val="f39c12"/>
                </a:solidFill>
                <a:latin typeface="Noto Sans"/>
                <a:ea typeface="Noto Sans"/>
              </a:rPr>
              <a:t>Bisq</a:t>
            </a:r>
            <a:endParaRPr b="0" lang="de-DE" sz="1470" spc="-1" strike="noStrike">
              <a:latin typeface="Arial"/>
            </a:endParaRPr>
          </a:p>
        </p:txBody>
      </p:sp>
      <p:sp>
        <p:nvSpPr>
          <p:cNvPr id="95" name="Text 10"/>
          <p:cNvSpPr/>
          <p:nvPr/>
        </p:nvSpPr>
        <p:spPr>
          <a:xfrm>
            <a:off x="821520" y="4160520"/>
            <a:ext cx="3357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Dezentrale Exchange ohne zentrale Kontrolle, die komplett auf KYC verzichtet. Maximale Unabhängigkeit und Privatsphäre.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96" name="Shape 11"/>
          <p:cNvSpPr/>
          <p:nvPr/>
        </p:nvSpPr>
        <p:spPr>
          <a:xfrm>
            <a:off x="4714920" y="3396240"/>
            <a:ext cx="3857040" cy="1537920"/>
          </a:xfrm>
          <a:prstGeom prst="rect">
            <a:avLst/>
          </a:prstGeom>
          <a:solidFill>
            <a:srgbClr val="1621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Image 4" descr="preencoded.png"/>
          <p:cNvPicPr/>
          <p:nvPr/>
        </p:nvPicPr>
        <p:blipFill>
          <a:blip r:embed="rId5"/>
          <a:stretch/>
        </p:blipFill>
        <p:spPr>
          <a:xfrm>
            <a:off x="4964760" y="3656880"/>
            <a:ext cx="256320" cy="256320"/>
          </a:xfrm>
          <a:prstGeom prst="rect">
            <a:avLst/>
          </a:prstGeom>
          <a:ln w="0">
            <a:noFill/>
          </a:ln>
        </p:spPr>
      </p:pic>
      <p:sp>
        <p:nvSpPr>
          <p:cNvPr id="98" name="Text 12"/>
          <p:cNvSpPr/>
          <p:nvPr/>
        </p:nvSpPr>
        <p:spPr>
          <a:xfrm>
            <a:off x="5330160" y="3673080"/>
            <a:ext cx="1110600" cy="2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70" spc="-1" strike="noStrike">
                <a:solidFill>
                  <a:srgbClr val="f39c12"/>
                </a:solidFill>
                <a:latin typeface="Noto Sans"/>
                <a:ea typeface="Noto Sans"/>
              </a:rPr>
              <a:t>Bitcoin Well</a:t>
            </a:r>
            <a:endParaRPr b="0" lang="de-DE" sz="1470" spc="-1" strike="noStrike">
              <a:latin typeface="Arial"/>
            </a:endParaRPr>
          </a:p>
        </p:txBody>
      </p:sp>
      <p:sp>
        <p:nvSpPr>
          <p:cNvPr id="99" name="Text 13"/>
          <p:cNvSpPr/>
          <p:nvPr/>
        </p:nvSpPr>
        <p:spPr>
          <a:xfrm>
            <a:off x="4964760" y="4160520"/>
            <a:ext cx="33570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Verbindet Käufer und Verkäufer direkt und unterstützt anonyme Transaktionen mit hoher Sicherheit. Ideal für kanadische Nutzer.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00" name="Shape 14"/>
          <p:cNvSpPr/>
          <p:nvPr/>
        </p:nvSpPr>
        <p:spPr>
          <a:xfrm>
            <a:off x="571680" y="5220360"/>
            <a:ext cx="8000280" cy="650880"/>
          </a:xfrm>
          <a:prstGeom prst="rect">
            <a:avLst/>
          </a:prstGeom>
          <a:solidFill>
            <a:srgbClr val="f39c12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Shape 15"/>
          <p:cNvSpPr/>
          <p:nvPr/>
        </p:nvSpPr>
        <p:spPr>
          <a:xfrm>
            <a:off x="571680" y="5220360"/>
            <a:ext cx="27720" cy="65088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Text 16"/>
          <p:cNvSpPr/>
          <p:nvPr/>
        </p:nvSpPr>
        <p:spPr>
          <a:xfrm>
            <a:off x="729360" y="5389200"/>
            <a:ext cx="43704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39" spc="-1" strike="noStrike">
                <a:solidFill>
                  <a:srgbClr val="f39c12"/>
                </a:solidFill>
                <a:latin typeface="Noto Sans"/>
                <a:ea typeface="Noto Sans"/>
              </a:rPr>
              <a:t>Wichtig: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03" name="Text 17"/>
          <p:cNvSpPr/>
          <p:nvPr/>
        </p:nvSpPr>
        <p:spPr>
          <a:xfrm>
            <a:off x="1405440" y="5389200"/>
            <a:ext cx="62845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Der Verzicht auf KYC maximiert den Schutz der Privatsphäre und minimiert das Risiko von Datenlecks. Diese Plattformen sind 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04" name="Text 18"/>
          <p:cNvSpPr/>
          <p:nvPr/>
        </p:nvSpPr>
        <p:spPr>
          <a:xfrm>
            <a:off x="813960" y="5572080"/>
            <a:ext cx="307800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bewährte Tools für den sicheren und anonymen Bitcoin-Kauf. </a:t>
            </a:r>
            <a:endParaRPr b="0" lang="de-DE" sz="83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580000"/>
          </a:xfrm>
          <a:prstGeom prst="rect">
            <a:avLst/>
          </a:prstGeom>
          <a:ln w="0">
            <a:noFill/>
          </a:ln>
        </p:spPr>
      </p:pic>
      <p:sp>
        <p:nvSpPr>
          <p:cNvPr id="106" name="Text 0"/>
          <p:cNvSpPr/>
          <p:nvPr/>
        </p:nvSpPr>
        <p:spPr>
          <a:xfrm>
            <a:off x="929160" y="470880"/>
            <a:ext cx="72856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Strategie 2: On-Chain-Privatsphäre durch CoinJoin </a:t>
            </a:r>
            <a:endParaRPr b="0" lang="de-DE" sz="2250" spc="-1" strike="noStrike">
              <a:latin typeface="Arial"/>
            </a:endParaRPr>
          </a:p>
        </p:txBody>
      </p:sp>
      <p:sp>
        <p:nvSpPr>
          <p:cNvPr id="107" name="Shape 1"/>
          <p:cNvSpPr/>
          <p:nvPr/>
        </p:nvSpPr>
        <p:spPr>
          <a:xfrm>
            <a:off x="571680" y="1143000"/>
            <a:ext cx="8000280" cy="1217880"/>
          </a:xfrm>
          <a:prstGeom prst="rect">
            <a:avLst/>
          </a:prstGeom>
          <a:solidFill>
            <a:srgbClr val="252a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8" name="Image 1" descr="preencoded.png"/>
          <p:cNvPicPr/>
          <p:nvPr/>
        </p:nvPicPr>
        <p:blipFill>
          <a:blip r:embed="rId2"/>
          <a:stretch/>
        </p:blipFill>
        <p:spPr>
          <a:xfrm>
            <a:off x="785880" y="1386000"/>
            <a:ext cx="285120" cy="285120"/>
          </a:xfrm>
          <a:prstGeom prst="rect">
            <a:avLst/>
          </a:prstGeom>
          <a:ln w="0">
            <a:noFill/>
          </a:ln>
        </p:spPr>
      </p:pic>
      <p:sp>
        <p:nvSpPr>
          <p:cNvPr id="109" name="Text 2"/>
          <p:cNvSpPr/>
          <p:nvPr/>
        </p:nvSpPr>
        <p:spPr>
          <a:xfrm>
            <a:off x="1263600" y="1397520"/>
            <a:ext cx="548280" cy="1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f39c12"/>
                </a:solidFill>
                <a:latin typeface="Noto Sans"/>
                <a:ea typeface="Noto Sans"/>
              </a:rPr>
              <a:t>CoinJoin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10" name="Text 3"/>
          <p:cNvSpPr/>
          <p:nvPr/>
        </p:nvSpPr>
        <p:spPr>
          <a:xfrm>
            <a:off x="2031840" y="1397520"/>
            <a:ext cx="5732640" cy="1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1050" spc="-1" strike="noStrike">
                <a:solidFill>
                  <a:srgbClr val="ecf0f1"/>
                </a:solidFill>
                <a:latin typeface="Noto Sans"/>
                <a:ea typeface="Noto Sans"/>
              </a:rPr>
              <a:t>ermöglicht das Zusammenfassen mehrerer Transaktionen, um die Herkunft der Bitcoins zu 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11" name="Text 4"/>
          <p:cNvSpPr/>
          <p:nvPr/>
        </p:nvSpPr>
        <p:spPr>
          <a:xfrm>
            <a:off x="1256040" y="1640160"/>
            <a:ext cx="831240" cy="1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ecf0f1"/>
                </a:solidFill>
                <a:latin typeface="Noto Sans"/>
                <a:ea typeface="Noto Sans"/>
              </a:rPr>
              <a:t>verschleiern. 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112" name="Text 5"/>
          <p:cNvSpPr/>
          <p:nvPr/>
        </p:nvSpPr>
        <p:spPr>
          <a:xfrm>
            <a:off x="1699560" y="1965960"/>
            <a:ext cx="620100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95a5a6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95a5a6"/>
                </a:solidFill>
                <a:latin typeface="Noto Sans"/>
                <a:ea typeface="Noto Sans"/>
              </a:rPr>
              <a:t>Durch diese Technologie wird die Rückverfolgbarkeit von Transaktionen auf der Blockchain deutlich erschwert.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13" name="Text 6"/>
          <p:cNvSpPr/>
          <p:nvPr/>
        </p:nvSpPr>
        <p:spPr>
          <a:xfrm>
            <a:off x="2586240" y="2672640"/>
            <a:ext cx="39711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ecf0f1"/>
                </a:solidFill>
                <a:latin typeface="Noto Sans"/>
                <a:ea typeface="Noto Sans"/>
              </a:rPr>
              <a:t>Wallet-Lösungen mit CoinJoin-Unterstützung: 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114" name="Text 7"/>
          <p:cNvSpPr/>
          <p:nvPr/>
        </p:nvSpPr>
        <p:spPr>
          <a:xfrm>
            <a:off x="1302840" y="3142080"/>
            <a:ext cx="118512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Wasabi Wallet </a:t>
            </a:r>
            <a:endParaRPr b="0" lang="de-DE" sz="1240" spc="-1" strike="noStrike">
              <a:latin typeface="Arial"/>
            </a:endParaRPr>
          </a:p>
        </p:txBody>
      </p:sp>
      <p:sp>
        <p:nvSpPr>
          <p:cNvPr id="115" name="Text 8"/>
          <p:cNvSpPr/>
          <p:nvPr/>
        </p:nvSpPr>
        <p:spPr>
          <a:xfrm>
            <a:off x="743040" y="3653640"/>
            <a:ext cx="230436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Bietet eine benutzerfreundliche Implementierung von CoinJoin mit starkem Fokus auf Anonymität und Datenschutz. </a:t>
            </a:r>
            <a:endParaRPr b="0" lang="de-DE" sz="889" spc="-1" strike="noStrike">
              <a:latin typeface="Arial"/>
            </a:endParaRPr>
          </a:p>
        </p:txBody>
      </p:sp>
      <p:sp>
        <p:nvSpPr>
          <p:cNvPr id="116" name="Text 9"/>
          <p:cNvSpPr/>
          <p:nvPr/>
        </p:nvSpPr>
        <p:spPr>
          <a:xfrm>
            <a:off x="4021200" y="3142080"/>
            <a:ext cx="127224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Sparrow Wallet </a:t>
            </a:r>
            <a:endParaRPr b="0" lang="de-DE" sz="1240" spc="-1" strike="noStrike">
              <a:latin typeface="Arial"/>
            </a:endParaRPr>
          </a:p>
        </p:txBody>
      </p:sp>
      <p:sp>
        <p:nvSpPr>
          <p:cNvPr id="117" name="Text 10"/>
          <p:cNvSpPr/>
          <p:nvPr/>
        </p:nvSpPr>
        <p:spPr>
          <a:xfrm>
            <a:off x="3505320" y="3556440"/>
            <a:ext cx="230436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Unterstützt CoinJoin als Teil erweiterter Datenschutzfunktionen, ideal für erfahrene Nutzer. </a:t>
            </a:r>
            <a:endParaRPr b="0" lang="de-DE" sz="889" spc="-1" strike="noStrike">
              <a:latin typeface="Arial"/>
            </a:endParaRPr>
          </a:p>
        </p:txBody>
      </p:sp>
      <p:sp>
        <p:nvSpPr>
          <p:cNvPr id="118" name="Text 11"/>
          <p:cNvSpPr/>
          <p:nvPr/>
        </p:nvSpPr>
        <p:spPr>
          <a:xfrm>
            <a:off x="6905880" y="3142080"/>
            <a:ext cx="102816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240" spc="-1" strike="noStrike">
                <a:solidFill>
                  <a:srgbClr val="f39c12"/>
                </a:solidFill>
                <a:latin typeface="Noto Sans"/>
                <a:ea typeface="Noto Sans"/>
              </a:rPr>
              <a:t>Aqua Wallet </a:t>
            </a:r>
            <a:endParaRPr b="0" lang="de-DE" sz="1240" spc="-1" strike="noStrike">
              <a:latin typeface="Arial"/>
            </a:endParaRPr>
          </a:p>
        </p:txBody>
      </p:sp>
      <p:sp>
        <p:nvSpPr>
          <p:cNvPr id="119" name="Text 12"/>
          <p:cNvSpPr/>
          <p:nvPr/>
        </p:nvSpPr>
        <p:spPr>
          <a:xfrm>
            <a:off x="6267600" y="3556440"/>
            <a:ext cx="230436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89" spc="-1" strike="noStrike">
                <a:solidFill>
                  <a:srgbClr val="ecf0f1"/>
                </a:solidFill>
                <a:latin typeface="Noto Sans"/>
                <a:ea typeface="Noto Sans"/>
              </a:rPr>
              <a:t>Integriert CoinJoin nahtlos für einfache und sichere Privatsphäre beim Senden von Bitcoins. </a:t>
            </a:r>
            <a:endParaRPr b="0" lang="de-DE" sz="889" spc="-1" strike="noStrike">
              <a:latin typeface="Arial"/>
            </a:endParaRPr>
          </a:p>
        </p:txBody>
      </p:sp>
      <p:sp>
        <p:nvSpPr>
          <p:cNvPr id="120" name="Shape 13"/>
          <p:cNvSpPr/>
          <p:nvPr/>
        </p:nvSpPr>
        <p:spPr>
          <a:xfrm>
            <a:off x="571680" y="4603320"/>
            <a:ext cx="8000280" cy="5479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Image 2" descr="preencoded.png"/>
          <p:cNvPicPr/>
          <p:nvPr/>
        </p:nvPicPr>
        <p:blipFill>
          <a:blip r:embed="rId3"/>
          <a:stretch/>
        </p:blipFill>
        <p:spPr>
          <a:xfrm>
            <a:off x="960120" y="4812480"/>
            <a:ext cx="127800" cy="127800"/>
          </a:xfrm>
          <a:prstGeom prst="rect">
            <a:avLst/>
          </a:prstGeom>
          <a:ln w="0">
            <a:noFill/>
          </a:ln>
        </p:spPr>
      </p:pic>
      <p:sp>
        <p:nvSpPr>
          <p:cNvPr id="122" name="Text 14"/>
          <p:cNvSpPr/>
          <p:nvPr/>
        </p:nvSpPr>
        <p:spPr>
          <a:xfrm>
            <a:off x="1227600" y="4804200"/>
            <a:ext cx="4867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Wichtig: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23" name="Text 15"/>
          <p:cNvSpPr/>
          <p:nvPr/>
        </p:nvSpPr>
        <p:spPr>
          <a:xfrm>
            <a:off x="1971360" y="4804200"/>
            <a:ext cx="59752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CoinJoin schützt Ihre Privatsphäre, indem es die Verbindung zwischen Sender und Empfänger verschleiert. </a:t>
            </a:r>
            <a:endParaRPr b="0" lang="de-DE" sz="93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 w="0">
            <a:noFill/>
          </a:ln>
        </p:spPr>
      </p:pic>
      <p:sp>
        <p:nvSpPr>
          <p:cNvPr id="125" name="Text 0"/>
          <p:cNvSpPr/>
          <p:nvPr/>
        </p:nvSpPr>
        <p:spPr>
          <a:xfrm>
            <a:off x="1240200" y="470880"/>
            <a:ext cx="66639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Strategie 3: Passphrasen und das 13./25. Wort </a:t>
            </a:r>
            <a:endParaRPr b="0" lang="de-DE" sz="2250" spc="-1" strike="noStrike">
              <a:latin typeface="Arial"/>
            </a:endParaRPr>
          </a:p>
        </p:txBody>
      </p:sp>
      <p:pic>
        <p:nvPicPr>
          <p:cNvPr id="126" name="Image 1" descr="preencoded.png"/>
          <p:cNvPicPr/>
          <p:nvPr/>
        </p:nvPicPr>
        <p:blipFill>
          <a:blip r:embed="rId2"/>
          <a:stretch/>
        </p:blipFill>
        <p:spPr>
          <a:xfrm>
            <a:off x="3146040" y="1214280"/>
            <a:ext cx="320760" cy="428040"/>
          </a:xfrm>
          <a:prstGeom prst="rect">
            <a:avLst/>
          </a:prstGeom>
          <a:ln w="0">
            <a:noFill/>
          </a:ln>
        </p:spPr>
      </p:pic>
      <p:sp>
        <p:nvSpPr>
          <p:cNvPr id="127" name="Text 1"/>
          <p:cNvSpPr/>
          <p:nvPr/>
        </p:nvSpPr>
        <p:spPr>
          <a:xfrm>
            <a:off x="3057480" y="1749240"/>
            <a:ext cx="4975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95a5a6"/>
                </a:solidFill>
                <a:latin typeface="Noto Sans"/>
                <a:ea typeface="Noto Sans"/>
              </a:rPr>
              <a:t>24 Wörter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28" name="Text 2"/>
          <p:cNvSpPr/>
          <p:nvPr/>
        </p:nvSpPr>
        <p:spPr>
          <a:xfrm>
            <a:off x="2995200" y="1920600"/>
            <a:ext cx="62136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95a5a6"/>
                </a:solidFill>
                <a:latin typeface="Noto Sans"/>
                <a:ea typeface="Noto Sans"/>
              </a:rPr>
              <a:t>Seed-Phrase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29" name="Text 3"/>
          <p:cNvSpPr/>
          <p:nvPr/>
        </p:nvSpPr>
        <p:spPr>
          <a:xfrm>
            <a:off x="3854160" y="1436760"/>
            <a:ext cx="1962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39c12"/>
                </a:solidFill>
                <a:latin typeface="Noto Sans"/>
                <a:ea typeface="Noto Sans"/>
              </a:rPr>
              <a:t>+</a:t>
            </a:r>
            <a:endParaRPr b="0" lang="de-DE" sz="2700" spc="-1" strike="noStrike">
              <a:latin typeface="Arial"/>
            </a:endParaRPr>
          </a:p>
        </p:txBody>
      </p:sp>
      <p:pic>
        <p:nvPicPr>
          <p:cNvPr id="130" name="Image 2" descr="preencoded.png"/>
          <p:cNvPicPr/>
          <p:nvPr/>
        </p:nvPicPr>
        <p:blipFill>
          <a:blip r:embed="rId3"/>
          <a:stretch/>
        </p:blipFill>
        <p:spPr>
          <a:xfrm>
            <a:off x="4366800" y="1214280"/>
            <a:ext cx="428040" cy="428040"/>
          </a:xfrm>
          <a:prstGeom prst="rect">
            <a:avLst/>
          </a:prstGeom>
          <a:ln w="0">
            <a:noFill/>
          </a:ln>
        </p:spPr>
      </p:pic>
      <p:sp>
        <p:nvSpPr>
          <p:cNvPr id="131" name="Text 4"/>
          <p:cNvSpPr/>
          <p:nvPr/>
        </p:nvSpPr>
        <p:spPr>
          <a:xfrm>
            <a:off x="4359960" y="1749240"/>
            <a:ext cx="44136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39" spc="-1" strike="noStrike">
                <a:solidFill>
                  <a:srgbClr val="f39c12"/>
                </a:solidFill>
                <a:latin typeface="Noto Sans"/>
                <a:ea typeface="Noto Sans"/>
              </a:rPr>
              <a:t>25. Wort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32" name="Text 5"/>
          <p:cNvSpPr/>
          <p:nvPr/>
        </p:nvSpPr>
        <p:spPr>
          <a:xfrm>
            <a:off x="4280040" y="1920600"/>
            <a:ext cx="60120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39" spc="-1" strike="noStrike">
                <a:solidFill>
                  <a:srgbClr val="f39c12"/>
                </a:solidFill>
                <a:latin typeface="Noto Sans"/>
                <a:ea typeface="Noto Sans"/>
              </a:rPr>
              <a:t>Passphrase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33" name="Text 6"/>
          <p:cNvSpPr/>
          <p:nvPr/>
        </p:nvSpPr>
        <p:spPr>
          <a:xfrm>
            <a:off x="5111280" y="1436760"/>
            <a:ext cx="1962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f39c12"/>
                </a:solidFill>
                <a:latin typeface="Noto Sans"/>
                <a:ea typeface="Noto Sans"/>
              </a:rPr>
              <a:t>=</a:t>
            </a:r>
            <a:endParaRPr b="0" lang="de-DE" sz="2700" spc="-1" strike="noStrike">
              <a:latin typeface="Arial"/>
            </a:endParaRPr>
          </a:p>
        </p:txBody>
      </p:sp>
      <p:pic>
        <p:nvPicPr>
          <p:cNvPr id="134" name="Image 3" descr="preencoded.png"/>
          <p:cNvPicPr/>
          <p:nvPr/>
        </p:nvPicPr>
        <p:blipFill>
          <a:blip r:embed="rId4"/>
          <a:stretch/>
        </p:blipFill>
        <p:spPr>
          <a:xfrm>
            <a:off x="5632200" y="1214280"/>
            <a:ext cx="428040" cy="428040"/>
          </a:xfrm>
          <a:prstGeom prst="rect">
            <a:avLst/>
          </a:prstGeom>
          <a:ln w="0">
            <a:noFill/>
          </a:ln>
        </p:spPr>
      </p:pic>
      <p:sp>
        <p:nvSpPr>
          <p:cNvPr id="135" name="Text 7"/>
          <p:cNvSpPr/>
          <p:nvPr/>
        </p:nvSpPr>
        <p:spPr>
          <a:xfrm>
            <a:off x="5534280" y="1749240"/>
            <a:ext cx="62280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39" spc="-1" strike="noStrike">
                <a:solidFill>
                  <a:srgbClr val="f39c12"/>
                </a:solidFill>
                <a:latin typeface="Noto Sans"/>
                <a:ea typeface="Noto Sans"/>
              </a:rPr>
              <a:t>Verstecktes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36" name="Text 8"/>
          <p:cNvSpPr/>
          <p:nvPr/>
        </p:nvSpPr>
        <p:spPr>
          <a:xfrm>
            <a:off x="5676840" y="1920600"/>
            <a:ext cx="33804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39" spc="-1" strike="noStrike">
                <a:solidFill>
                  <a:srgbClr val="f39c12"/>
                </a:solidFill>
                <a:latin typeface="Noto Sans"/>
                <a:ea typeface="Noto Sans"/>
              </a:rPr>
              <a:t>Wallet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37" name="Shape 9"/>
          <p:cNvSpPr/>
          <p:nvPr/>
        </p:nvSpPr>
        <p:spPr>
          <a:xfrm>
            <a:off x="571680" y="248616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 10"/>
          <p:cNvSpPr/>
          <p:nvPr/>
        </p:nvSpPr>
        <p:spPr>
          <a:xfrm>
            <a:off x="737640" y="2458440"/>
            <a:ext cx="9277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Das 13/25. Wort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39" name="Text 11"/>
          <p:cNvSpPr/>
          <p:nvPr/>
        </p:nvSpPr>
        <p:spPr>
          <a:xfrm>
            <a:off x="1473480" y="2458440"/>
            <a:ext cx="27669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ergänzt die Standard-13 bzw 24-Wort-Wallet und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40" name="Text 12"/>
          <p:cNvSpPr/>
          <p:nvPr/>
        </p:nvSpPr>
        <p:spPr>
          <a:xfrm>
            <a:off x="915120" y="2664000"/>
            <a:ext cx="31237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ermöglicht versteckte Wallets für zusätzliche Sicherheit.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41" name="Shape 13"/>
          <p:cNvSpPr/>
          <p:nvPr/>
        </p:nvSpPr>
        <p:spPr>
          <a:xfrm>
            <a:off x="571680" y="306900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Text 14"/>
          <p:cNvSpPr/>
          <p:nvPr/>
        </p:nvSpPr>
        <p:spPr>
          <a:xfrm>
            <a:off x="844920" y="3041280"/>
            <a:ext cx="11055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Versteckte Wallets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43" name="Text 15"/>
          <p:cNvSpPr/>
          <p:nvPr/>
        </p:nvSpPr>
        <p:spPr>
          <a:xfrm>
            <a:off x="2071080" y="3041280"/>
            <a:ext cx="22201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bieten plausible Bestreitbarkeit, indem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44" name="Text 16"/>
          <p:cNvSpPr/>
          <p:nvPr/>
        </p:nvSpPr>
        <p:spPr>
          <a:xfrm>
            <a:off x="923400" y="3246840"/>
            <a:ext cx="33235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sie als Decoy Wallets fungieren und echte Vermögenswerte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45" name="Text 17"/>
          <p:cNvSpPr/>
          <p:nvPr/>
        </p:nvSpPr>
        <p:spPr>
          <a:xfrm>
            <a:off x="806400" y="3452760"/>
            <a:ext cx="5619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schützen.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46" name="Shape 18"/>
          <p:cNvSpPr/>
          <p:nvPr/>
        </p:nvSpPr>
        <p:spPr>
          <a:xfrm>
            <a:off x="4714920" y="248616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Text 19"/>
          <p:cNvSpPr/>
          <p:nvPr/>
        </p:nvSpPr>
        <p:spPr>
          <a:xfrm>
            <a:off x="4973400" y="2458440"/>
            <a:ext cx="7491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Passphrasen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48" name="Text 20"/>
          <p:cNvSpPr/>
          <p:nvPr/>
        </p:nvSpPr>
        <p:spPr>
          <a:xfrm>
            <a:off x="5845680" y="2458440"/>
            <a:ext cx="25768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erhöhen die Komplexität und verhindern den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49" name="Text 21"/>
          <p:cNvSpPr/>
          <p:nvPr/>
        </p:nvSpPr>
        <p:spPr>
          <a:xfrm>
            <a:off x="5045760" y="2664000"/>
            <a:ext cx="28508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Zugriff bei Verlust oder Diebstahl der Seed-Phrase.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50" name="Shape 22"/>
          <p:cNvSpPr/>
          <p:nvPr/>
        </p:nvSpPr>
        <p:spPr>
          <a:xfrm>
            <a:off x="4714920" y="306900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 23"/>
          <p:cNvSpPr/>
          <p:nvPr/>
        </p:nvSpPr>
        <p:spPr>
          <a:xfrm>
            <a:off x="4976640" y="3041280"/>
            <a:ext cx="8272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Decoy Wallets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52" name="Text 24"/>
          <p:cNvSpPr/>
          <p:nvPr/>
        </p:nvSpPr>
        <p:spPr>
          <a:xfrm>
            <a:off x="5914080" y="3041280"/>
            <a:ext cx="22172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halten Angreifer von den tatsächlichen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53" name="Text 25"/>
          <p:cNvSpPr/>
          <p:nvPr/>
        </p:nvSpPr>
        <p:spPr>
          <a:xfrm>
            <a:off x="5050800" y="3246840"/>
            <a:ext cx="296820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Beständen fern und minimieren potenzielle Verluste.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54" name="Shape 26"/>
          <p:cNvSpPr/>
          <p:nvPr/>
        </p:nvSpPr>
        <p:spPr>
          <a:xfrm>
            <a:off x="571680" y="4086000"/>
            <a:ext cx="8000280" cy="468000"/>
          </a:xfrm>
          <a:prstGeom prst="rect">
            <a:avLst/>
          </a:prstGeom>
          <a:solidFill>
            <a:srgbClr val="e74c3c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Shape 27"/>
          <p:cNvSpPr/>
          <p:nvPr/>
        </p:nvSpPr>
        <p:spPr>
          <a:xfrm>
            <a:off x="571680" y="4086000"/>
            <a:ext cx="27720" cy="468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6" name="Image 4" descr="preencoded.png"/>
          <p:cNvPicPr/>
          <p:nvPr/>
        </p:nvPicPr>
        <p:blipFill>
          <a:blip r:embed="rId5"/>
          <a:stretch/>
        </p:blipFill>
        <p:spPr>
          <a:xfrm>
            <a:off x="785880" y="4262760"/>
            <a:ext cx="113760" cy="113760"/>
          </a:xfrm>
          <a:prstGeom prst="rect">
            <a:avLst/>
          </a:prstGeom>
          <a:ln w="0">
            <a:noFill/>
          </a:ln>
        </p:spPr>
      </p:pic>
      <p:sp>
        <p:nvSpPr>
          <p:cNvPr id="157" name="Text 28"/>
          <p:cNvSpPr/>
          <p:nvPr/>
        </p:nvSpPr>
        <p:spPr>
          <a:xfrm>
            <a:off x="1016280" y="4254840"/>
            <a:ext cx="43704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39" spc="-1" strike="noStrike">
                <a:solidFill>
                  <a:srgbClr val="e74c3c"/>
                </a:solidFill>
                <a:latin typeface="Noto Sans"/>
                <a:ea typeface="Noto Sans"/>
              </a:rPr>
              <a:t>Wichtig: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58" name="Text 29"/>
          <p:cNvSpPr/>
          <p:nvPr/>
        </p:nvSpPr>
        <p:spPr>
          <a:xfrm>
            <a:off x="1683360" y="4254840"/>
            <a:ext cx="616860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Die Passphrase muss sorgfältig gewählt und separat gesichert werden. Ohne sie ist das versteckte Wallet nicht zugänglich. </a:t>
            </a:r>
            <a:endParaRPr b="0" lang="de-DE" sz="83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267160"/>
          </a:xfrm>
          <a:prstGeom prst="rect">
            <a:avLst/>
          </a:prstGeom>
          <a:ln w="0">
            <a:noFill/>
          </a:ln>
        </p:spPr>
      </p:pic>
      <p:sp>
        <p:nvSpPr>
          <p:cNvPr id="160" name="Text 0"/>
          <p:cNvSpPr/>
          <p:nvPr/>
        </p:nvSpPr>
        <p:spPr>
          <a:xfrm>
            <a:off x="571680" y="513720"/>
            <a:ext cx="8000280" cy="68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Strategie 4: Trick-PINs bei Coldcard – Schutz in Notfallsituationen </a:t>
            </a:r>
            <a:endParaRPr b="0" lang="de-DE" sz="2250" spc="-1" strike="noStrike">
              <a:latin typeface="Arial"/>
            </a:endParaRPr>
          </a:p>
        </p:txBody>
      </p:sp>
      <p:pic>
        <p:nvPicPr>
          <p:cNvPr id="161" name="Image 1" descr="preencoded.png"/>
          <p:cNvPicPr/>
          <p:nvPr/>
        </p:nvPicPr>
        <p:blipFill>
          <a:blip r:embed="rId2"/>
          <a:stretch/>
        </p:blipFill>
        <p:spPr>
          <a:xfrm>
            <a:off x="1528560" y="1643040"/>
            <a:ext cx="561960" cy="499320"/>
          </a:xfrm>
          <a:prstGeom prst="rect">
            <a:avLst/>
          </a:prstGeom>
          <a:ln w="0">
            <a:noFill/>
          </a:ln>
        </p:spPr>
      </p:pic>
      <p:sp>
        <p:nvSpPr>
          <p:cNvPr id="162" name="Text 1"/>
          <p:cNvSpPr/>
          <p:nvPr/>
        </p:nvSpPr>
        <p:spPr>
          <a:xfrm>
            <a:off x="1324440" y="2339640"/>
            <a:ext cx="9705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39c12"/>
                </a:solidFill>
                <a:latin typeface="Noto Sans"/>
                <a:ea typeface="Noto Sans"/>
              </a:rPr>
              <a:t>Decoy-PIN 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163" name="Shape 2"/>
          <p:cNvSpPr/>
          <p:nvPr/>
        </p:nvSpPr>
        <p:spPr>
          <a:xfrm>
            <a:off x="1595520" y="2714760"/>
            <a:ext cx="428040" cy="2088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 3"/>
          <p:cNvSpPr/>
          <p:nvPr/>
        </p:nvSpPr>
        <p:spPr>
          <a:xfrm>
            <a:off x="571680" y="3000240"/>
            <a:ext cx="247572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Aktiviert ein verstecktes Wallet mit begrenztem Guthaben, um Angreifer abzulenken und zu täuschen. </a:t>
            </a:r>
            <a:endParaRPr b="0" lang="de-DE" sz="939" spc="-1" strike="noStrike">
              <a:latin typeface="Arial"/>
            </a:endParaRPr>
          </a:p>
        </p:txBody>
      </p:sp>
      <p:pic>
        <p:nvPicPr>
          <p:cNvPr id="165" name="Image 2" descr="preencoded.png"/>
          <p:cNvPicPr/>
          <p:nvPr/>
        </p:nvPicPr>
        <p:blipFill>
          <a:blip r:embed="rId3"/>
          <a:stretch/>
        </p:blipFill>
        <p:spPr>
          <a:xfrm>
            <a:off x="4321800" y="1643040"/>
            <a:ext cx="499320" cy="499320"/>
          </a:xfrm>
          <a:prstGeom prst="rect">
            <a:avLst/>
          </a:prstGeom>
          <a:ln w="0">
            <a:noFill/>
          </a:ln>
        </p:spPr>
      </p:pic>
      <p:sp>
        <p:nvSpPr>
          <p:cNvPr id="166" name="Text 4"/>
          <p:cNvSpPr/>
          <p:nvPr/>
        </p:nvSpPr>
        <p:spPr>
          <a:xfrm>
            <a:off x="4130640" y="2339640"/>
            <a:ext cx="8816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e74c3c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e74c3c"/>
                </a:solidFill>
                <a:latin typeface="Noto Sans"/>
                <a:ea typeface="Noto Sans"/>
              </a:rPr>
              <a:t>Wipe-PIN 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167" name="Shape 5"/>
          <p:cNvSpPr/>
          <p:nvPr/>
        </p:nvSpPr>
        <p:spPr>
          <a:xfrm>
            <a:off x="4357800" y="2714760"/>
            <a:ext cx="428040" cy="20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 6"/>
          <p:cNvSpPr/>
          <p:nvPr/>
        </p:nvSpPr>
        <p:spPr>
          <a:xfrm>
            <a:off x="3333600" y="3000240"/>
            <a:ext cx="247572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Löscht alle gespeicherten Daten sofort, um Ihre Bitcoins vor unbefugtem Zugriff zu schützen. </a:t>
            </a:r>
            <a:endParaRPr b="0" lang="de-DE" sz="939" spc="-1" strike="noStrike">
              <a:latin typeface="Arial"/>
            </a:endParaRPr>
          </a:p>
        </p:txBody>
      </p:sp>
      <p:pic>
        <p:nvPicPr>
          <p:cNvPr id="169" name="Image 3" descr="preencoded.png"/>
          <p:cNvPicPr/>
          <p:nvPr/>
        </p:nvPicPr>
        <p:blipFill>
          <a:blip r:embed="rId4"/>
          <a:stretch/>
        </p:blipFill>
        <p:spPr>
          <a:xfrm>
            <a:off x="7084080" y="1643040"/>
            <a:ext cx="499320" cy="499320"/>
          </a:xfrm>
          <a:prstGeom prst="rect">
            <a:avLst/>
          </a:prstGeom>
          <a:ln w="0">
            <a:noFill/>
          </a:ln>
        </p:spPr>
      </p:pic>
      <p:sp>
        <p:nvSpPr>
          <p:cNvPr id="170" name="Text 7"/>
          <p:cNvSpPr/>
          <p:nvPr/>
        </p:nvSpPr>
        <p:spPr>
          <a:xfrm>
            <a:off x="6886800" y="2339640"/>
            <a:ext cx="8938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e74c3c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e74c3c"/>
                </a:solidFill>
                <a:latin typeface="Noto Sans"/>
                <a:ea typeface="Noto Sans"/>
              </a:rPr>
              <a:t>Brick-PIN 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171" name="Shape 8"/>
          <p:cNvSpPr/>
          <p:nvPr/>
        </p:nvSpPr>
        <p:spPr>
          <a:xfrm>
            <a:off x="7120080" y="2714760"/>
            <a:ext cx="428040" cy="20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 9"/>
          <p:cNvSpPr/>
          <p:nvPr/>
        </p:nvSpPr>
        <p:spPr>
          <a:xfrm>
            <a:off x="6095880" y="3000240"/>
            <a:ext cx="247572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Verhindert den weiteren Betrieb der Coldcard, indem das Gerät permanent unbrauchbar gemacht wird.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73" name="Shape 10"/>
          <p:cNvSpPr/>
          <p:nvPr/>
        </p:nvSpPr>
        <p:spPr>
          <a:xfrm>
            <a:off x="571680" y="3953160"/>
            <a:ext cx="8000280" cy="885240"/>
          </a:xfrm>
          <a:prstGeom prst="rect">
            <a:avLst/>
          </a:prstGeom>
          <a:solidFill>
            <a:srgbClr val="f39c12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Image 4" descr="preencoded.png"/>
          <p:cNvPicPr/>
          <p:nvPr/>
        </p:nvPicPr>
        <p:blipFill>
          <a:blip r:embed="rId5"/>
          <a:stretch/>
        </p:blipFill>
        <p:spPr>
          <a:xfrm>
            <a:off x="785880" y="4217760"/>
            <a:ext cx="356400" cy="356400"/>
          </a:xfrm>
          <a:prstGeom prst="rect">
            <a:avLst/>
          </a:prstGeom>
          <a:ln w="0">
            <a:noFill/>
          </a:ln>
        </p:spPr>
      </p:pic>
      <p:sp>
        <p:nvSpPr>
          <p:cNvPr id="175" name="Text 11"/>
          <p:cNvSpPr/>
          <p:nvPr/>
        </p:nvSpPr>
        <p:spPr>
          <a:xfrm>
            <a:off x="1285920" y="4236120"/>
            <a:ext cx="7071480" cy="3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1" lang="en-US" sz="1050" spc="-1" strike="noStrike">
                <a:solidFill>
                  <a:srgbClr val="ecf0f1"/>
                </a:solidFill>
                <a:latin typeface="Noto Sans"/>
                <a:ea typeface="Noto Sans"/>
              </a:rPr>
              <a:t>Mehrstufiger Schutz: Die Kombination dieser PINs erhöht die Sicherheit in kritischen Situationen erheblich. </a:t>
            </a:r>
            <a:endParaRPr b="0" lang="de-DE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248440"/>
          </a:xfrm>
          <a:prstGeom prst="rect">
            <a:avLst/>
          </a:prstGeom>
          <a:ln w="0">
            <a:noFill/>
          </a:ln>
        </p:spPr>
      </p:pic>
      <p:sp>
        <p:nvSpPr>
          <p:cNvPr id="177" name="Text 0"/>
          <p:cNvSpPr/>
          <p:nvPr/>
        </p:nvSpPr>
        <p:spPr>
          <a:xfrm>
            <a:off x="571680" y="513720"/>
            <a:ext cx="8000280" cy="68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Strategie 5: Seed XOR – Verteilte Backups ohne Single Point of Failure </a:t>
            </a:r>
            <a:endParaRPr b="0" lang="de-DE" sz="2250" spc="-1" strike="noStrike">
              <a:latin typeface="Arial"/>
            </a:endParaRPr>
          </a:p>
        </p:txBody>
      </p:sp>
      <p:sp>
        <p:nvSpPr>
          <p:cNvPr id="178" name="Shape 1"/>
          <p:cNvSpPr/>
          <p:nvPr/>
        </p:nvSpPr>
        <p:spPr>
          <a:xfrm>
            <a:off x="571680" y="170028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Text 2"/>
          <p:cNvSpPr/>
          <p:nvPr/>
        </p:nvSpPr>
        <p:spPr>
          <a:xfrm>
            <a:off x="882720" y="1672560"/>
            <a:ext cx="20113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Seed wird in mehrere Teile zerlegt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80" name="Text 3"/>
          <p:cNvSpPr/>
          <p:nvPr/>
        </p:nvSpPr>
        <p:spPr>
          <a:xfrm>
            <a:off x="3055320" y="1672560"/>
            <a:ext cx="22795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und mittels XOR miteinander verknüpft.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81" name="Shape 4"/>
          <p:cNvSpPr/>
          <p:nvPr/>
        </p:nvSpPr>
        <p:spPr>
          <a:xfrm>
            <a:off x="571680" y="210600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 5"/>
          <p:cNvSpPr/>
          <p:nvPr/>
        </p:nvSpPr>
        <p:spPr>
          <a:xfrm>
            <a:off x="878400" y="2078280"/>
            <a:ext cx="18817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Jeder Teil ist allein unbrauchbar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83" name="Text 6"/>
          <p:cNvSpPr/>
          <p:nvPr/>
        </p:nvSpPr>
        <p:spPr>
          <a:xfrm>
            <a:off x="2926080" y="2078280"/>
            <a:ext cx="246240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, erst Kombination aller Teile stellt den Seed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84" name="Text 7"/>
          <p:cNvSpPr/>
          <p:nvPr/>
        </p:nvSpPr>
        <p:spPr>
          <a:xfrm>
            <a:off x="810000" y="2283840"/>
            <a:ext cx="6436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wieder her.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85" name="Shape 8"/>
          <p:cNvSpPr/>
          <p:nvPr/>
        </p:nvSpPr>
        <p:spPr>
          <a:xfrm>
            <a:off x="571680" y="271728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 9"/>
          <p:cNvSpPr/>
          <p:nvPr/>
        </p:nvSpPr>
        <p:spPr>
          <a:xfrm>
            <a:off x="853560" y="2689560"/>
            <a:ext cx="12859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Verteilte Speicherung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87" name="Text 10"/>
          <p:cNvSpPr/>
          <p:nvPr/>
        </p:nvSpPr>
        <p:spPr>
          <a:xfrm>
            <a:off x="2289600" y="2689560"/>
            <a:ext cx="26254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erhöht Sicherheit und schützt vor Verlust oder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88" name="Text 11"/>
          <p:cNvSpPr/>
          <p:nvPr/>
        </p:nvSpPr>
        <p:spPr>
          <a:xfrm>
            <a:off x="807480" y="2895480"/>
            <a:ext cx="59040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Diebstahl.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89" name="Shape 12"/>
          <p:cNvSpPr/>
          <p:nvPr/>
        </p:nvSpPr>
        <p:spPr>
          <a:xfrm>
            <a:off x="571680" y="332892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Text 13"/>
          <p:cNvSpPr/>
          <p:nvPr/>
        </p:nvSpPr>
        <p:spPr>
          <a:xfrm>
            <a:off x="864720" y="3301200"/>
            <a:ext cx="15616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Kein einzelner Speicherort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91" name="Text 14"/>
          <p:cNvSpPr/>
          <p:nvPr/>
        </p:nvSpPr>
        <p:spPr>
          <a:xfrm>
            <a:off x="2577600" y="3301200"/>
            <a:ext cx="24379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stellt einen Angriffs- oder Ausfallpunkt dar.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92" name="Shape 15"/>
          <p:cNvSpPr/>
          <p:nvPr/>
        </p:nvSpPr>
        <p:spPr>
          <a:xfrm>
            <a:off x="571680" y="373464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Text 16"/>
          <p:cNvSpPr/>
          <p:nvPr/>
        </p:nvSpPr>
        <p:spPr>
          <a:xfrm>
            <a:off x="851400" y="3706920"/>
            <a:ext cx="12265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Ideal für langfristige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94" name="Text 17"/>
          <p:cNvSpPr/>
          <p:nvPr/>
        </p:nvSpPr>
        <p:spPr>
          <a:xfrm>
            <a:off x="2199960" y="3706920"/>
            <a:ext cx="21088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und sichere Seed-Backup-Strategien.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195" name="Shape 18"/>
          <p:cNvSpPr/>
          <p:nvPr/>
        </p:nvSpPr>
        <p:spPr>
          <a:xfrm>
            <a:off x="571680" y="4168800"/>
            <a:ext cx="5047560" cy="650880"/>
          </a:xfrm>
          <a:prstGeom prst="rect">
            <a:avLst/>
          </a:prstGeom>
          <a:solidFill>
            <a:srgbClr val="f39c12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Shape 19"/>
          <p:cNvSpPr/>
          <p:nvPr/>
        </p:nvSpPr>
        <p:spPr>
          <a:xfrm>
            <a:off x="571680" y="4168800"/>
            <a:ext cx="27720" cy="65088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Image 1" descr="preencoded.png"/>
          <p:cNvPicPr/>
          <p:nvPr/>
        </p:nvPicPr>
        <p:blipFill>
          <a:blip r:embed="rId2"/>
          <a:stretch/>
        </p:blipFill>
        <p:spPr>
          <a:xfrm>
            <a:off x="714240" y="4345920"/>
            <a:ext cx="113760" cy="113760"/>
          </a:xfrm>
          <a:prstGeom prst="rect">
            <a:avLst/>
          </a:prstGeom>
          <a:ln w="0">
            <a:noFill/>
          </a:ln>
        </p:spPr>
      </p:pic>
      <p:sp>
        <p:nvSpPr>
          <p:cNvPr id="198" name="Text 20"/>
          <p:cNvSpPr/>
          <p:nvPr/>
        </p:nvSpPr>
        <p:spPr>
          <a:xfrm>
            <a:off x="946080" y="4337640"/>
            <a:ext cx="44460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Beispiel: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199" name="Text 21"/>
          <p:cNvSpPr/>
          <p:nvPr/>
        </p:nvSpPr>
        <p:spPr>
          <a:xfrm>
            <a:off x="1525680" y="4337640"/>
            <a:ext cx="325944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Seed A ⊕ Seed B = Original Seed. Ohne beide Teile ist der Zugriff 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200" name="Text 22"/>
          <p:cNvSpPr/>
          <p:nvPr/>
        </p:nvSpPr>
        <p:spPr>
          <a:xfrm>
            <a:off x="720360" y="4520520"/>
            <a:ext cx="5893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unmöglich. </a:t>
            </a:r>
            <a:endParaRPr b="0" lang="de-DE" sz="839" spc="-1" strike="noStrike">
              <a:latin typeface="Arial"/>
            </a:endParaRPr>
          </a:p>
        </p:txBody>
      </p:sp>
      <p:pic>
        <p:nvPicPr>
          <p:cNvPr id="201" name="Image 2" descr="preencoded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6738840" y="2660400"/>
            <a:ext cx="1142280" cy="114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757120"/>
          </a:xfrm>
          <a:prstGeom prst="rect">
            <a:avLst/>
          </a:prstGeom>
          <a:ln w="0">
            <a:noFill/>
          </a:ln>
        </p:spPr>
      </p:pic>
      <p:sp>
        <p:nvSpPr>
          <p:cNvPr id="203" name="Text 0"/>
          <p:cNvSpPr/>
          <p:nvPr/>
        </p:nvSpPr>
        <p:spPr>
          <a:xfrm>
            <a:off x="980640" y="470880"/>
            <a:ext cx="718200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Strategie 6: Border Wallets – Seed-Phrase im Kopf </a:t>
            </a:r>
            <a:endParaRPr b="0" lang="de-DE" sz="2250" spc="-1" strike="noStrike">
              <a:latin typeface="Arial"/>
            </a:endParaRPr>
          </a:p>
        </p:txBody>
      </p:sp>
      <p:pic>
        <p:nvPicPr>
          <p:cNvPr id="204" name="Image 1" descr="preencoded.png"/>
          <p:cNvPicPr/>
          <p:nvPr/>
        </p:nvPicPr>
        <p:blipFill>
          <a:blip r:embed="rId2">
            <a:alphaModFix amt="80000"/>
          </a:blip>
          <a:stretch/>
        </p:blipFill>
        <p:spPr>
          <a:xfrm>
            <a:off x="4143240" y="1143000"/>
            <a:ext cx="856440" cy="856440"/>
          </a:xfrm>
          <a:prstGeom prst="rect">
            <a:avLst/>
          </a:prstGeom>
          <a:ln w="0">
            <a:noFill/>
          </a:ln>
        </p:spPr>
      </p:pic>
      <p:sp>
        <p:nvSpPr>
          <p:cNvPr id="205" name="Shape 1"/>
          <p:cNvSpPr/>
          <p:nvPr/>
        </p:nvSpPr>
        <p:spPr>
          <a:xfrm>
            <a:off x="571680" y="241452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Text 2"/>
          <p:cNvSpPr/>
          <p:nvPr/>
        </p:nvSpPr>
        <p:spPr>
          <a:xfrm>
            <a:off x="877320" y="2386800"/>
            <a:ext cx="18496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Seed-Phrase auswendig lernen,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07" name="Text 3"/>
          <p:cNvSpPr/>
          <p:nvPr/>
        </p:nvSpPr>
        <p:spPr>
          <a:xfrm>
            <a:off x="2840040" y="2386800"/>
            <a:ext cx="122940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um keine physischen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08" name="Text 4"/>
          <p:cNvSpPr/>
          <p:nvPr/>
        </p:nvSpPr>
        <p:spPr>
          <a:xfrm>
            <a:off x="874800" y="2592720"/>
            <a:ext cx="21880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Aufzeichnungen mitführen zu müssen.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09" name="Shape 5"/>
          <p:cNvSpPr/>
          <p:nvPr/>
        </p:nvSpPr>
        <p:spPr>
          <a:xfrm>
            <a:off x="571680" y="302616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 6"/>
          <p:cNvSpPr/>
          <p:nvPr/>
        </p:nvSpPr>
        <p:spPr>
          <a:xfrm>
            <a:off x="889560" y="2998440"/>
            <a:ext cx="21484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Erhöht die Sicherheit bei Kontrollen,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11" name="Text 7"/>
          <p:cNvSpPr/>
          <p:nvPr/>
        </p:nvSpPr>
        <p:spPr>
          <a:xfrm>
            <a:off x="3165480" y="2998440"/>
            <a:ext cx="9183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da keine Wallet-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12" name="Text 8"/>
          <p:cNvSpPr/>
          <p:nvPr/>
        </p:nvSpPr>
        <p:spPr>
          <a:xfrm>
            <a:off x="869040" y="3204000"/>
            <a:ext cx="203724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Daten in Dokumenten sichtbar sind.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13" name="Shape 9"/>
          <p:cNvSpPr/>
          <p:nvPr/>
        </p:nvSpPr>
        <p:spPr>
          <a:xfrm>
            <a:off x="571680" y="363744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 10"/>
          <p:cNvSpPr/>
          <p:nvPr/>
        </p:nvSpPr>
        <p:spPr>
          <a:xfrm>
            <a:off x="851400" y="3609720"/>
            <a:ext cx="12430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Vermeidet das Risiko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15" name="Text 11"/>
          <p:cNvSpPr/>
          <p:nvPr/>
        </p:nvSpPr>
        <p:spPr>
          <a:xfrm>
            <a:off x="2176200" y="3609720"/>
            <a:ext cx="11167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von Diebstahl oder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16" name="Text 12"/>
          <p:cNvSpPr/>
          <p:nvPr/>
        </p:nvSpPr>
        <p:spPr>
          <a:xfrm>
            <a:off x="867600" y="3815640"/>
            <a:ext cx="20433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Beschlagnahmung durch Behörden.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17" name="Shape 13"/>
          <p:cNvSpPr/>
          <p:nvPr/>
        </p:nvSpPr>
        <p:spPr>
          <a:xfrm>
            <a:off x="4750560" y="241452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Text 14"/>
          <p:cNvSpPr/>
          <p:nvPr/>
        </p:nvSpPr>
        <p:spPr>
          <a:xfrm>
            <a:off x="5028120" y="2386800"/>
            <a:ext cx="11869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Regelmäßiges Üben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19" name="Text 15"/>
          <p:cNvSpPr/>
          <p:nvPr/>
        </p:nvSpPr>
        <p:spPr>
          <a:xfrm>
            <a:off x="6316200" y="2386800"/>
            <a:ext cx="16243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der Seed-Phrase sichert den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20" name="Text 16"/>
          <p:cNvSpPr/>
          <p:nvPr/>
        </p:nvSpPr>
        <p:spPr>
          <a:xfrm>
            <a:off x="5043240" y="2592720"/>
            <a:ext cx="19288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schnellen und fehlerfreien Zugriff.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21" name="Shape 17"/>
          <p:cNvSpPr/>
          <p:nvPr/>
        </p:nvSpPr>
        <p:spPr>
          <a:xfrm>
            <a:off x="4750560" y="3026160"/>
            <a:ext cx="84960" cy="849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 18"/>
          <p:cNvSpPr/>
          <p:nvPr/>
        </p:nvSpPr>
        <p:spPr>
          <a:xfrm>
            <a:off x="5088600" y="2998440"/>
            <a:ext cx="25491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74c3c"/>
                </a:solidFill>
                <a:latin typeface="Noto Sans"/>
                <a:ea typeface="Noto Sans"/>
              </a:rPr>
              <a:t>Nur kurze, gut geübte Phrasen verwenden,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23" name="Text 19"/>
          <p:cNvSpPr/>
          <p:nvPr/>
        </p:nvSpPr>
        <p:spPr>
          <a:xfrm>
            <a:off x="7742160" y="2998440"/>
            <a:ext cx="2451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um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24" name="Text 20"/>
          <p:cNvSpPr/>
          <p:nvPr/>
        </p:nvSpPr>
        <p:spPr>
          <a:xfrm>
            <a:off x="5056920" y="3204000"/>
            <a:ext cx="22611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Stresssituationen souverän zu meistern.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25" name="Shape 21"/>
          <p:cNvSpPr/>
          <p:nvPr/>
        </p:nvSpPr>
        <p:spPr>
          <a:xfrm>
            <a:off x="571680" y="4420440"/>
            <a:ext cx="8000280" cy="907920"/>
          </a:xfrm>
          <a:prstGeom prst="rect">
            <a:avLst/>
          </a:prstGeom>
          <a:solidFill>
            <a:srgbClr val="252a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6" name="Image 2" descr="preencoded.png"/>
          <p:cNvPicPr/>
          <p:nvPr/>
        </p:nvPicPr>
        <p:blipFill>
          <a:blip r:embed="rId3"/>
          <a:stretch/>
        </p:blipFill>
        <p:spPr>
          <a:xfrm>
            <a:off x="785880" y="4696200"/>
            <a:ext cx="445680" cy="356400"/>
          </a:xfrm>
          <a:prstGeom prst="rect">
            <a:avLst/>
          </a:prstGeom>
          <a:ln w="0">
            <a:noFill/>
          </a:ln>
        </p:spPr>
      </p:pic>
      <p:sp>
        <p:nvSpPr>
          <p:cNvPr id="227" name="Text 22"/>
          <p:cNvSpPr/>
          <p:nvPr/>
        </p:nvSpPr>
        <p:spPr>
          <a:xfrm>
            <a:off x="3423240" y="4668480"/>
            <a:ext cx="2480400" cy="15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1" lang="en-US" sz="1050" spc="-1" strike="noStrike">
                <a:solidFill>
                  <a:srgbClr val="ecf0f1"/>
                </a:solidFill>
                <a:latin typeface="Noto Sans"/>
                <a:ea typeface="Noto Sans"/>
              </a:rPr>
              <a:t>Ideal für Grenzübertritte und Reisen </a:t>
            </a:r>
            <a:endParaRPr b="0" lang="de-DE" sz="1050" spc="-1" strike="noStrike">
              <a:latin typeface="Arial"/>
            </a:endParaRPr>
          </a:p>
        </p:txBody>
      </p:sp>
      <p:sp>
        <p:nvSpPr>
          <p:cNvPr id="228" name="Text 23"/>
          <p:cNvSpPr/>
          <p:nvPr/>
        </p:nvSpPr>
        <p:spPr>
          <a:xfrm>
            <a:off x="1569960" y="4949280"/>
            <a:ext cx="618696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89" spc="-1" strike="noStrike">
                <a:solidFill>
                  <a:srgbClr val="95a5a6"/>
                </a:solidFill>
                <a:latin typeface="Noto Sans"/>
                <a:ea typeface="Noto Sans"/>
              </a:rPr>
              <a:t> </a:t>
            </a:r>
            <a:r>
              <a:rPr b="0" lang="en-US" sz="889" spc="-1" strike="noStrike">
                <a:solidFill>
                  <a:srgbClr val="95a5a6"/>
                </a:solidFill>
                <a:latin typeface="Noto Sans"/>
                <a:ea typeface="Noto Sans"/>
              </a:rPr>
              <a:t>Physische Notizen an Grenzen bergen oft Risiken – mentale Vorbereitung ist in kritischen Situationen entscheidend. </a:t>
            </a:r>
            <a:endParaRPr b="0" lang="de-DE" sz="88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034320"/>
          </a:xfrm>
          <a:prstGeom prst="rect">
            <a:avLst/>
          </a:prstGeom>
          <a:ln w="0">
            <a:noFill/>
          </a:ln>
        </p:spPr>
      </p:pic>
      <p:sp>
        <p:nvSpPr>
          <p:cNvPr id="230" name="Text 0"/>
          <p:cNvSpPr/>
          <p:nvPr/>
        </p:nvSpPr>
        <p:spPr>
          <a:xfrm>
            <a:off x="1296000" y="470880"/>
            <a:ext cx="65512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2250" spc="-1" strike="noStrike">
                <a:solidFill>
                  <a:srgbClr val="f39c12"/>
                </a:solidFill>
                <a:latin typeface="Noto Sans"/>
                <a:ea typeface="Noto Sans"/>
              </a:rPr>
              <a:t>Strategie 7: Multisig für maximale Sicherheit </a:t>
            </a:r>
            <a:endParaRPr b="0" lang="de-DE" sz="2250" spc="-1" strike="noStrike">
              <a:latin typeface="Arial"/>
            </a:endParaRPr>
          </a:p>
        </p:txBody>
      </p:sp>
      <p:sp>
        <p:nvSpPr>
          <p:cNvPr id="231" name="Text 1"/>
          <p:cNvSpPr/>
          <p:nvPr/>
        </p:nvSpPr>
        <p:spPr>
          <a:xfrm>
            <a:off x="2033640" y="1237320"/>
            <a:ext cx="507600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40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1240" spc="-1" strike="noStrike">
                <a:solidFill>
                  <a:srgbClr val="ecf0f1"/>
                </a:solidFill>
                <a:latin typeface="Noto Sans"/>
                <a:ea typeface="Noto Sans"/>
              </a:rPr>
              <a:t>Mehrfachsignaturen erfordern mehrere Schlüssel für Transaktionen </a:t>
            </a:r>
            <a:endParaRPr b="0" lang="de-DE" sz="1240" spc="-1" strike="noStrike">
              <a:latin typeface="Arial"/>
            </a:endParaRPr>
          </a:p>
        </p:txBody>
      </p:sp>
      <p:pic>
        <p:nvPicPr>
          <p:cNvPr id="232" name="Image 1" descr="preencoded.png"/>
          <p:cNvPicPr/>
          <p:nvPr/>
        </p:nvPicPr>
        <p:blipFill>
          <a:blip r:embed="rId2"/>
          <a:stretch/>
        </p:blipFill>
        <p:spPr>
          <a:xfrm>
            <a:off x="3520800" y="1664640"/>
            <a:ext cx="356400" cy="356400"/>
          </a:xfrm>
          <a:prstGeom prst="rect">
            <a:avLst/>
          </a:prstGeom>
          <a:ln w="0">
            <a:noFill/>
          </a:ln>
        </p:spPr>
      </p:pic>
      <p:sp>
        <p:nvSpPr>
          <p:cNvPr id="233" name="Text 2"/>
          <p:cNvSpPr/>
          <p:nvPr/>
        </p:nvSpPr>
        <p:spPr>
          <a:xfrm>
            <a:off x="3425040" y="2128680"/>
            <a:ext cx="5479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Schlüssel 1</a:t>
            </a:r>
            <a:endParaRPr b="0" lang="de-DE" sz="839" spc="-1" strike="noStrike">
              <a:latin typeface="Arial"/>
            </a:endParaRPr>
          </a:p>
        </p:txBody>
      </p:sp>
      <p:pic>
        <p:nvPicPr>
          <p:cNvPr id="234" name="Image 2" descr="preencoded.png"/>
          <p:cNvPicPr/>
          <p:nvPr/>
        </p:nvPicPr>
        <p:blipFill>
          <a:blip r:embed="rId3"/>
          <a:stretch/>
        </p:blipFill>
        <p:spPr>
          <a:xfrm>
            <a:off x="4393440" y="1664640"/>
            <a:ext cx="356400" cy="356400"/>
          </a:xfrm>
          <a:prstGeom prst="rect">
            <a:avLst/>
          </a:prstGeom>
          <a:ln w="0">
            <a:noFill/>
          </a:ln>
        </p:spPr>
      </p:pic>
      <p:sp>
        <p:nvSpPr>
          <p:cNvPr id="235" name="Text 3"/>
          <p:cNvSpPr/>
          <p:nvPr/>
        </p:nvSpPr>
        <p:spPr>
          <a:xfrm>
            <a:off x="4297680" y="2128680"/>
            <a:ext cx="5479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ecf0f1"/>
                </a:solidFill>
                <a:latin typeface="Noto Sans"/>
                <a:ea typeface="Noto Sans"/>
              </a:rPr>
              <a:t>Schlüssel 2</a:t>
            </a:r>
            <a:endParaRPr b="0" lang="de-DE" sz="839" spc="-1" strike="noStrike">
              <a:latin typeface="Arial"/>
            </a:endParaRPr>
          </a:p>
        </p:txBody>
      </p:sp>
      <p:pic>
        <p:nvPicPr>
          <p:cNvPr id="236" name="Image 3" descr="preencoded.png"/>
          <p:cNvPicPr/>
          <p:nvPr/>
        </p:nvPicPr>
        <p:blipFill>
          <a:blip r:embed="rId4"/>
          <a:stretch/>
        </p:blipFill>
        <p:spPr>
          <a:xfrm>
            <a:off x="5266080" y="1664640"/>
            <a:ext cx="356400" cy="356400"/>
          </a:xfrm>
          <a:prstGeom prst="rect">
            <a:avLst/>
          </a:prstGeom>
          <a:ln w="0">
            <a:noFill/>
          </a:ln>
        </p:spPr>
      </p:pic>
      <p:sp>
        <p:nvSpPr>
          <p:cNvPr id="237" name="Text 4"/>
          <p:cNvSpPr/>
          <p:nvPr/>
        </p:nvSpPr>
        <p:spPr>
          <a:xfrm>
            <a:off x="5170320" y="2128680"/>
            <a:ext cx="547920" cy="1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39" spc="-1" strike="noStrike">
                <a:solidFill>
                  <a:srgbClr val="95a5a6"/>
                </a:solidFill>
                <a:latin typeface="Noto Sans"/>
                <a:ea typeface="Noto Sans"/>
              </a:rPr>
              <a:t>Schlüssel 3</a:t>
            </a:r>
            <a:endParaRPr b="0" lang="de-DE" sz="839" spc="-1" strike="noStrike">
              <a:latin typeface="Arial"/>
            </a:endParaRPr>
          </a:p>
        </p:txBody>
      </p:sp>
      <p:sp>
        <p:nvSpPr>
          <p:cNvPr id="238" name="Text 5"/>
          <p:cNvSpPr/>
          <p:nvPr/>
        </p:nvSpPr>
        <p:spPr>
          <a:xfrm>
            <a:off x="2969280" y="2445840"/>
            <a:ext cx="32047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939" spc="-1" strike="noStrike">
                <a:solidFill>
                  <a:srgbClr val="f39c12"/>
                </a:solidFill>
                <a:latin typeface="Noto Sans"/>
                <a:ea typeface="Noto Sans"/>
              </a:rPr>
              <a:t>Beispiel: 2-von-3 oder 3-von-5 Signaturen erforderlich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39" name="Text 6"/>
          <p:cNvSpPr/>
          <p:nvPr/>
        </p:nvSpPr>
        <p:spPr>
          <a:xfrm>
            <a:off x="1551960" y="2997000"/>
            <a:ext cx="18604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39c12"/>
                </a:solidFill>
                <a:latin typeface="Noto Sans"/>
                <a:ea typeface="Noto Sans"/>
              </a:rPr>
              <a:t>Vorteile von Multisig 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240" name="Shape 7"/>
          <p:cNvSpPr/>
          <p:nvPr/>
        </p:nvSpPr>
        <p:spPr>
          <a:xfrm>
            <a:off x="571680" y="345744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Text 8"/>
          <p:cNvSpPr/>
          <p:nvPr/>
        </p:nvSpPr>
        <p:spPr>
          <a:xfrm>
            <a:off x="800280" y="3462480"/>
            <a:ext cx="359244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Minimiert das Risiko durch einzelne kompromittierte Schlüssel erheblich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42" name="Shape 9"/>
          <p:cNvSpPr/>
          <p:nvPr/>
        </p:nvSpPr>
        <p:spPr>
          <a:xfrm>
            <a:off x="571680" y="404064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 10"/>
          <p:cNvSpPr/>
          <p:nvPr/>
        </p:nvSpPr>
        <p:spPr>
          <a:xfrm>
            <a:off x="800280" y="4045320"/>
            <a:ext cx="359244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Verteilung der Schlüssel auf verschiedene Geräte oder Personen erhöht die Sicherheit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44" name="Shape 11"/>
          <p:cNvSpPr/>
          <p:nvPr/>
        </p:nvSpPr>
        <p:spPr>
          <a:xfrm>
            <a:off x="571680" y="462348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Text 12"/>
          <p:cNvSpPr/>
          <p:nvPr/>
        </p:nvSpPr>
        <p:spPr>
          <a:xfrm>
            <a:off x="899640" y="4596840"/>
            <a:ext cx="31575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Schutz vor Verlust einzelner Schlüssel durch Redundanz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46" name="Text 13"/>
          <p:cNvSpPr/>
          <p:nvPr/>
        </p:nvSpPr>
        <p:spPr>
          <a:xfrm>
            <a:off x="5350320" y="2997000"/>
            <a:ext cx="26211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f39c12"/>
                </a:solidFill>
                <a:latin typeface="Noto Sans"/>
                <a:ea typeface="Noto Sans"/>
              </a:rPr>
              <a:t> </a:t>
            </a:r>
            <a:r>
              <a:rPr b="1" lang="en-US" sz="1350" spc="-1" strike="noStrike">
                <a:solidFill>
                  <a:srgbClr val="f39c12"/>
                </a:solidFill>
                <a:latin typeface="Noto Sans"/>
                <a:ea typeface="Noto Sans"/>
              </a:rPr>
              <a:t>Nunchuk: Benutzerfreundlich </a:t>
            </a:r>
            <a:endParaRPr b="0" lang="de-DE" sz="1350" spc="-1" strike="noStrike">
              <a:latin typeface="Arial"/>
            </a:endParaRPr>
          </a:p>
        </p:txBody>
      </p:sp>
      <p:sp>
        <p:nvSpPr>
          <p:cNvPr id="247" name="Shape 14"/>
          <p:cNvSpPr/>
          <p:nvPr/>
        </p:nvSpPr>
        <p:spPr>
          <a:xfrm>
            <a:off x="4750560" y="345744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Text 15"/>
          <p:cNvSpPr/>
          <p:nvPr/>
        </p:nvSpPr>
        <p:spPr>
          <a:xfrm>
            <a:off x="4979160" y="3462480"/>
            <a:ext cx="359244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Bietet eine intuitive Oberfläche zur Verwaltung von Multisig-Transaktionen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49" name="Shape 16"/>
          <p:cNvSpPr/>
          <p:nvPr/>
        </p:nvSpPr>
        <p:spPr>
          <a:xfrm>
            <a:off x="4750560" y="404064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 17"/>
          <p:cNvSpPr/>
          <p:nvPr/>
        </p:nvSpPr>
        <p:spPr>
          <a:xfrm>
            <a:off x="5079960" y="4014000"/>
            <a:ext cx="319392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Vereinfacht den komplexen Prozess für Nutzer erheblich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51" name="Shape 18"/>
          <p:cNvSpPr/>
          <p:nvPr/>
        </p:nvSpPr>
        <p:spPr>
          <a:xfrm>
            <a:off x="4750560" y="4417560"/>
            <a:ext cx="84960" cy="84960"/>
          </a:xfrm>
          <a:prstGeom prst="rect">
            <a:avLst/>
          </a:prstGeom>
          <a:solidFill>
            <a:srgbClr val="f39c1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 19"/>
          <p:cNvSpPr/>
          <p:nvPr/>
        </p:nvSpPr>
        <p:spPr>
          <a:xfrm>
            <a:off x="5057640" y="4390920"/>
            <a:ext cx="26697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 </a:t>
            </a:r>
            <a:r>
              <a:rPr b="0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Ideal für Organisationen und erfahrene Nutzer </a:t>
            </a:r>
            <a:endParaRPr b="0" lang="de-DE" sz="939" spc="-1" strike="noStrike">
              <a:latin typeface="Arial"/>
            </a:endParaRPr>
          </a:p>
        </p:txBody>
      </p:sp>
      <p:sp>
        <p:nvSpPr>
          <p:cNvPr id="253" name="Shape 20"/>
          <p:cNvSpPr/>
          <p:nvPr/>
        </p:nvSpPr>
        <p:spPr>
          <a:xfrm>
            <a:off x="571680" y="5057640"/>
            <a:ext cx="8000280" cy="54792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4" name="Image 4" descr="preencoded.png"/>
          <p:cNvPicPr/>
          <p:nvPr/>
        </p:nvPicPr>
        <p:blipFill>
          <a:blip r:embed="rId5"/>
          <a:stretch/>
        </p:blipFill>
        <p:spPr>
          <a:xfrm>
            <a:off x="2202120" y="5229000"/>
            <a:ext cx="170640" cy="170640"/>
          </a:xfrm>
          <a:prstGeom prst="rect">
            <a:avLst/>
          </a:prstGeom>
          <a:ln w="0">
            <a:noFill/>
          </a:ln>
        </p:spPr>
      </p:pic>
      <p:sp>
        <p:nvSpPr>
          <p:cNvPr id="255" name="Text 21"/>
          <p:cNvSpPr/>
          <p:nvPr/>
        </p:nvSpPr>
        <p:spPr>
          <a:xfrm>
            <a:off x="2663640" y="5258520"/>
            <a:ext cx="410688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39" spc="-1" strike="noStrike">
                <a:solidFill>
                  <a:srgbClr val="ecf0f1"/>
                </a:solidFill>
                <a:latin typeface="Noto Sans"/>
                <a:ea typeface="Noto Sans"/>
              </a:rPr>
              <a:t>Multisig eignet sich besonders für maximale Kontrolle und Sicherheit</a:t>
            </a:r>
            <a:endParaRPr b="0" lang="de-DE" sz="93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2025-10-21T03:20:25Z</dcterms:created>
  <dc:creator>PptxGenJS</dc:creator>
  <dc:description/>
  <dc:language>de-DE</dc:language>
  <cp:lastModifiedBy/>
  <dcterms:modified xsi:type="dcterms:W3CDTF">2025-10-25T19:46:49Z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