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6" r:id="rId4"/>
    <p:sldId id="287" r:id="rId5"/>
    <p:sldId id="261" r:id="rId6"/>
    <p:sldId id="264" r:id="rId8"/>
    <p:sldId id="265" r:id="rId9"/>
    <p:sldId id="288" r:id="rId10"/>
    <p:sldId id="257" r:id="rId11"/>
    <p:sldId id="289" r:id="rId12"/>
    <p:sldId id="269" r:id="rId13"/>
    <p:sldId id="272" r:id="rId14"/>
    <p:sldId id="314" r:id="rId15"/>
    <p:sldId id="290" r:id="rId16"/>
    <p:sldId id="313" r:id="rId17"/>
    <p:sldId id="326" r:id="rId18"/>
    <p:sldId id="327" r:id="rId19"/>
    <p:sldId id="328" r:id="rId20"/>
    <p:sldId id="329" r:id="rId21"/>
    <p:sldId id="312" r:id="rId22"/>
    <p:sldId id="282" r:id="rId23"/>
    <p:sldId id="291" r:id="rId24"/>
  </p:sldIdLst>
  <p:sldSz cx="9144000" cy="5143500" type="screen16x9"/>
  <p:notesSz cx="6858000" cy="9144000"/>
  <p:custDataLst>
    <p:tags r:id="rId2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301B"/>
    <a:srgbClr val="2B303A"/>
    <a:srgbClr val="B70102"/>
    <a:srgbClr val="460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00" d="100"/>
          <a:sy n="100" d="100"/>
        </p:scale>
        <p:origin x="-1944" y="-798"/>
      </p:cViewPr>
      <p:guideLst>
        <p:guide orient="horz" pos="1620"/>
        <p:guide pos="2925"/>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23.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FDE5F-818E-446A-9BF1-84266D9194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2EC0B-F326-45BC-8187-69C2D643AF8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fld>
            <a:endParaRPr lang="zh-CN" altLang="en-US"/>
          </a:p>
        </p:txBody>
      </p:sp>
      <p:sp>
        <p:nvSpPr>
          <p:cNvPr id="9" name="矩形 8"/>
          <p:cNvSpPr/>
          <p:nvPr userDrawn="1"/>
        </p:nvSpPr>
        <p:spPr>
          <a:xfrm>
            <a:off x="7207628" y="4789196"/>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CE5B826-6809-49B3-9B4B-177D412235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E5B826-6809-49B3-9B4B-177D412235B0}"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1AD0B5-09AD-499F-88BC-01FCE55CDA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tags" Target="../tags/tag1.xml"/><Relationship Id="rId4" Type="http://schemas.openxmlformats.org/officeDocument/2006/relationships/image" Target="../media/image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3" Type="http://schemas.openxmlformats.org/officeDocument/2006/relationships/slideLayout" Target="../slideLayouts/slideLayout2.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3.xml"/><Relationship Id="rId19" Type="http://schemas.openxmlformats.org/officeDocument/2006/relationships/image" Target="../media/image6.jpeg"/><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3000" contrast="-5000"/>
                    </a14:imgEffect>
                  </a14:imgLayer>
                </a14:imgProps>
              </a:ext>
            </a:extLst>
          </a:blip>
          <a:srcRect/>
          <a:stretch>
            <a:fillRect/>
          </a:stretch>
        </p:blipFill>
        <p:spPr>
          <a:xfrm>
            <a:off x="0" y="0"/>
            <a:ext cx="9144000" cy="5143500"/>
          </a:xfrm>
          <a:prstGeom prst="rect">
            <a:avLst/>
          </a:prstGeom>
        </p:spPr>
      </p:pic>
      <p:pic>
        <p:nvPicPr>
          <p:cNvPr id="4" name="图片 3"/>
          <p:cNvPicPr>
            <a:picLocks noChangeAspect="1"/>
          </p:cNvPicPr>
          <p:nvPr/>
        </p:nvPicPr>
        <p:blipFill rotWithShape="1">
          <a:blip r:embed="rId3" cstate="screen"/>
          <a:srcRect/>
          <a:stretch>
            <a:fillRect/>
          </a:stretch>
        </p:blipFill>
        <p:spPr>
          <a:xfrm rot="5400000">
            <a:off x="3126908" y="-3504278"/>
            <a:ext cx="2890185" cy="9144001"/>
          </a:xfrm>
          <a:prstGeom prst="rect">
            <a:avLst/>
          </a:prstGeom>
        </p:spPr>
      </p:pic>
      <p:sp>
        <p:nvSpPr>
          <p:cNvPr id="16" name="矩形 15"/>
          <p:cNvSpPr/>
          <p:nvPr/>
        </p:nvSpPr>
        <p:spPr>
          <a:xfrm>
            <a:off x="1" y="1995359"/>
            <a:ext cx="9144000" cy="1656184"/>
          </a:xfrm>
          <a:prstGeom prst="rect">
            <a:avLst/>
          </a:prstGeom>
          <a:blipFill dpi="0" rotWithShape="1">
            <a:blip r:embed="rId4" cstate="screen"/>
            <a:srcRect/>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3"/>
          <p:cNvSpPr>
            <a:spLocks noChangeArrowheads="1"/>
          </p:cNvSpPr>
          <p:nvPr>
            <p:custDataLst>
              <p:tags r:id="rId5"/>
            </p:custDataLst>
          </p:nvPr>
        </p:nvSpPr>
        <p:spPr bwMode="auto">
          <a:xfrm>
            <a:off x="3539623" y="1658825"/>
            <a:ext cx="2237063" cy="2237619"/>
          </a:xfrm>
          <a:prstGeom prst="ellipse">
            <a:avLst/>
          </a:prstGeom>
          <a:blipFill rotWithShape="1">
            <a:blip r:embed="rId6"/>
            <a:stretch>
              <a:fillRect/>
            </a:stretch>
          </a:blip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34" name="Text Box 2"/>
          <p:cNvSpPr txBox="1">
            <a:spLocks noChangeArrowheads="1"/>
          </p:cNvSpPr>
          <p:nvPr/>
        </p:nvSpPr>
        <p:spPr bwMode="auto">
          <a:xfrm>
            <a:off x="1786177" y="3988077"/>
            <a:ext cx="5879112" cy="645160"/>
          </a:xfrm>
          <a:prstGeom prst="rect">
            <a:avLst/>
          </a:prstGeom>
          <a:noFill/>
          <a:ln w="9525">
            <a:noFill/>
            <a:miter lim="800000"/>
          </a:ln>
        </p:spPr>
        <p:txBody>
          <a:bodyPr wrap="square">
            <a:spAutoFit/>
          </a:bodyPr>
          <a:lstStyle/>
          <a:p>
            <a:pPr algn="ctr"/>
            <a:r>
              <a:rPr lang="zh-CN" sz="3600" b="1" dirty="0">
                <a:solidFill>
                  <a:srgbClr val="2B303A"/>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淘喵喵影院案例报告</a:t>
            </a:r>
            <a:endParaRPr lang="zh-CN" sz="3600" b="1" dirty="0">
              <a:solidFill>
                <a:srgbClr val="2B303A"/>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35" name="Text Box 2"/>
          <p:cNvSpPr txBox="1">
            <a:spLocks noChangeArrowheads="1"/>
          </p:cNvSpPr>
          <p:nvPr/>
        </p:nvSpPr>
        <p:spPr bwMode="auto">
          <a:xfrm>
            <a:off x="2626676" y="4751272"/>
            <a:ext cx="4271092" cy="275590"/>
          </a:xfrm>
          <a:prstGeom prst="rect">
            <a:avLst/>
          </a:prstGeom>
          <a:noFill/>
          <a:ln w="9525">
            <a:noFill/>
            <a:miter lim="800000"/>
          </a:ln>
        </p:spPr>
        <p:txBody>
          <a:bodyPr wrap="square">
            <a:spAutoFit/>
          </a:bodyPr>
          <a:lstStyle/>
          <a:p>
            <a:pPr algn="ctr"/>
            <a:r>
              <a:rPr lang="en-US" sz="1200" dirty="0">
                <a:solidFill>
                  <a:srgbClr val="2B303A"/>
                </a:solidFill>
                <a:latin typeface="微软雅黑" panose="020B0503020204020204" pitchFamily="34" charset="-122"/>
                <a:ea typeface="微软雅黑" panose="020B0503020204020204" pitchFamily="34" charset="-122"/>
              </a:rPr>
              <a:t>2022</a:t>
            </a:r>
            <a:r>
              <a:rPr lang="zh-CN" altLang="en-US" sz="1200" dirty="0">
                <a:solidFill>
                  <a:srgbClr val="2B303A"/>
                </a:solidFill>
                <a:latin typeface="微软雅黑" panose="020B0503020204020204" pitchFamily="34" charset="-122"/>
                <a:ea typeface="微软雅黑" panose="020B0503020204020204" pitchFamily="34" charset="-122"/>
              </a:rPr>
              <a:t>年第二阶段案例</a:t>
            </a:r>
            <a:r>
              <a:rPr lang="en-US" altLang="zh-CN" sz="1200" dirty="0">
                <a:solidFill>
                  <a:srgbClr val="2B303A"/>
                </a:solidFill>
                <a:latin typeface="微软雅黑" panose="020B0503020204020204" pitchFamily="34" charset="-122"/>
                <a:ea typeface="微软雅黑" panose="020B0503020204020204" pitchFamily="34" charset="-122"/>
              </a:rPr>
              <a:t>   |     </a:t>
            </a:r>
            <a:r>
              <a:rPr lang="zh-CN" altLang="en-US" sz="1200" dirty="0">
                <a:solidFill>
                  <a:srgbClr val="2B303A"/>
                </a:solidFill>
                <a:latin typeface="微软雅黑" panose="020B0503020204020204" pitchFamily="34" charset="-122"/>
                <a:ea typeface="微软雅黑" panose="020B0503020204020204" pitchFamily="34" charset="-122"/>
              </a:rPr>
              <a:t>中软国际</a:t>
            </a:r>
            <a:r>
              <a:rPr lang="en-US" altLang="zh-CN" sz="1200" dirty="0">
                <a:solidFill>
                  <a:srgbClr val="2B303A"/>
                </a:solidFill>
                <a:latin typeface="微软雅黑" panose="020B0503020204020204" pitchFamily="34" charset="-122"/>
                <a:ea typeface="微软雅黑" panose="020B0503020204020204" pitchFamily="34" charset="-122"/>
              </a:rPr>
              <a:t>     2202</a:t>
            </a:r>
            <a:r>
              <a:rPr lang="zh-CN" altLang="en-US" sz="1200" dirty="0">
                <a:solidFill>
                  <a:srgbClr val="2B303A"/>
                </a:solidFill>
                <a:latin typeface="微软雅黑" panose="020B0503020204020204" pitchFamily="34" charset="-122"/>
                <a:ea typeface="微软雅黑" panose="020B0503020204020204" pitchFamily="34" charset="-122"/>
              </a:rPr>
              <a:t>期</a:t>
            </a:r>
            <a:endParaRPr lang="zh-CN" altLang="en-US" sz="1200" dirty="0">
              <a:solidFill>
                <a:srgbClr val="2B303A"/>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2282925" y="4675519"/>
            <a:ext cx="4942263" cy="46281"/>
            <a:chOff x="2054384" y="3643262"/>
            <a:chExt cx="4942263" cy="46281"/>
          </a:xfrm>
        </p:grpSpPr>
        <p:grpSp>
          <p:nvGrpSpPr>
            <p:cNvPr id="37" name="组合 36"/>
            <p:cNvGrpSpPr/>
            <p:nvPr/>
          </p:nvGrpSpPr>
          <p:grpSpPr>
            <a:xfrm>
              <a:off x="2054384" y="3643262"/>
              <a:ext cx="4919404" cy="45719"/>
              <a:chOff x="2010494" y="4118060"/>
              <a:chExt cx="4919404" cy="45719"/>
            </a:xfrm>
          </p:grpSpPr>
          <p:cxnSp>
            <p:nvCxnSpPr>
              <p:cNvPr id="39" name="直接连接符 38"/>
              <p:cNvCxnSpPr/>
              <p:nvPr/>
            </p:nvCxnSpPr>
            <p:spPr>
              <a:xfrm>
                <a:off x="2033354" y="4140342"/>
                <a:ext cx="4896544" cy="0"/>
              </a:xfrm>
              <a:prstGeom prst="line">
                <a:avLst/>
              </a:prstGeom>
              <a:ln>
                <a:solidFill>
                  <a:srgbClr val="2B303A"/>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2010494" y="4118060"/>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38" name="椭圆 37"/>
            <p:cNvSpPr/>
            <p:nvPr/>
          </p:nvSpPr>
          <p:spPr>
            <a:xfrm>
              <a:off x="6950928" y="3643824"/>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outVertical)">
                                      <p:cBhvr>
                                        <p:cTn id="11" dur="500"/>
                                        <p:tgtEl>
                                          <p:spTgt spid="16"/>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p:stCondLst>
                              <p:cond delay="2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4"/>
                                        </p:tgtEl>
                                        <p:attrNameLst>
                                          <p:attrName>style.visibility</p:attrName>
                                        </p:attrNameLst>
                                      </p:cBhvr>
                                      <p:to>
                                        <p:strVal val="visible"/>
                                      </p:to>
                                    </p:set>
                                    <p:anim calcmode="lin" valueType="num">
                                      <p:cBhvr>
                                        <p:cTn id="19" dur="8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20" dur="800" fill="hold"/>
                                        <p:tgtEl>
                                          <p:spTgt spid="34"/>
                                        </p:tgtEl>
                                        <p:attrNameLst>
                                          <p:attrName>ppt_y</p:attrName>
                                        </p:attrNameLst>
                                      </p:cBhvr>
                                      <p:tavLst>
                                        <p:tav tm="0">
                                          <p:val>
                                            <p:strVal val="#ppt_y"/>
                                          </p:val>
                                        </p:tav>
                                        <p:tav tm="100000">
                                          <p:val>
                                            <p:strVal val="#ppt_y"/>
                                          </p:val>
                                        </p:tav>
                                      </p:tavLst>
                                    </p:anim>
                                    <p:anim calcmode="lin" valueType="num">
                                      <p:cBhvr>
                                        <p:cTn id="21" dur="8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22" dur="8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800" tmFilter="0,0; .5, 1; 1, 1"/>
                                        <p:tgtEl>
                                          <p:spTgt spid="34"/>
                                        </p:tgtEl>
                                      </p:cBhvr>
                                    </p:animEffect>
                                  </p:childTnLst>
                                </p:cTn>
                              </p:par>
                            </p:childTnLst>
                          </p:cTn>
                        </p:par>
                        <p:par>
                          <p:cTn id="24" fill="hold">
                            <p:stCondLst>
                              <p:cond delay="3940"/>
                            </p:stCondLst>
                            <p:childTnLst>
                              <p:par>
                                <p:cTn id="25" presetID="16" presetClass="entr" presetSubtype="2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inVertical)">
                                      <p:cBhvr>
                                        <p:cTn id="27" dur="500"/>
                                        <p:tgtEl>
                                          <p:spTgt spid="36"/>
                                        </p:tgtEl>
                                      </p:cBhvr>
                                    </p:animEffect>
                                  </p:childTnLst>
                                </p:cTn>
                              </p:par>
                            </p:childTnLst>
                          </p:cTn>
                        </p:par>
                        <p:par>
                          <p:cTn id="28" fill="hold">
                            <p:stCondLst>
                              <p:cond delay="4440"/>
                            </p:stCondLst>
                            <p:childTnLst>
                              <p:par>
                                <p:cTn id="29" presetID="53" presetClass="entr" presetSubtype="16" fill="hold" grpId="0" nodeType="after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bldLvl="0" animBg="1"/>
      <p:bldP spid="34"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020618" y="1526273"/>
            <a:ext cx="1675446" cy="2629653"/>
            <a:chOff x="778084" y="1038958"/>
            <a:chExt cx="1850186" cy="2900945"/>
          </a:xfrm>
        </p:grpSpPr>
        <p:sp>
          <p:nvSpPr>
            <p:cNvPr id="33" name="圆角矩形 32"/>
            <p:cNvSpPr/>
            <p:nvPr/>
          </p:nvSpPr>
          <p:spPr>
            <a:xfrm>
              <a:off x="887052" y="1038958"/>
              <a:ext cx="1632254" cy="1502651"/>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34" name="任意多边形 3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35" name="椭圆 34"/>
            <p:cNvSpPr/>
            <p:nvPr/>
          </p:nvSpPr>
          <p:spPr>
            <a:xfrm>
              <a:off x="1403141" y="1647875"/>
              <a:ext cx="600075" cy="600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36" name="文本框 11"/>
            <p:cNvSpPr txBox="1"/>
            <p:nvPr/>
          </p:nvSpPr>
          <p:spPr>
            <a:xfrm>
              <a:off x="1304926" y="1222952"/>
              <a:ext cx="839367"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sp>
          <p:nvSpPr>
            <p:cNvPr id="37" name="文本框 64"/>
            <p:cNvSpPr txBox="1"/>
            <p:nvPr/>
          </p:nvSpPr>
          <p:spPr>
            <a:xfrm>
              <a:off x="1148007" y="2434566"/>
              <a:ext cx="1110344" cy="346753"/>
            </a:xfrm>
            <a:prstGeom prst="rect">
              <a:avLst/>
            </a:prstGeom>
            <a:noFill/>
          </p:spPr>
          <p:txBody>
            <a:bodyPr wrap="square" lIns="68580" tIns="34290" rIns="68580" bIns="34290"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用户功能</a:t>
              </a:r>
              <a:endParaRPr lang="zh-HK"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65"/>
            <p:cNvSpPr txBox="1"/>
            <p:nvPr/>
          </p:nvSpPr>
          <p:spPr>
            <a:xfrm>
              <a:off x="1139623" y="2788385"/>
              <a:ext cx="1127111" cy="1008735"/>
            </a:xfrm>
            <a:prstGeom prst="rect">
              <a:avLst/>
            </a:prstGeom>
            <a:noFill/>
          </p:spPr>
          <p:txBody>
            <a:bodyPr wrap="square" lIns="68580" tIns="34290" rIns="68580" bIns="34290" rtlCol="0">
              <a:spAutoFit/>
            </a:bodyPr>
            <a:lstStyle/>
            <a:p>
              <a:pPr algn="ctr"/>
              <a:r>
                <a:rPr lang="zh-CN" sz="1100" dirty="0">
                  <a:solidFill>
                    <a:schemeClr val="tx1">
                      <a:lumMod val="85000"/>
                      <a:lumOff val="15000"/>
                    </a:schemeClr>
                  </a:solidFill>
                  <a:latin typeface="微软雅黑" panose="020B0503020204020204" pitchFamily="34" charset="-122"/>
                  <a:ea typeface="微软雅黑" panose="020B0503020204020204" pitchFamily="34" charset="-122"/>
                </a:rPr>
                <a:t>用户通过网址访问网站</a:t>
              </a: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可以进行登录、注册、对喜欢的电影进行评论</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817562" y="1526273"/>
            <a:ext cx="1675446" cy="2629653"/>
            <a:chOff x="2690633" y="1038958"/>
            <a:chExt cx="1850186" cy="2900945"/>
          </a:xfrm>
        </p:grpSpPr>
        <p:sp>
          <p:nvSpPr>
            <p:cNvPr id="40" name="圆角矩形 39"/>
            <p:cNvSpPr/>
            <p:nvPr/>
          </p:nvSpPr>
          <p:spPr>
            <a:xfrm>
              <a:off x="2799601" y="1038958"/>
              <a:ext cx="1632254" cy="1502651"/>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41" name="任意多边形 4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42" name="椭圆 41"/>
            <p:cNvSpPr/>
            <p:nvPr/>
          </p:nvSpPr>
          <p:spPr>
            <a:xfrm>
              <a:off x="3315689" y="1647875"/>
              <a:ext cx="600075" cy="600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43" name="文本框 48"/>
            <p:cNvSpPr txBox="1"/>
            <p:nvPr/>
          </p:nvSpPr>
          <p:spPr>
            <a:xfrm>
              <a:off x="3185327" y="1222952"/>
              <a:ext cx="89494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sp>
          <p:nvSpPr>
            <p:cNvPr id="44" name="文本框 66"/>
            <p:cNvSpPr txBox="1"/>
            <p:nvPr/>
          </p:nvSpPr>
          <p:spPr>
            <a:xfrm>
              <a:off x="3060555" y="2434566"/>
              <a:ext cx="1110344" cy="346753"/>
            </a:xfrm>
            <a:prstGeom prst="rect">
              <a:avLst/>
            </a:prstGeom>
            <a:noFill/>
          </p:spPr>
          <p:txBody>
            <a:bodyPr wrap="square" lIns="68580" tIns="34290" rIns="68580" bIns="34290"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购票功能</a:t>
              </a:r>
              <a:endParaRPr lang="zh-HK" altLang="en-US" sz="1600" b="1" dirty="0">
                <a:solidFill>
                  <a:schemeClr val="accent1"/>
                </a:solidFill>
                <a:latin typeface="微软雅黑" panose="020B0503020204020204" pitchFamily="34" charset="-122"/>
                <a:ea typeface="微软雅黑" panose="020B0503020204020204" pitchFamily="34" charset="-122"/>
              </a:endParaRPr>
            </a:p>
          </p:txBody>
        </p:sp>
        <p:sp>
          <p:nvSpPr>
            <p:cNvPr id="45" name="文本框 67"/>
            <p:cNvSpPr txBox="1"/>
            <p:nvPr/>
          </p:nvSpPr>
          <p:spPr>
            <a:xfrm>
              <a:off x="2955048" y="2788385"/>
              <a:ext cx="1321356" cy="1008735"/>
            </a:xfrm>
            <a:prstGeom prst="rect">
              <a:avLst/>
            </a:prstGeom>
            <a:noFill/>
          </p:spPr>
          <p:txBody>
            <a:bodyPr wrap="square" lIns="68580" tIns="34290" rIns="68580" bIns="34290" rtlCol="0">
              <a:spAutoFit/>
            </a:bodyPr>
            <a:lstStyle/>
            <a:p>
              <a:pPr algn="ctr"/>
              <a:r>
                <a:rPr lang="zh-CN" sz="1100" dirty="0">
                  <a:solidFill>
                    <a:schemeClr val="tx1">
                      <a:lumMod val="85000"/>
                      <a:lumOff val="15000"/>
                    </a:schemeClr>
                  </a:solidFill>
                  <a:latin typeface="微软雅黑" panose="020B0503020204020204" pitchFamily="34" charset="-122"/>
                  <a:ea typeface="微软雅黑" panose="020B0503020204020204" pitchFamily="34" charset="-122"/>
                </a:rPr>
                <a:t>用户可以点击喜欢的电影查看电影信息</a:t>
              </a: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sz="1100" dirty="0">
                  <a:solidFill>
                    <a:schemeClr val="tx1">
                      <a:lumMod val="85000"/>
                      <a:lumOff val="15000"/>
                    </a:schemeClr>
                  </a:solidFill>
                  <a:latin typeface="微软雅黑" panose="020B0503020204020204" pitchFamily="34" charset="-122"/>
                  <a:ea typeface="微软雅黑" panose="020B0503020204020204" pitchFamily="34" charset="-122"/>
                </a:rPr>
                <a:t>在登录后可以对想看的电影进行购票选座</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621018" y="1526273"/>
            <a:ext cx="1675446" cy="2629653"/>
            <a:chOff x="4603182" y="1038958"/>
            <a:chExt cx="1850186" cy="2900945"/>
          </a:xfrm>
        </p:grpSpPr>
        <p:sp>
          <p:nvSpPr>
            <p:cNvPr id="47" name="圆角矩形 46"/>
            <p:cNvSpPr/>
            <p:nvPr/>
          </p:nvSpPr>
          <p:spPr>
            <a:xfrm>
              <a:off x="4712149" y="1038958"/>
              <a:ext cx="1632254" cy="1502651"/>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48" name="任意多边形 4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49" name="椭圆 48"/>
            <p:cNvSpPr/>
            <p:nvPr/>
          </p:nvSpPr>
          <p:spPr>
            <a:xfrm>
              <a:off x="5228238" y="1647875"/>
              <a:ext cx="600075" cy="600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50" name="文本框 54"/>
            <p:cNvSpPr txBox="1"/>
            <p:nvPr/>
          </p:nvSpPr>
          <p:spPr>
            <a:xfrm>
              <a:off x="5044295" y="1222952"/>
              <a:ext cx="97858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sp>
          <p:nvSpPr>
            <p:cNvPr id="51" name="文本框 68"/>
            <p:cNvSpPr txBox="1"/>
            <p:nvPr/>
          </p:nvSpPr>
          <p:spPr>
            <a:xfrm>
              <a:off x="4883673" y="2441380"/>
              <a:ext cx="1288855" cy="346753"/>
            </a:xfrm>
            <a:prstGeom prst="rect">
              <a:avLst/>
            </a:prstGeom>
            <a:noFill/>
          </p:spPr>
          <p:txBody>
            <a:bodyPr wrap="square" lIns="68580" tIns="34290" rIns="68580" bIns="34290"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管理员功能</a:t>
              </a:r>
              <a:endParaRPr lang="zh-HK"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69"/>
            <p:cNvSpPr txBox="1"/>
            <p:nvPr/>
          </p:nvSpPr>
          <p:spPr>
            <a:xfrm>
              <a:off x="4833160" y="2788385"/>
              <a:ext cx="1390229" cy="822400"/>
            </a:xfrm>
            <a:prstGeom prst="rect">
              <a:avLst/>
            </a:prstGeom>
            <a:noFill/>
          </p:spPr>
          <p:txBody>
            <a:bodyPr wrap="square" lIns="68580" tIns="34290" rIns="68580" bIns="34290" rtlCol="0">
              <a:spAutoFit/>
            </a:bodyPr>
            <a:lstStyle/>
            <a:p>
              <a:pPr algn="ctr"/>
              <a:r>
                <a:rPr lang="zh-CN" sz="1100" dirty="0">
                  <a:solidFill>
                    <a:schemeClr val="tx1">
                      <a:lumMod val="85000"/>
                      <a:lumOff val="15000"/>
                    </a:schemeClr>
                  </a:solidFill>
                  <a:latin typeface="微软雅黑" panose="020B0503020204020204" pitchFamily="34" charset="-122"/>
                  <a:ea typeface="微软雅黑" panose="020B0503020204020204" pitchFamily="34" charset="-122"/>
                </a:rPr>
                <a:t>管理员对用户进行增删改查</a:t>
              </a: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并对用户发表的评论进行管理</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6424946" y="1526273"/>
            <a:ext cx="1675446" cy="2629653"/>
            <a:chOff x="6515731" y="1038958"/>
            <a:chExt cx="1850186" cy="2900945"/>
          </a:xfrm>
        </p:grpSpPr>
        <p:sp>
          <p:nvSpPr>
            <p:cNvPr id="54" name="圆角矩形 53"/>
            <p:cNvSpPr/>
            <p:nvPr/>
          </p:nvSpPr>
          <p:spPr>
            <a:xfrm>
              <a:off x="6624698" y="1038958"/>
              <a:ext cx="1632254" cy="1502651"/>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55" name="任意多边形 54"/>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56" name="椭圆 55"/>
            <p:cNvSpPr/>
            <p:nvPr/>
          </p:nvSpPr>
          <p:spPr>
            <a:xfrm>
              <a:off x="7140787" y="1647875"/>
              <a:ext cx="600075" cy="600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57" name="文本框 60"/>
            <p:cNvSpPr txBox="1"/>
            <p:nvPr/>
          </p:nvSpPr>
          <p:spPr>
            <a:xfrm>
              <a:off x="6988992" y="1222952"/>
              <a:ext cx="87627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sp>
          <p:nvSpPr>
            <p:cNvPr id="58" name="文本框 70"/>
            <p:cNvSpPr txBox="1"/>
            <p:nvPr/>
          </p:nvSpPr>
          <p:spPr>
            <a:xfrm>
              <a:off x="6885653" y="2434566"/>
              <a:ext cx="1110344" cy="346753"/>
            </a:xfrm>
            <a:prstGeom prst="rect">
              <a:avLst/>
            </a:prstGeom>
            <a:noFill/>
          </p:spPr>
          <p:txBody>
            <a:bodyPr wrap="square" lIns="68580" tIns="34290" rIns="68580" bIns="34290"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排片系统</a:t>
              </a:r>
              <a:endParaRPr lang="zh-HK" altLang="en-US" sz="1600" b="1" dirty="0">
                <a:solidFill>
                  <a:schemeClr val="accent1"/>
                </a:solidFill>
                <a:latin typeface="微软雅黑" panose="020B0503020204020204" pitchFamily="34" charset="-122"/>
                <a:ea typeface="微软雅黑" panose="020B0503020204020204" pitchFamily="34" charset="-122"/>
              </a:endParaRPr>
            </a:p>
          </p:txBody>
        </p:sp>
        <p:sp>
          <p:nvSpPr>
            <p:cNvPr id="59" name="文本框 71"/>
            <p:cNvSpPr txBox="1"/>
            <p:nvPr/>
          </p:nvSpPr>
          <p:spPr>
            <a:xfrm>
              <a:off x="6770752" y="2788385"/>
              <a:ext cx="1340145" cy="822400"/>
            </a:xfrm>
            <a:prstGeom prst="rect">
              <a:avLst/>
            </a:prstGeom>
            <a:noFill/>
          </p:spPr>
          <p:txBody>
            <a:bodyPr wrap="square" lIns="68580" tIns="34290" rIns="68580" bIns="34290" rtlCol="0">
              <a:spAutoFit/>
            </a:bodyPr>
            <a:lstStyle/>
            <a:p>
              <a:pPr algn="ctr"/>
              <a:r>
                <a:rPr lang="zh-CN" sz="1100" dirty="0">
                  <a:solidFill>
                    <a:schemeClr val="tx1">
                      <a:lumMod val="85000"/>
                      <a:lumOff val="15000"/>
                    </a:schemeClr>
                  </a:solidFill>
                  <a:latin typeface="微软雅黑" panose="020B0503020204020204" pitchFamily="34" charset="-122"/>
                  <a:ea typeface="微软雅黑" panose="020B0503020204020204" pitchFamily="34" charset="-122"/>
                </a:rPr>
                <a:t>管理员对影片上映时间进行管理</a:t>
              </a: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并安排各个影厅上映</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0" name="TextBox 29"/>
          <p:cNvSpPr txBox="1"/>
          <p:nvPr/>
        </p:nvSpPr>
        <p:spPr>
          <a:xfrm>
            <a:off x="355782" y="205624"/>
            <a:ext cx="1198880" cy="398780"/>
          </a:xfrm>
          <a:prstGeom prst="rect">
            <a:avLst/>
          </a:prstGeom>
          <a:noFill/>
        </p:spPr>
        <p:txBody>
          <a:bodyPr wrap="non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需求分析</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ppt_x"/>
                                          </p:val>
                                        </p:tav>
                                        <p:tav tm="100000">
                                          <p:val>
                                            <p:strVal val="#ppt_x"/>
                                          </p:val>
                                        </p:tav>
                                      </p:tavLst>
                                    </p:anim>
                                    <p:anim calcmode="lin" valueType="num">
                                      <p:cBhvr additive="base">
                                        <p:cTn id="13" dur="500" fill="hold"/>
                                        <p:tgtEl>
                                          <p:spTgt spid="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500" fill="hold"/>
                                        <p:tgtEl>
                                          <p:spTgt spid="53"/>
                                        </p:tgtEl>
                                        <p:attrNameLst>
                                          <p:attrName>ppt_x</p:attrName>
                                        </p:attrNameLst>
                                      </p:cBhvr>
                                      <p:tavLst>
                                        <p:tav tm="0">
                                          <p:val>
                                            <p:strVal val="#ppt_x"/>
                                          </p:val>
                                        </p:tav>
                                        <p:tav tm="100000">
                                          <p:val>
                                            <p:strVal val="#ppt_x"/>
                                          </p:val>
                                        </p:tav>
                                      </p:tavLst>
                                    </p:anim>
                                    <p:anim calcmode="lin" valueType="num">
                                      <p:cBhvr additive="base">
                                        <p:cTn id="2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55782" y="205624"/>
            <a:ext cx="1960880" cy="398780"/>
          </a:xfrm>
          <a:prstGeom prst="rect">
            <a:avLst/>
          </a:prstGeom>
          <a:noFill/>
        </p:spPr>
        <p:txBody>
          <a:bodyPr wrap="none" rtlCol="0">
            <a:spAutoFit/>
          </a:bodyPr>
          <a:lstStyle/>
          <a:p>
            <a:r>
              <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系统数据库设计</a:t>
            </a:r>
            <a:endPar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pic>
        <p:nvPicPr>
          <p:cNvPr id="2" name="图片 1" descr="sjk"/>
          <p:cNvPicPr>
            <a:picLocks noChangeAspect="1"/>
          </p:cNvPicPr>
          <p:nvPr/>
        </p:nvPicPr>
        <p:blipFill>
          <a:blip r:embed="rId1"/>
          <a:stretch>
            <a:fillRect/>
          </a:stretch>
        </p:blipFill>
        <p:spPr>
          <a:xfrm>
            <a:off x="965835" y="824230"/>
            <a:ext cx="6792595" cy="3848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p:nvPr/>
        </p:nvSpPr>
        <p:spPr bwMode="auto">
          <a:xfrm>
            <a:off x="755576" y="1424023"/>
            <a:ext cx="2349218" cy="2803911"/>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chemeClr val="accent1"/>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 name="Freeform 6"/>
          <p:cNvSpPr/>
          <p:nvPr/>
        </p:nvSpPr>
        <p:spPr bwMode="auto">
          <a:xfrm>
            <a:off x="2831223" y="2474869"/>
            <a:ext cx="1494106" cy="1783291"/>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chemeClr val="accent2"/>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bwMode="auto">
          <a:xfrm>
            <a:off x="2435171" y="1419622"/>
            <a:ext cx="701804" cy="702078"/>
          </a:xfrm>
          <a:prstGeom prst="ellipse">
            <a:avLst/>
          </a:prstGeom>
          <a:solidFill>
            <a:schemeClr val="bg1">
              <a:lumMod val="50000"/>
            </a:schemeClr>
          </a:solidFill>
          <a:ln w="9525" cap="flat" cmpd="sng" algn="ctr">
            <a:solidFill>
              <a:srgbClr val="F8F8F8"/>
            </a:solidFill>
            <a:prstDash val="solid"/>
            <a:round/>
            <a:headEnd type="none" w="med" len="med"/>
            <a:tailEnd type="none" w="med" len="med"/>
          </a:ln>
          <a:effectLst/>
        </p:spPr>
        <p:txBody>
          <a:bodyPr vert="horz" wrap="square" lIns="68562" tIns="34281" rIns="68562" bIns="34281" numCol="1" rtlCol="0" anchor="t" anchorCtr="0" compatLnSpc="1"/>
          <a:lstStyle/>
          <a:p>
            <a:pPr defTabSz="685800"/>
            <a:endParaRPr lang="zh-CN" altLang="en-US" sz="1300">
              <a:latin typeface="微软雅黑" panose="020B0503020204020204" pitchFamily="34" charset="-122"/>
              <a:ea typeface="微软雅黑" panose="020B0503020204020204" pitchFamily="34" charset="-122"/>
            </a:endParaRPr>
          </a:p>
        </p:txBody>
      </p:sp>
      <p:sp>
        <p:nvSpPr>
          <p:cNvPr id="6" name="椭圆 5"/>
          <p:cNvSpPr/>
          <p:nvPr/>
        </p:nvSpPr>
        <p:spPr bwMode="auto">
          <a:xfrm>
            <a:off x="4031927" y="2637864"/>
            <a:ext cx="586805" cy="587034"/>
          </a:xfrm>
          <a:prstGeom prst="ellipse">
            <a:avLst/>
          </a:prstGeom>
          <a:solidFill>
            <a:schemeClr val="bg1">
              <a:lumMod val="50000"/>
            </a:schemeClr>
          </a:solidFill>
          <a:ln w="9525" cap="flat" cmpd="sng" algn="ctr">
            <a:solidFill>
              <a:srgbClr val="F8F8F8"/>
            </a:solidFill>
            <a:prstDash val="solid"/>
            <a:round/>
            <a:headEnd type="none" w="med" len="med"/>
            <a:tailEnd type="none" w="med" len="med"/>
          </a:ln>
          <a:effectLst/>
        </p:spPr>
        <p:txBody>
          <a:bodyPr vert="horz" wrap="square" lIns="68562" tIns="34281" rIns="68562" bIns="34281" numCol="1" rtlCol="0" anchor="t" anchorCtr="0" compatLnSpc="1"/>
          <a:lstStyle/>
          <a:p>
            <a:pPr defTabSz="685800"/>
            <a:endParaRPr lang="zh-CN" altLang="en-US" sz="1300">
              <a:latin typeface="微软雅黑" panose="020B0503020204020204" pitchFamily="34" charset="-122"/>
              <a:ea typeface="微软雅黑" panose="020B0503020204020204" pitchFamily="34" charset="-122"/>
            </a:endParaRPr>
          </a:p>
        </p:txBody>
      </p:sp>
      <p:sp>
        <p:nvSpPr>
          <p:cNvPr id="7" name="TextBox 6"/>
          <p:cNvSpPr txBox="1"/>
          <p:nvPr/>
        </p:nvSpPr>
        <p:spPr>
          <a:xfrm>
            <a:off x="2483768" y="1562912"/>
            <a:ext cx="667454" cy="377008"/>
          </a:xfrm>
          <a:prstGeom prst="rect">
            <a:avLst/>
          </a:prstGeom>
          <a:noFill/>
        </p:spPr>
        <p:txBody>
          <a:bodyPr wrap="none" lIns="68562" tIns="34281" rIns="68562" bIns="34281" rtlCol="0">
            <a:spAutoFit/>
          </a:bodyPr>
          <a:lstStyle/>
          <a:p>
            <a:pPr algn="ctr"/>
            <a:r>
              <a:rPr lang="en-US" altLang="zh-CN" sz="2000" dirty="0">
                <a:solidFill>
                  <a:srgbClr val="F8F8F8"/>
                </a:solidFill>
                <a:latin typeface="微软雅黑" panose="020B0503020204020204" pitchFamily="34" charset="-122"/>
                <a:ea typeface="微软雅黑" panose="020B0503020204020204" pitchFamily="34" charset="-122"/>
              </a:rPr>
              <a:t>75%</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031056" y="2758266"/>
            <a:ext cx="612952" cy="346230"/>
          </a:xfrm>
          <a:prstGeom prst="rect">
            <a:avLst/>
          </a:prstGeom>
          <a:noFill/>
        </p:spPr>
        <p:txBody>
          <a:bodyPr wrap="none" lIns="68562" tIns="34281" rIns="68562" bIns="34281" rtlCol="0">
            <a:spAutoFit/>
          </a:bodyPr>
          <a:lstStyle/>
          <a:p>
            <a:r>
              <a:rPr lang="en-US" altLang="zh-CN" dirty="0">
                <a:solidFill>
                  <a:srgbClr val="F8F8F8"/>
                </a:solidFill>
                <a:latin typeface="微软雅黑" panose="020B0503020204020204" pitchFamily="34" charset="-122"/>
                <a:ea typeface="微软雅黑" panose="020B0503020204020204" pitchFamily="34" charset="-122"/>
              </a:rPr>
              <a:t>34%</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619786" y="1851670"/>
            <a:ext cx="753758" cy="438581"/>
          </a:xfrm>
          <a:prstGeom prst="rect">
            <a:avLst/>
          </a:prstGeom>
          <a:noFill/>
        </p:spPr>
        <p:txBody>
          <a:bodyPr wrap="none" lIns="68562" tIns="34281" rIns="68562" bIns="34281" rtlCol="0">
            <a:spAutoFit/>
          </a:bodyPr>
          <a:lstStyle/>
          <a:p>
            <a:r>
              <a:rPr lang="zh-CN" altLang="en-US" sz="2400" dirty="0">
                <a:solidFill>
                  <a:srgbClr val="F8F8F8"/>
                </a:solidFill>
                <a:latin typeface="微软雅黑" panose="020B0503020204020204" pitchFamily="34" charset="-122"/>
                <a:ea typeface="微软雅黑" panose="020B0503020204020204" pitchFamily="34" charset="-122"/>
              </a:rPr>
              <a:t>目标</a:t>
            </a:r>
            <a:endParaRPr lang="zh-CN" altLang="en-US" sz="2400" dirty="0">
              <a:solidFill>
                <a:srgbClr val="F8F8F8"/>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40954" y="2419983"/>
            <a:ext cx="1957943" cy="992561"/>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a:t>
            </a:r>
            <a:endParaRPr lang="zh-CN" altLang="en-US" sz="1200" dirty="0">
              <a:solidFill>
                <a:srgbClr val="F8F8F8"/>
              </a:solidFill>
              <a:latin typeface="微软雅黑" panose="020B0503020204020204" pitchFamily="34" charset="-122"/>
              <a:ea typeface="微软雅黑" panose="020B0503020204020204" pitchFamily="34" charset="-122"/>
            </a:endParaRPr>
          </a:p>
          <a:p>
            <a:pPr algn="ct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272504" y="2789983"/>
            <a:ext cx="651424" cy="377008"/>
          </a:xfrm>
          <a:prstGeom prst="rect">
            <a:avLst/>
          </a:prstGeom>
          <a:noFill/>
        </p:spPr>
        <p:txBody>
          <a:bodyPr wrap="none" lIns="68562" tIns="34281" rIns="68562" bIns="34281" rtlCol="0">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实际</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925994" y="3219822"/>
            <a:ext cx="1399336" cy="438563"/>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请输入您的文字对实际情况进行说明</a:t>
            </a: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3461571" y="1475823"/>
            <a:ext cx="4298963" cy="807895"/>
          </a:xfrm>
          <a:prstGeom prst="rect">
            <a:avLst/>
          </a:prstGeom>
          <a:noFill/>
        </p:spPr>
        <p:txBody>
          <a:bodyPr wrap="square" lIns="68562" tIns="34281" rIns="68562" bIns="34281"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尽可能概括出段落内容。在此处添加详细描述文本，尽量与标题文本语言风格相符合，语言描述尽量简洁生动，尽可能概括出段落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4788024" y="2947341"/>
            <a:ext cx="3600399" cy="992561"/>
          </a:xfrm>
          <a:prstGeom prst="rect">
            <a:avLst/>
          </a:prstGeom>
          <a:noFill/>
        </p:spPr>
        <p:txBody>
          <a:bodyPr wrap="square" lIns="68562" tIns="34281" rIns="68562" bIns="34281"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尽可能概括出段落内容。在此处添加详细描述文本，尽量与标题文本语言风格相符合，语言描述尽量简洁生动，尽可能概括出段落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355782" y="205624"/>
            <a:ext cx="2236510" cy="400110"/>
          </a:xfrm>
          <a:prstGeom prst="rect">
            <a:avLst/>
          </a:prstGeom>
          <a:noFill/>
        </p:spPr>
        <p:txBody>
          <a:bodyPr wrap="non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点击添加标题文本</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7682019" y="195037"/>
            <a:ext cx="1138453" cy="461665"/>
          </a:xfrm>
          <a:prstGeom prst="rect">
            <a:avLst/>
          </a:prstGeom>
          <a:noFill/>
        </p:spPr>
        <p:txBody>
          <a:bodyPr wrap="none" rtlCol="0">
            <a:spAutoFit/>
          </a:bodyPr>
          <a:lstStyle/>
          <a:p>
            <a:r>
              <a:rPr lang="en-US" altLang="zh-CN" sz="2400" dirty="0">
                <a:solidFill>
                  <a:schemeClr val="accent2"/>
                </a:solidFill>
                <a:latin typeface="Eras Bold ITC" panose="020B0907030504020204" pitchFamily="34" charset="0"/>
                <a:ea typeface="微软雅黑" panose="020B0503020204020204" pitchFamily="34" charset="-122"/>
              </a:rPr>
              <a:t>LOGO</a:t>
            </a:r>
            <a:endParaRPr lang="zh-CN" altLang="en-US" sz="2400" dirty="0">
              <a:solidFill>
                <a:schemeClr val="accent2"/>
              </a:solidFill>
              <a:latin typeface="Eras Bold ITC" panose="020B0907030504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435">
                                          <p:stCondLst>
                                            <p:cond delay="0"/>
                                          </p:stCondLst>
                                        </p:cTn>
                                        <p:tgtEl>
                                          <p:spTgt spid="3"/>
                                        </p:tgtEl>
                                      </p:cBhvr>
                                    </p:animEffect>
                                    <p:anim calcmode="lin" valueType="num">
                                      <p:cBhvr>
                                        <p:cTn id="8" dur="1367"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
                                        </p:tgtEl>
                                        <p:attrNameLst>
                                          <p:attrName>ppt_y</p:attrName>
                                        </p:attrNameLst>
                                      </p:cBhvr>
                                      <p:tavLst>
                                        <p:tav tm="0" fmla="#ppt_y-sin(pi*$)/81">
                                          <p:val>
                                            <p:fltVal val="0"/>
                                          </p:val>
                                        </p:tav>
                                        <p:tav tm="100000">
                                          <p:val>
                                            <p:fltVal val="1"/>
                                          </p:val>
                                        </p:tav>
                                      </p:tavLst>
                                    </p:anim>
                                    <p:animScale>
                                      <p:cBhvr>
                                        <p:cTn id="13" dur="20">
                                          <p:stCondLst>
                                            <p:cond delay="487"/>
                                          </p:stCondLst>
                                        </p:cTn>
                                        <p:tgtEl>
                                          <p:spTgt spid="3"/>
                                        </p:tgtEl>
                                      </p:cBhvr>
                                      <p:to x="100000" y="60000"/>
                                    </p:animScale>
                                    <p:animScale>
                                      <p:cBhvr>
                                        <p:cTn id="14" dur="124" decel="50000">
                                          <p:stCondLst>
                                            <p:cond delay="507"/>
                                          </p:stCondLst>
                                        </p:cTn>
                                        <p:tgtEl>
                                          <p:spTgt spid="3"/>
                                        </p:tgtEl>
                                      </p:cBhvr>
                                      <p:to x="100000" y="100000"/>
                                    </p:animScale>
                                    <p:animScale>
                                      <p:cBhvr>
                                        <p:cTn id="15" dur="20">
                                          <p:stCondLst>
                                            <p:cond delay="984"/>
                                          </p:stCondLst>
                                        </p:cTn>
                                        <p:tgtEl>
                                          <p:spTgt spid="3"/>
                                        </p:tgtEl>
                                      </p:cBhvr>
                                      <p:to x="100000" y="80000"/>
                                    </p:animScale>
                                    <p:animScale>
                                      <p:cBhvr>
                                        <p:cTn id="16" dur="124" decel="50000">
                                          <p:stCondLst>
                                            <p:cond delay="1004"/>
                                          </p:stCondLst>
                                        </p:cTn>
                                        <p:tgtEl>
                                          <p:spTgt spid="3"/>
                                        </p:tgtEl>
                                      </p:cBhvr>
                                      <p:to x="100000" y="100000"/>
                                    </p:animScale>
                                    <p:animScale>
                                      <p:cBhvr>
                                        <p:cTn id="17" dur="20">
                                          <p:stCondLst>
                                            <p:cond delay="1231"/>
                                          </p:stCondLst>
                                        </p:cTn>
                                        <p:tgtEl>
                                          <p:spTgt spid="3"/>
                                        </p:tgtEl>
                                      </p:cBhvr>
                                      <p:to x="100000" y="90000"/>
                                    </p:animScale>
                                    <p:animScale>
                                      <p:cBhvr>
                                        <p:cTn id="18" dur="124" decel="50000">
                                          <p:stCondLst>
                                            <p:cond delay="1251"/>
                                          </p:stCondLst>
                                        </p:cTn>
                                        <p:tgtEl>
                                          <p:spTgt spid="3"/>
                                        </p:tgtEl>
                                      </p:cBhvr>
                                      <p:to x="100000" y="100000"/>
                                    </p:animScale>
                                    <p:animScale>
                                      <p:cBhvr>
                                        <p:cTn id="19" dur="20">
                                          <p:stCondLst>
                                            <p:cond delay="1356"/>
                                          </p:stCondLst>
                                        </p:cTn>
                                        <p:tgtEl>
                                          <p:spTgt spid="3"/>
                                        </p:tgtEl>
                                      </p:cBhvr>
                                      <p:to x="100000" y="95000"/>
                                    </p:animScale>
                                    <p:animScale>
                                      <p:cBhvr>
                                        <p:cTn id="20" dur="124" decel="50000">
                                          <p:stCondLst>
                                            <p:cond delay="1376"/>
                                          </p:stCondLst>
                                        </p:cTn>
                                        <p:tgtEl>
                                          <p:spTgt spid="3"/>
                                        </p:tgtEl>
                                      </p:cBhvr>
                                      <p:to x="100000" y="100000"/>
                                    </p:animScale>
                                  </p:childTnLst>
                                </p:cTn>
                              </p:par>
                              <p:par>
                                <p:cTn id="21" presetID="26" presetClass="entr" presetSubtype="0"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435">
                                          <p:stCondLst>
                                            <p:cond delay="0"/>
                                          </p:stCondLst>
                                        </p:cTn>
                                        <p:tgtEl>
                                          <p:spTgt spid="4"/>
                                        </p:tgtEl>
                                      </p:cBhvr>
                                    </p:animEffect>
                                    <p:anim calcmode="lin" valueType="num">
                                      <p:cBhvr>
                                        <p:cTn id="24"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29" dur="20">
                                          <p:stCondLst>
                                            <p:cond delay="487"/>
                                          </p:stCondLst>
                                        </p:cTn>
                                        <p:tgtEl>
                                          <p:spTgt spid="4"/>
                                        </p:tgtEl>
                                      </p:cBhvr>
                                      <p:to x="100000" y="60000"/>
                                    </p:animScale>
                                    <p:animScale>
                                      <p:cBhvr>
                                        <p:cTn id="30" dur="124" decel="50000">
                                          <p:stCondLst>
                                            <p:cond delay="507"/>
                                          </p:stCondLst>
                                        </p:cTn>
                                        <p:tgtEl>
                                          <p:spTgt spid="4"/>
                                        </p:tgtEl>
                                      </p:cBhvr>
                                      <p:to x="100000" y="100000"/>
                                    </p:animScale>
                                    <p:animScale>
                                      <p:cBhvr>
                                        <p:cTn id="31" dur="20">
                                          <p:stCondLst>
                                            <p:cond delay="984"/>
                                          </p:stCondLst>
                                        </p:cTn>
                                        <p:tgtEl>
                                          <p:spTgt spid="4"/>
                                        </p:tgtEl>
                                      </p:cBhvr>
                                      <p:to x="100000" y="80000"/>
                                    </p:animScale>
                                    <p:animScale>
                                      <p:cBhvr>
                                        <p:cTn id="32" dur="124" decel="50000">
                                          <p:stCondLst>
                                            <p:cond delay="1004"/>
                                          </p:stCondLst>
                                        </p:cTn>
                                        <p:tgtEl>
                                          <p:spTgt spid="4"/>
                                        </p:tgtEl>
                                      </p:cBhvr>
                                      <p:to x="100000" y="100000"/>
                                    </p:animScale>
                                    <p:animScale>
                                      <p:cBhvr>
                                        <p:cTn id="33" dur="20">
                                          <p:stCondLst>
                                            <p:cond delay="1231"/>
                                          </p:stCondLst>
                                        </p:cTn>
                                        <p:tgtEl>
                                          <p:spTgt spid="4"/>
                                        </p:tgtEl>
                                      </p:cBhvr>
                                      <p:to x="100000" y="90000"/>
                                    </p:animScale>
                                    <p:animScale>
                                      <p:cBhvr>
                                        <p:cTn id="34" dur="124" decel="50000">
                                          <p:stCondLst>
                                            <p:cond delay="1251"/>
                                          </p:stCondLst>
                                        </p:cTn>
                                        <p:tgtEl>
                                          <p:spTgt spid="4"/>
                                        </p:tgtEl>
                                      </p:cBhvr>
                                      <p:to x="100000" y="100000"/>
                                    </p:animScale>
                                    <p:animScale>
                                      <p:cBhvr>
                                        <p:cTn id="35" dur="20">
                                          <p:stCondLst>
                                            <p:cond delay="1356"/>
                                          </p:stCondLst>
                                        </p:cTn>
                                        <p:tgtEl>
                                          <p:spTgt spid="4"/>
                                        </p:tgtEl>
                                      </p:cBhvr>
                                      <p:to x="100000" y="95000"/>
                                    </p:animScale>
                                    <p:animScale>
                                      <p:cBhvr>
                                        <p:cTn id="36" dur="124" decel="50000">
                                          <p:stCondLst>
                                            <p:cond delay="1376"/>
                                          </p:stCondLst>
                                        </p:cTn>
                                        <p:tgtEl>
                                          <p:spTgt spid="4"/>
                                        </p:tgtEl>
                                      </p:cBhvr>
                                      <p:to x="100000" y="100000"/>
                                    </p:animScale>
                                  </p:childTnLst>
                                </p:cTn>
                              </p:par>
                            </p:childTnLst>
                          </p:cTn>
                        </p:par>
                        <p:par>
                          <p:cTn id="37" fill="hold">
                            <p:stCondLst>
                              <p:cond delay="1500"/>
                            </p:stCondLst>
                            <p:childTnLst>
                              <p:par>
                                <p:cTn id="38" presetID="31"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 calcmode="lin" valueType="num">
                                      <p:cBhvr>
                                        <p:cTn id="42" dur="500" fill="hold"/>
                                        <p:tgtEl>
                                          <p:spTgt spid="10"/>
                                        </p:tgtEl>
                                        <p:attrNameLst>
                                          <p:attrName>style.rotation</p:attrName>
                                        </p:attrNameLst>
                                      </p:cBhvr>
                                      <p:tavLst>
                                        <p:tav tm="0">
                                          <p:val>
                                            <p:fltVal val="90"/>
                                          </p:val>
                                        </p:tav>
                                        <p:tav tm="100000">
                                          <p:val>
                                            <p:fltVal val="0"/>
                                          </p:val>
                                        </p:tav>
                                      </p:tavLst>
                                    </p:anim>
                                    <p:animEffect transition="in" filter="fade">
                                      <p:cBhvr>
                                        <p:cTn id="43" dur="500"/>
                                        <p:tgtEl>
                                          <p:spTgt spid="10"/>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 calcmode="lin" valueType="num">
                                      <p:cBhvr>
                                        <p:cTn id="48" dur="500" fill="hold"/>
                                        <p:tgtEl>
                                          <p:spTgt spid="11"/>
                                        </p:tgtEl>
                                        <p:attrNameLst>
                                          <p:attrName>style.rotation</p:attrName>
                                        </p:attrNameLst>
                                      </p:cBhvr>
                                      <p:tavLst>
                                        <p:tav tm="0">
                                          <p:val>
                                            <p:fltVal val="90"/>
                                          </p:val>
                                        </p:tav>
                                        <p:tav tm="100000">
                                          <p:val>
                                            <p:fltVal val="0"/>
                                          </p:val>
                                        </p:tav>
                                      </p:tavLst>
                                    </p:anim>
                                    <p:animEffect transition="in" filter="fade">
                                      <p:cBhvr>
                                        <p:cTn id="49" dur="500"/>
                                        <p:tgtEl>
                                          <p:spTgt spid="11"/>
                                        </p:tgtEl>
                                      </p:cBhvr>
                                    </p:animEffect>
                                  </p:childTnLst>
                                </p:cTn>
                              </p:par>
                            </p:childTnLst>
                          </p:cTn>
                        </p:par>
                        <p:par>
                          <p:cTn id="50" fill="hold">
                            <p:stCondLst>
                              <p:cond delay="2000"/>
                            </p:stCondLst>
                            <p:childTnLst>
                              <p:par>
                                <p:cTn id="51" presetID="52" presetClass="entr" presetSubtype="0"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Scale>
                                      <p:cBhvr>
                                        <p:cTn id="5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5"/>
                                        </p:tgtEl>
                                        <p:attrNameLst>
                                          <p:attrName>ppt_x</p:attrName>
                                          <p:attrName>ppt_y</p:attrName>
                                        </p:attrNameLst>
                                      </p:cBhvr>
                                    </p:animMotion>
                                    <p:animEffect transition="in" filter="fade">
                                      <p:cBhvr>
                                        <p:cTn id="55" dur="1000"/>
                                        <p:tgtEl>
                                          <p:spTgt spid="5"/>
                                        </p:tgtEl>
                                      </p:cBhvr>
                                    </p:animEffect>
                                  </p:childTnLst>
                                </p:cTn>
                              </p:par>
                              <p:par>
                                <p:cTn id="56" presetID="52"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Scale>
                                      <p:cBhvr>
                                        <p:cTn id="5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1000" decel="50000" fill="hold">
                                          <p:stCondLst>
                                            <p:cond delay="0"/>
                                          </p:stCondLst>
                                        </p:cTn>
                                        <p:tgtEl>
                                          <p:spTgt spid="7"/>
                                        </p:tgtEl>
                                        <p:attrNameLst>
                                          <p:attrName>ppt_x</p:attrName>
                                          <p:attrName>ppt_y</p:attrName>
                                        </p:attrNameLst>
                                      </p:cBhvr>
                                    </p:animMotion>
                                    <p:animEffect transition="in" filter="fade">
                                      <p:cBhvr>
                                        <p:cTn id="60" dur="1000"/>
                                        <p:tgtEl>
                                          <p:spTgt spid="7"/>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right)">
                                      <p:cBhvr>
                                        <p:cTn id="64" dur="500"/>
                                        <p:tgtEl>
                                          <p:spTgt spid="14"/>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 calcmode="lin" valueType="num">
                                      <p:cBhvr>
                                        <p:cTn id="70" dur="500" fill="hold"/>
                                        <p:tgtEl>
                                          <p:spTgt spid="12"/>
                                        </p:tgtEl>
                                        <p:attrNameLst>
                                          <p:attrName>style.rotation</p:attrName>
                                        </p:attrNameLst>
                                      </p:cBhvr>
                                      <p:tavLst>
                                        <p:tav tm="0">
                                          <p:val>
                                            <p:fltVal val="90"/>
                                          </p:val>
                                        </p:tav>
                                        <p:tav tm="100000">
                                          <p:val>
                                            <p:fltVal val="0"/>
                                          </p:val>
                                        </p:tav>
                                      </p:tavLst>
                                    </p:anim>
                                    <p:animEffect transition="in" filter="fade">
                                      <p:cBhvr>
                                        <p:cTn id="71" dur="500"/>
                                        <p:tgtEl>
                                          <p:spTgt spid="12"/>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fltVal val="0"/>
                                          </p:val>
                                        </p:tav>
                                        <p:tav tm="100000">
                                          <p:val>
                                            <p:strVal val="#ppt_w"/>
                                          </p:val>
                                        </p:tav>
                                      </p:tavLst>
                                    </p:anim>
                                    <p:anim calcmode="lin" valueType="num">
                                      <p:cBhvr>
                                        <p:cTn id="75" dur="500" fill="hold"/>
                                        <p:tgtEl>
                                          <p:spTgt spid="13"/>
                                        </p:tgtEl>
                                        <p:attrNameLst>
                                          <p:attrName>ppt_h</p:attrName>
                                        </p:attrNameLst>
                                      </p:cBhvr>
                                      <p:tavLst>
                                        <p:tav tm="0">
                                          <p:val>
                                            <p:fltVal val="0"/>
                                          </p:val>
                                        </p:tav>
                                        <p:tav tm="100000">
                                          <p:val>
                                            <p:strVal val="#ppt_h"/>
                                          </p:val>
                                        </p:tav>
                                      </p:tavLst>
                                    </p:anim>
                                    <p:anim calcmode="lin" valueType="num">
                                      <p:cBhvr>
                                        <p:cTn id="76" dur="500" fill="hold"/>
                                        <p:tgtEl>
                                          <p:spTgt spid="13"/>
                                        </p:tgtEl>
                                        <p:attrNameLst>
                                          <p:attrName>style.rotation</p:attrName>
                                        </p:attrNameLst>
                                      </p:cBhvr>
                                      <p:tavLst>
                                        <p:tav tm="0">
                                          <p:val>
                                            <p:fltVal val="90"/>
                                          </p:val>
                                        </p:tav>
                                        <p:tav tm="100000">
                                          <p:val>
                                            <p:fltVal val="0"/>
                                          </p:val>
                                        </p:tav>
                                      </p:tavLst>
                                    </p:anim>
                                    <p:animEffect transition="in" filter="fade">
                                      <p:cBhvr>
                                        <p:cTn id="77" dur="500"/>
                                        <p:tgtEl>
                                          <p:spTgt spid="13"/>
                                        </p:tgtEl>
                                      </p:cBhvr>
                                    </p:animEffect>
                                  </p:childTnLst>
                                </p:cTn>
                              </p:par>
                            </p:childTnLst>
                          </p:cTn>
                        </p:par>
                        <p:par>
                          <p:cTn id="78" fill="hold">
                            <p:stCondLst>
                              <p:cond delay="4000"/>
                            </p:stCondLst>
                            <p:childTnLst>
                              <p:par>
                                <p:cTn id="79" presetID="52" presetClass="entr" presetSubtype="0" fill="hold" grpId="0" nodeType="afterEffect">
                                  <p:stCondLst>
                                    <p:cond delay="0"/>
                                  </p:stCondLst>
                                  <p:childTnLst>
                                    <p:set>
                                      <p:cBhvr>
                                        <p:cTn id="80" dur="1" fill="hold">
                                          <p:stCondLst>
                                            <p:cond delay="0"/>
                                          </p:stCondLst>
                                        </p:cTn>
                                        <p:tgtEl>
                                          <p:spTgt spid="6"/>
                                        </p:tgtEl>
                                        <p:attrNameLst>
                                          <p:attrName>style.visibility</p:attrName>
                                        </p:attrNameLst>
                                      </p:cBhvr>
                                      <p:to>
                                        <p:strVal val="visible"/>
                                      </p:to>
                                    </p:set>
                                    <p:animScale>
                                      <p:cBhvr>
                                        <p:cTn id="81"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2" dur="1000" decel="50000" fill="hold">
                                          <p:stCondLst>
                                            <p:cond delay="0"/>
                                          </p:stCondLst>
                                        </p:cTn>
                                        <p:tgtEl>
                                          <p:spTgt spid="6"/>
                                        </p:tgtEl>
                                        <p:attrNameLst>
                                          <p:attrName>ppt_x</p:attrName>
                                          <p:attrName>ppt_y</p:attrName>
                                        </p:attrNameLst>
                                      </p:cBhvr>
                                    </p:animMotion>
                                    <p:animEffect transition="in" filter="fade">
                                      <p:cBhvr>
                                        <p:cTn id="83" dur="1000"/>
                                        <p:tgtEl>
                                          <p:spTgt spid="6"/>
                                        </p:tgtEl>
                                      </p:cBhvr>
                                    </p:animEffect>
                                  </p:childTnLst>
                                </p:cTn>
                              </p:par>
                              <p:par>
                                <p:cTn id="84" presetID="52" presetClass="entr" presetSubtype="0" fill="hold" grpId="0" nodeType="withEffect">
                                  <p:stCondLst>
                                    <p:cond delay="0"/>
                                  </p:stCondLst>
                                  <p:childTnLst>
                                    <p:set>
                                      <p:cBhvr>
                                        <p:cTn id="85" dur="1" fill="hold">
                                          <p:stCondLst>
                                            <p:cond delay="0"/>
                                          </p:stCondLst>
                                        </p:cTn>
                                        <p:tgtEl>
                                          <p:spTgt spid="9"/>
                                        </p:tgtEl>
                                        <p:attrNameLst>
                                          <p:attrName>style.visibility</p:attrName>
                                        </p:attrNameLst>
                                      </p:cBhvr>
                                      <p:to>
                                        <p:strVal val="visible"/>
                                      </p:to>
                                    </p:set>
                                    <p:animScale>
                                      <p:cBhvr>
                                        <p:cTn id="86"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7" dur="1000" decel="50000" fill="hold">
                                          <p:stCondLst>
                                            <p:cond delay="0"/>
                                          </p:stCondLst>
                                        </p:cTn>
                                        <p:tgtEl>
                                          <p:spTgt spid="9"/>
                                        </p:tgtEl>
                                        <p:attrNameLst>
                                          <p:attrName>ppt_x</p:attrName>
                                          <p:attrName>ppt_y</p:attrName>
                                        </p:attrNameLst>
                                      </p:cBhvr>
                                    </p:animMotion>
                                    <p:animEffect transition="in" filter="fade">
                                      <p:cBhvr>
                                        <p:cTn id="88" dur="1000"/>
                                        <p:tgtEl>
                                          <p:spTgt spid="9"/>
                                        </p:tgtEl>
                                      </p:cBhvr>
                                    </p:animEffect>
                                  </p:childTnLst>
                                </p:cTn>
                              </p:par>
                            </p:childTnLst>
                          </p:cTn>
                        </p:par>
                        <p:par>
                          <p:cTn id="89" fill="hold">
                            <p:stCondLst>
                              <p:cond delay="5000"/>
                            </p:stCondLst>
                            <p:childTnLst>
                              <p:par>
                                <p:cTn id="90" presetID="22" presetClass="entr" presetSubtype="2" fill="hold" grpId="0" nodeType="after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wipe(right)">
                                      <p:cBhvr>
                                        <p:cTn id="9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p:bldP spid="9" grpId="0"/>
      <p:bldP spid="10" grpId="0"/>
      <p:bldP spid="11"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3000" contrast="-5000"/>
                    </a14:imgEffect>
                  </a14:imgLayer>
                </a14:imgProps>
              </a:ext>
            </a:extLst>
          </a:blip>
          <a:srcRect/>
          <a:stretch>
            <a:fillRect/>
          </a:stretch>
        </p:blipFill>
        <p:spPr>
          <a:xfrm>
            <a:off x="0" y="0"/>
            <a:ext cx="9144000" cy="5143500"/>
          </a:xfrm>
          <a:prstGeom prst="rect">
            <a:avLst/>
          </a:prstGeom>
        </p:spPr>
      </p:pic>
      <p:pic>
        <p:nvPicPr>
          <p:cNvPr id="4" name="图片 3"/>
          <p:cNvPicPr>
            <a:picLocks noChangeAspect="1"/>
          </p:cNvPicPr>
          <p:nvPr/>
        </p:nvPicPr>
        <p:blipFill rotWithShape="1">
          <a:blip r:embed="rId3" cstate="screen"/>
          <a:srcRect/>
          <a:stretch>
            <a:fillRect/>
          </a:stretch>
        </p:blipFill>
        <p:spPr>
          <a:xfrm rot="5400000">
            <a:off x="3126908" y="-3504278"/>
            <a:ext cx="2890185" cy="9144001"/>
          </a:xfrm>
          <a:prstGeom prst="rect">
            <a:avLst/>
          </a:prstGeom>
        </p:spPr>
      </p:pic>
      <p:sp>
        <p:nvSpPr>
          <p:cNvPr id="16" name="矩形 15"/>
          <p:cNvSpPr/>
          <p:nvPr/>
        </p:nvSpPr>
        <p:spPr>
          <a:xfrm>
            <a:off x="1" y="1278856"/>
            <a:ext cx="9144000" cy="1656184"/>
          </a:xfrm>
          <a:prstGeom prst="rect">
            <a:avLst/>
          </a:prstGeom>
          <a:blipFill dpi="0" rotWithShape="1">
            <a:blip r:embed="rId4" cstate="screen"/>
            <a:srcRect/>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3"/>
          <p:cNvSpPr>
            <a:spLocks noChangeArrowheads="1"/>
          </p:cNvSpPr>
          <p:nvPr/>
        </p:nvSpPr>
        <p:spPr bwMode="auto">
          <a:xfrm>
            <a:off x="3539623" y="942322"/>
            <a:ext cx="2237063" cy="2237619"/>
          </a:xfrm>
          <a:prstGeom prst="ellipse">
            <a:avLst/>
          </a:prstGeom>
          <a:gradFill>
            <a:gsLst>
              <a:gs pos="92000">
                <a:srgbClr val="FFFFFF"/>
              </a:gs>
              <a:gs pos="0">
                <a:schemeClr val="bg1">
                  <a:lumMod val="85000"/>
                </a:schemeClr>
              </a:gs>
            </a:gsLst>
            <a:lin ang="2400000" scaled="0"/>
          </a:grad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34" name="Text Box 2"/>
          <p:cNvSpPr txBox="1">
            <a:spLocks noChangeArrowheads="1"/>
          </p:cNvSpPr>
          <p:nvPr/>
        </p:nvSpPr>
        <p:spPr bwMode="auto">
          <a:xfrm>
            <a:off x="1786177" y="3271574"/>
            <a:ext cx="5879112" cy="645160"/>
          </a:xfrm>
          <a:prstGeom prst="rect">
            <a:avLst/>
          </a:prstGeom>
          <a:noFill/>
          <a:ln w="9525">
            <a:noFill/>
            <a:miter lim="800000"/>
          </a:ln>
        </p:spPr>
        <p:txBody>
          <a:bodyPr wrap="square">
            <a:spAutoFit/>
          </a:bodyPr>
          <a:lstStyle/>
          <a:p>
            <a:pPr algn="ctr"/>
            <a:r>
              <a:rPr lang="zh-CN" altLang="en-US" sz="3600" b="1" dirty="0">
                <a:solidFill>
                  <a:srgbClr val="2B303A"/>
                </a:solidFill>
                <a:latin typeface="微软雅黑" panose="020B0503020204020204" pitchFamily="34" charset="-122"/>
                <a:ea typeface="微软雅黑" panose="020B0503020204020204" pitchFamily="34" charset="-122"/>
              </a:rPr>
              <a:t>我们的作品</a:t>
            </a:r>
            <a:endParaRPr lang="en-US" altLang="zh-CN" sz="3600" b="1" dirty="0">
              <a:solidFill>
                <a:srgbClr val="2B303A"/>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2282925" y="3959016"/>
            <a:ext cx="4942263" cy="46281"/>
            <a:chOff x="2054384" y="3643262"/>
            <a:chExt cx="4942263" cy="46281"/>
          </a:xfrm>
        </p:grpSpPr>
        <p:grpSp>
          <p:nvGrpSpPr>
            <p:cNvPr id="37" name="组合 36"/>
            <p:cNvGrpSpPr/>
            <p:nvPr/>
          </p:nvGrpSpPr>
          <p:grpSpPr>
            <a:xfrm>
              <a:off x="2054384" y="3643262"/>
              <a:ext cx="4919404" cy="45719"/>
              <a:chOff x="2010494" y="4118060"/>
              <a:chExt cx="4919404" cy="45719"/>
            </a:xfrm>
          </p:grpSpPr>
          <p:cxnSp>
            <p:nvCxnSpPr>
              <p:cNvPr id="39" name="直接连接符 38"/>
              <p:cNvCxnSpPr/>
              <p:nvPr/>
            </p:nvCxnSpPr>
            <p:spPr>
              <a:xfrm>
                <a:off x="2033354" y="4140342"/>
                <a:ext cx="4896544" cy="0"/>
              </a:xfrm>
              <a:prstGeom prst="line">
                <a:avLst/>
              </a:prstGeom>
              <a:ln>
                <a:solidFill>
                  <a:srgbClr val="2B303A"/>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2010494" y="4118060"/>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38" name="椭圆 37"/>
            <p:cNvSpPr/>
            <p:nvPr/>
          </p:nvSpPr>
          <p:spPr>
            <a:xfrm>
              <a:off x="6950928" y="3643824"/>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2" name="文本框 1"/>
          <p:cNvSpPr txBox="1"/>
          <p:nvPr/>
        </p:nvSpPr>
        <p:spPr>
          <a:xfrm>
            <a:off x="3996755" y="1189053"/>
            <a:ext cx="1322798" cy="1200329"/>
          </a:xfrm>
          <a:prstGeom prst="rect">
            <a:avLst/>
          </a:prstGeom>
          <a:noFill/>
        </p:spPr>
        <p:txBody>
          <a:bodyPr wrap="none" rtlCol="0">
            <a:spAutoFit/>
          </a:bodyPr>
          <a:lstStyle/>
          <a:p>
            <a:r>
              <a:rPr lang="en-US" altLang="zh-CN" sz="7200" b="1" dirty="0">
                <a:solidFill>
                  <a:srgbClr val="54301B"/>
                </a:solidFill>
                <a:latin typeface="+mj-ea"/>
                <a:ea typeface="+mj-ea"/>
              </a:rPr>
              <a:t>04</a:t>
            </a:r>
            <a:endParaRPr lang="zh-CN" altLang="en-US" sz="7200" b="1" dirty="0">
              <a:solidFill>
                <a:srgbClr val="54301B"/>
              </a:solidFill>
              <a:latin typeface="+mj-ea"/>
              <a:ea typeface="+mj-ea"/>
            </a:endParaRPr>
          </a:p>
        </p:txBody>
      </p:sp>
      <p:sp>
        <p:nvSpPr>
          <p:cNvPr id="41" name="文本框 40"/>
          <p:cNvSpPr txBox="1"/>
          <p:nvPr/>
        </p:nvSpPr>
        <p:spPr>
          <a:xfrm>
            <a:off x="3854087" y="2298059"/>
            <a:ext cx="1620957" cy="523220"/>
          </a:xfrm>
          <a:prstGeom prst="rect">
            <a:avLst/>
          </a:prstGeom>
          <a:noFill/>
        </p:spPr>
        <p:txBody>
          <a:bodyPr wrap="none" rtlCol="0">
            <a:spAutoFit/>
          </a:bodyPr>
          <a:lstStyle/>
          <a:p>
            <a:r>
              <a:rPr lang="zh-CN" altLang="en-US" sz="2800" b="1" dirty="0">
                <a:solidFill>
                  <a:srgbClr val="54301B"/>
                </a:solidFill>
                <a:latin typeface="+mj-ea"/>
                <a:ea typeface="+mj-ea"/>
              </a:rPr>
              <a:t>第四部分</a:t>
            </a:r>
            <a:endParaRPr lang="zh-CN" altLang="en-US" sz="2800" b="1" dirty="0">
              <a:solidFill>
                <a:srgbClr val="54301B"/>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p:cTn id="11" dur="750" fill="hold"/>
                                        <p:tgtEl>
                                          <p:spTgt spid="2">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2">
                                            <p:txEl>
                                              <p:pRg st="0" end="0"/>
                                            </p:txEl>
                                          </p:spTgt>
                                        </p:tgtEl>
                                      </p:cBhvr>
                                    </p:animEffect>
                                  </p:childTnLst>
                                </p:cTn>
                              </p:par>
                            </p:childTnLst>
                          </p:cTn>
                        </p:par>
                        <p:par>
                          <p:cTn id="14" fill="hold">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750"/>
                                        <p:tgtEl>
                                          <p:spTgt spid="41"/>
                                        </p:tgtEl>
                                      </p:cBhvr>
                                    </p:animEffect>
                                  </p:childTnLst>
                                </p:cTn>
                              </p:par>
                            </p:childTnLst>
                          </p:cTn>
                        </p:par>
                        <p:par>
                          <p:cTn id="18" fill="hold">
                            <p:stCondLst>
                              <p:cond delay="3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4"/>
                                        </p:tgtEl>
                                        <p:attrNameLst>
                                          <p:attrName>style.visibility</p:attrName>
                                        </p:attrNameLst>
                                      </p:cBhvr>
                                      <p:to>
                                        <p:strVal val="visible"/>
                                      </p:to>
                                    </p:set>
                                    <p:anim calcmode="lin" valueType="num">
                                      <p:cBhvr>
                                        <p:cTn id="21" dur="8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22" dur="800" fill="hold"/>
                                        <p:tgtEl>
                                          <p:spTgt spid="34"/>
                                        </p:tgtEl>
                                        <p:attrNameLst>
                                          <p:attrName>ppt_y</p:attrName>
                                        </p:attrNameLst>
                                      </p:cBhvr>
                                      <p:tavLst>
                                        <p:tav tm="0">
                                          <p:val>
                                            <p:strVal val="#ppt_y"/>
                                          </p:val>
                                        </p:tav>
                                        <p:tav tm="100000">
                                          <p:val>
                                            <p:strVal val="#ppt_y"/>
                                          </p:val>
                                        </p:tav>
                                      </p:tavLst>
                                    </p:anim>
                                    <p:anim calcmode="lin" valueType="num">
                                      <p:cBhvr>
                                        <p:cTn id="23" dur="8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24" dur="8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800" tmFilter="0,0; .5, 1; 1, 1"/>
                                        <p:tgtEl>
                                          <p:spTgt spid="34"/>
                                        </p:tgtEl>
                                      </p:cBhvr>
                                    </p:animEffect>
                                  </p:childTnLst>
                                </p:cTn>
                              </p:par>
                            </p:childTnLst>
                          </p:cTn>
                        </p:par>
                        <p:par>
                          <p:cTn id="26" fill="hold">
                            <p:stCondLst>
                              <p:cond delay="3619"/>
                            </p:stCondLst>
                            <p:childTnLst>
                              <p:par>
                                <p:cTn id="27" presetID="16" presetClass="entr" presetSubtype="21"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arn(inVertical)">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4"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00325" y="1562912"/>
            <a:ext cx="434340" cy="374650"/>
          </a:xfrm>
          <a:prstGeom prst="rect">
            <a:avLst/>
          </a:prstGeom>
          <a:noFill/>
        </p:spPr>
        <p:txBody>
          <a:bodyPr wrap="none" lIns="68562" tIns="34281" rIns="68562" bIns="34281" rtlCol="0">
            <a:spAutoFit/>
          </a:bodyPr>
          <a:lstStyle/>
          <a:p>
            <a:pPr algn="ctr"/>
            <a:r>
              <a:rPr lang="en-US" altLang="zh-CN" sz="2000" dirty="0">
                <a:solidFill>
                  <a:srgbClr val="F8F8F8"/>
                </a:solidFill>
                <a:latin typeface="微软雅黑" panose="020B0503020204020204" pitchFamily="34" charset="-122"/>
                <a:ea typeface="微软雅黑" panose="020B0503020204020204" pitchFamily="34" charset="-122"/>
              </a:rPr>
              <a:t>75</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031056" y="2758266"/>
            <a:ext cx="612952" cy="346230"/>
          </a:xfrm>
          <a:prstGeom prst="rect">
            <a:avLst/>
          </a:prstGeom>
          <a:noFill/>
        </p:spPr>
        <p:txBody>
          <a:bodyPr wrap="none" lIns="68562" tIns="34281" rIns="68562" bIns="34281" rtlCol="0">
            <a:spAutoFit/>
          </a:bodyPr>
          <a:lstStyle/>
          <a:p>
            <a:r>
              <a:rPr lang="en-US" altLang="zh-CN" dirty="0">
                <a:solidFill>
                  <a:srgbClr val="F8F8F8"/>
                </a:solidFill>
                <a:latin typeface="微软雅黑" panose="020B0503020204020204" pitchFamily="34" charset="-122"/>
                <a:ea typeface="微软雅黑" panose="020B0503020204020204" pitchFamily="34" charset="-122"/>
              </a:rPr>
              <a:t>34%</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619786" y="1851670"/>
            <a:ext cx="753758" cy="438581"/>
          </a:xfrm>
          <a:prstGeom prst="rect">
            <a:avLst/>
          </a:prstGeom>
          <a:noFill/>
        </p:spPr>
        <p:txBody>
          <a:bodyPr wrap="none" lIns="68562" tIns="34281" rIns="68562" bIns="34281" rtlCol="0">
            <a:spAutoFit/>
          </a:bodyPr>
          <a:lstStyle/>
          <a:p>
            <a:r>
              <a:rPr lang="zh-CN" altLang="en-US" sz="2400" dirty="0">
                <a:solidFill>
                  <a:srgbClr val="F8F8F8"/>
                </a:solidFill>
                <a:latin typeface="微软雅黑" panose="020B0503020204020204" pitchFamily="34" charset="-122"/>
                <a:ea typeface="微软雅黑" panose="020B0503020204020204" pitchFamily="34" charset="-122"/>
              </a:rPr>
              <a:t>目标</a:t>
            </a:r>
            <a:endParaRPr lang="zh-CN" altLang="en-US" sz="2400" dirty="0">
              <a:solidFill>
                <a:srgbClr val="F8F8F8"/>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40954" y="2419983"/>
            <a:ext cx="1957943" cy="992561"/>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a:t>
            </a:r>
            <a:endParaRPr lang="zh-CN" altLang="en-US" sz="1200" dirty="0">
              <a:solidFill>
                <a:srgbClr val="F8F8F8"/>
              </a:solidFill>
              <a:latin typeface="微软雅黑" panose="020B0503020204020204" pitchFamily="34" charset="-122"/>
              <a:ea typeface="微软雅黑" panose="020B0503020204020204" pitchFamily="34" charset="-122"/>
            </a:endParaRPr>
          </a:p>
          <a:p>
            <a:pPr algn="ct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272504" y="2789983"/>
            <a:ext cx="651424" cy="377008"/>
          </a:xfrm>
          <a:prstGeom prst="rect">
            <a:avLst/>
          </a:prstGeom>
          <a:noFill/>
        </p:spPr>
        <p:txBody>
          <a:bodyPr wrap="none" lIns="68562" tIns="34281" rIns="68562" bIns="34281" rtlCol="0">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实际</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925994" y="3219822"/>
            <a:ext cx="1399336" cy="438563"/>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请输入您的文字对实际情况进行说明</a:t>
            </a: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8" name="TextBox 15"/>
          <p:cNvSpPr txBox="1"/>
          <p:nvPr/>
        </p:nvSpPr>
        <p:spPr>
          <a:xfrm>
            <a:off x="355782" y="120534"/>
            <a:ext cx="1706880" cy="398780"/>
          </a:xfrm>
          <a:prstGeom prst="rect">
            <a:avLst/>
          </a:prstGeom>
          <a:noFill/>
        </p:spPr>
        <p:txBody>
          <a:bodyPr wrap="none" rtlCol="0">
            <a:spAutoFit/>
          </a:bodyPr>
          <a:p>
            <a:r>
              <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影院首页界面</a:t>
            </a:r>
            <a:endPar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pic>
        <p:nvPicPr>
          <p:cNvPr id="23" name="图片 22" descr="轮播图"/>
          <p:cNvPicPr>
            <a:picLocks noChangeAspect="1"/>
          </p:cNvPicPr>
          <p:nvPr/>
        </p:nvPicPr>
        <p:blipFill>
          <a:blip r:embed="rId1"/>
          <a:stretch>
            <a:fillRect/>
          </a:stretch>
        </p:blipFill>
        <p:spPr>
          <a:xfrm>
            <a:off x="111760" y="618490"/>
            <a:ext cx="8920480" cy="3814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Scale>
                                      <p:cBhvr>
                                        <p:cTn id="1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7"/>
                                        </p:tgtEl>
                                        <p:attrNameLst>
                                          <p:attrName>ppt_x</p:attrName>
                                          <p:attrName>ppt_y</p:attrName>
                                        </p:attrNameLst>
                                      </p:cBhvr>
                                    </p:animMotion>
                                    <p:animEffect transition="in" filter="fade">
                                      <p:cBhvr>
                                        <p:cTn id="21" dur="1000"/>
                                        <p:tgtEl>
                                          <p:spTgt spid="7"/>
                                        </p:tgtEl>
                                      </p:cBhvr>
                                    </p:animEffect>
                                  </p:childTnLst>
                                </p:cTn>
                              </p:par>
                            </p:childTnLst>
                          </p:cTn>
                        </p:par>
                        <p:par>
                          <p:cTn id="22" fill="hold">
                            <p:stCondLst>
                              <p:cond delay="500"/>
                            </p:stCondLst>
                            <p:childTnLst>
                              <p:par>
                                <p:cTn id="23" presetID="3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 calcmode="lin" valueType="num">
                                      <p:cBhvr>
                                        <p:cTn id="27" dur="500" fill="hold"/>
                                        <p:tgtEl>
                                          <p:spTgt spid="12"/>
                                        </p:tgtEl>
                                        <p:attrNameLst>
                                          <p:attrName>style.rotation</p:attrName>
                                        </p:attrNameLst>
                                      </p:cBhvr>
                                      <p:tavLst>
                                        <p:tav tm="0">
                                          <p:val>
                                            <p:fltVal val="90"/>
                                          </p:val>
                                        </p:tav>
                                        <p:tav tm="100000">
                                          <p:val>
                                            <p:fltVal val="0"/>
                                          </p:val>
                                        </p:tav>
                                      </p:tavLst>
                                    </p:anim>
                                    <p:animEffect transition="in" filter="fade">
                                      <p:cBhvr>
                                        <p:cTn id="28" dur="500"/>
                                        <p:tgtEl>
                                          <p:spTgt spid="1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90"/>
                                          </p:val>
                                        </p:tav>
                                        <p:tav tm="100000">
                                          <p:val>
                                            <p:fltVal val="0"/>
                                          </p:val>
                                        </p:tav>
                                      </p:tavLst>
                                    </p:anim>
                                    <p:animEffect transition="in" filter="fade">
                                      <p:cBhvr>
                                        <p:cTn id="34" dur="500"/>
                                        <p:tgtEl>
                                          <p:spTgt spid="13"/>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Scale>
                                      <p:cBhvr>
                                        <p:cTn id="3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9"/>
                                        </p:tgtEl>
                                        <p:attrNameLst>
                                          <p:attrName>ppt_x</p:attrName>
                                          <p:attrName>ppt_y</p:attrName>
                                        </p:attrNameLst>
                                      </p:cBhvr>
                                    </p:animMotion>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00325" y="1562912"/>
            <a:ext cx="434340" cy="374650"/>
          </a:xfrm>
          <a:prstGeom prst="rect">
            <a:avLst/>
          </a:prstGeom>
          <a:noFill/>
        </p:spPr>
        <p:txBody>
          <a:bodyPr wrap="none" lIns="68562" tIns="34281" rIns="68562" bIns="34281" rtlCol="0">
            <a:spAutoFit/>
          </a:bodyPr>
          <a:lstStyle/>
          <a:p>
            <a:pPr algn="ctr"/>
            <a:r>
              <a:rPr lang="en-US" altLang="zh-CN" sz="2000" dirty="0">
                <a:solidFill>
                  <a:srgbClr val="F8F8F8"/>
                </a:solidFill>
                <a:latin typeface="微软雅黑" panose="020B0503020204020204" pitchFamily="34" charset="-122"/>
                <a:ea typeface="微软雅黑" panose="020B0503020204020204" pitchFamily="34" charset="-122"/>
              </a:rPr>
              <a:t>75</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031056" y="2758266"/>
            <a:ext cx="612952" cy="346230"/>
          </a:xfrm>
          <a:prstGeom prst="rect">
            <a:avLst/>
          </a:prstGeom>
          <a:noFill/>
        </p:spPr>
        <p:txBody>
          <a:bodyPr wrap="none" lIns="68562" tIns="34281" rIns="68562" bIns="34281" rtlCol="0">
            <a:spAutoFit/>
          </a:bodyPr>
          <a:lstStyle/>
          <a:p>
            <a:r>
              <a:rPr lang="en-US" altLang="zh-CN" dirty="0">
                <a:solidFill>
                  <a:srgbClr val="F8F8F8"/>
                </a:solidFill>
                <a:latin typeface="微软雅黑" panose="020B0503020204020204" pitchFamily="34" charset="-122"/>
                <a:ea typeface="微软雅黑" panose="020B0503020204020204" pitchFamily="34" charset="-122"/>
              </a:rPr>
              <a:t>34%</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619786" y="1851670"/>
            <a:ext cx="753758" cy="438581"/>
          </a:xfrm>
          <a:prstGeom prst="rect">
            <a:avLst/>
          </a:prstGeom>
          <a:noFill/>
        </p:spPr>
        <p:txBody>
          <a:bodyPr wrap="none" lIns="68562" tIns="34281" rIns="68562" bIns="34281" rtlCol="0">
            <a:spAutoFit/>
          </a:bodyPr>
          <a:lstStyle/>
          <a:p>
            <a:r>
              <a:rPr lang="zh-CN" altLang="en-US" sz="2400" dirty="0">
                <a:solidFill>
                  <a:srgbClr val="F8F8F8"/>
                </a:solidFill>
                <a:latin typeface="微软雅黑" panose="020B0503020204020204" pitchFamily="34" charset="-122"/>
                <a:ea typeface="微软雅黑" panose="020B0503020204020204" pitchFamily="34" charset="-122"/>
              </a:rPr>
              <a:t>目标</a:t>
            </a:r>
            <a:endParaRPr lang="zh-CN" altLang="en-US" sz="2400" dirty="0">
              <a:solidFill>
                <a:srgbClr val="F8F8F8"/>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40954" y="2419983"/>
            <a:ext cx="1957943" cy="992561"/>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a:t>
            </a:r>
            <a:endParaRPr lang="zh-CN" altLang="en-US" sz="1200" dirty="0">
              <a:solidFill>
                <a:srgbClr val="F8F8F8"/>
              </a:solidFill>
              <a:latin typeface="微软雅黑" panose="020B0503020204020204" pitchFamily="34" charset="-122"/>
              <a:ea typeface="微软雅黑" panose="020B0503020204020204" pitchFamily="34" charset="-122"/>
            </a:endParaRPr>
          </a:p>
          <a:p>
            <a:pPr algn="ct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272504" y="2789983"/>
            <a:ext cx="651424" cy="377008"/>
          </a:xfrm>
          <a:prstGeom prst="rect">
            <a:avLst/>
          </a:prstGeom>
          <a:noFill/>
        </p:spPr>
        <p:txBody>
          <a:bodyPr wrap="none" lIns="68562" tIns="34281" rIns="68562" bIns="34281" rtlCol="0">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实际</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925994" y="3219822"/>
            <a:ext cx="1399336" cy="438563"/>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请输入您的文字对实际情况进行说明</a:t>
            </a: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8" name="TextBox 15"/>
          <p:cNvSpPr txBox="1"/>
          <p:nvPr/>
        </p:nvSpPr>
        <p:spPr>
          <a:xfrm>
            <a:off x="355782" y="120534"/>
            <a:ext cx="1706880" cy="398780"/>
          </a:xfrm>
          <a:prstGeom prst="rect">
            <a:avLst/>
          </a:prstGeom>
          <a:noFill/>
        </p:spPr>
        <p:txBody>
          <a:bodyPr wrap="none" rtlCol="0">
            <a:spAutoFit/>
          </a:bodyPr>
          <a:p>
            <a:r>
              <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影院首页界面</a:t>
            </a:r>
            <a:endPar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pic>
        <p:nvPicPr>
          <p:cNvPr id="19" name="图片 18" descr="主页"/>
          <p:cNvPicPr>
            <a:picLocks noChangeAspect="1"/>
          </p:cNvPicPr>
          <p:nvPr/>
        </p:nvPicPr>
        <p:blipFill>
          <a:blip r:embed="rId1"/>
          <a:srcRect r="-2539"/>
          <a:stretch>
            <a:fillRect/>
          </a:stretch>
        </p:blipFill>
        <p:spPr>
          <a:xfrm>
            <a:off x="197485" y="519430"/>
            <a:ext cx="878459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Scale>
                                      <p:cBhvr>
                                        <p:cTn id="1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7"/>
                                        </p:tgtEl>
                                        <p:attrNameLst>
                                          <p:attrName>ppt_x</p:attrName>
                                          <p:attrName>ppt_y</p:attrName>
                                        </p:attrNameLst>
                                      </p:cBhvr>
                                    </p:animMotion>
                                    <p:animEffect transition="in" filter="fade">
                                      <p:cBhvr>
                                        <p:cTn id="21" dur="1000"/>
                                        <p:tgtEl>
                                          <p:spTgt spid="7"/>
                                        </p:tgtEl>
                                      </p:cBhvr>
                                    </p:animEffect>
                                  </p:childTnLst>
                                </p:cTn>
                              </p:par>
                            </p:childTnLst>
                          </p:cTn>
                        </p:par>
                        <p:par>
                          <p:cTn id="22" fill="hold">
                            <p:stCondLst>
                              <p:cond delay="500"/>
                            </p:stCondLst>
                            <p:childTnLst>
                              <p:par>
                                <p:cTn id="23" presetID="3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 calcmode="lin" valueType="num">
                                      <p:cBhvr>
                                        <p:cTn id="27" dur="500" fill="hold"/>
                                        <p:tgtEl>
                                          <p:spTgt spid="12"/>
                                        </p:tgtEl>
                                        <p:attrNameLst>
                                          <p:attrName>style.rotation</p:attrName>
                                        </p:attrNameLst>
                                      </p:cBhvr>
                                      <p:tavLst>
                                        <p:tav tm="0">
                                          <p:val>
                                            <p:fltVal val="90"/>
                                          </p:val>
                                        </p:tav>
                                        <p:tav tm="100000">
                                          <p:val>
                                            <p:fltVal val="0"/>
                                          </p:val>
                                        </p:tav>
                                      </p:tavLst>
                                    </p:anim>
                                    <p:animEffect transition="in" filter="fade">
                                      <p:cBhvr>
                                        <p:cTn id="28" dur="500"/>
                                        <p:tgtEl>
                                          <p:spTgt spid="1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90"/>
                                          </p:val>
                                        </p:tav>
                                        <p:tav tm="100000">
                                          <p:val>
                                            <p:fltVal val="0"/>
                                          </p:val>
                                        </p:tav>
                                      </p:tavLst>
                                    </p:anim>
                                    <p:animEffect transition="in" filter="fade">
                                      <p:cBhvr>
                                        <p:cTn id="34" dur="500"/>
                                        <p:tgtEl>
                                          <p:spTgt spid="13"/>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Scale>
                                      <p:cBhvr>
                                        <p:cTn id="3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9"/>
                                        </p:tgtEl>
                                        <p:attrNameLst>
                                          <p:attrName>ppt_x</p:attrName>
                                          <p:attrName>ppt_y</p:attrName>
                                        </p:attrNameLst>
                                      </p:cBhvr>
                                    </p:animMotion>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00325" y="1562912"/>
            <a:ext cx="434340" cy="374650"/>
          </a:xfrm>
          <a:prstGeom prst="rect">
            <a:avLst/>
          </a:prstGeom>
          <a:noFill/>
        </p:spPr>
        <p:txBody>
          <a:bodyPr wrap="none" lIns="68562" tIns="34281" rIns="68562" bIns="34281" rtlCol="0">
            <a:spAutoFit/>
          </a:bodyPr>
          <a:lstStyle/>
          <a:p>
            <a:pPr algn="ctr"/>
            <a:r>
              <a:rPr lang="en-US" altLang="zh-CN" sz="2000" dirty="0">
                <a:solidFill>
                  <a:srgbClr val="F8F8F8"/>
                </a:solidFill>
                <a:latin typeface="微软雅黑" panose="020B0503020204020204" pitchFamily="34" charset="-122"/>
                <a:ea typeface="微软雅黑" panose="020B0503020204020204" pitchFamily="34" charset="-122"/>
              </a:rPr>
              <a:t>75</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031056" y="2758266"/>
            <a:ext cx="612952" cy="346230"/>
          </a:xfrm>
          <a:prstGeom prst="rect">
            <a:avLst/>
          </a:prstGeom>
          <a:noFill/>
        </p:spPr>
        <p:txBody>
          <a:bodyPr wrap="none" lIns="68562" tIns="34281" rIns="68562" bIns="34281" rtlCol="0">
            <a:spAutoFit/>
          </a:bodyPr>
          <a:lstStyle/>
          <a:p>
            <a:r>
              <a:rPr lang="en-US" altLang="zh-CN" dirty="0">
                <a:solidFill>
                  <a:srgbClr val="F8F8F8"/>
                </a:solidFill>
                <a:latin typeface="微软雅黑" panose="020B0503020204020204" pitchFamily="34" charset="-122"/>
                <a:ea typeface="微软雅黑" panose="020B0503020204020204" pitchFamily="34" charset="-122"/>
              </a:rPr>
              <a:t>34%</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619786" y="1851670"/>
            <a:ext cx="753758" cy="438581"/>
          </a:xfrm>
          <a:prstGeom prst="rect">
            <a:avLst/>
          </a:prstGeom>
          <a:noFill/>
        </p:spPr>
        <p:txBody>
          <a:bodyPr wrap="none" lIns="68562" tIns="34281" rIns="68562" bIns="34281" rtlCol="0">
            <a:spAutoFit/>
          </a:bodyPr>
          <a:lstStyle/>
          <a:p>
            <a:r>
              <a:rPr lang="zh-CN" altLang="en-US" sz="2400" dirty="0">
                <a:solidFill>
                  <a:srgbClr val="F8F8F8"/>
                </a:solidFill>
                <a:latin typeface="微软雅黑" panose="020B0503020204020204" pitchFamily="34" charset="-122"/>
                <a:ea typeface="微软雅黑" panose="020B0503020204020204" pitchFamily="34" charset="-122"/>
              </a:rPr>
              <a:t>目标</a:t>
            </a:r>
            <a:endParaRPr lang="zh-CN" altLang="en-US" sz="2400" dirty="0">
              <a:solidFill>
                <a:srgbClr val="F8F8F8"/>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40954" y="2419983"/>
            <a:ext cx="1957943" cy="992561"/>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a:t>
            </a:r>
            <a:endParaRPr lang="zh-CN" altLang="en-US" sz="1200" dirty="0">
              <a:solidFill>
                <a:srgbClr val="F8F8F8"/>
              </a:solidFill>
              <a:latin typeface="微软雅黑" panose="020B0503020204020204" pitchFamily="34" charset="-122"/>
              <a:ea typeface="微软雅黑" panose="020B0503020204020204" pitchFamily="34" charset="-122"/>
            </a:endParaRPr>
          </a:p>
          <a:p>
            <a:pPr algn="ct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272504" y="2789983"/>
            <a:ext cx="651424" cy="377008"/>
          </a:xfrm>
          <a:prstGeom prst="rect">
            <a:avLst/>
          </a:prstGeom>
          <a:noFill/>
        </p:spPr>
        <p:txBody>
          <a:bodyPr wrap="none" lIns="68562" tIns="34281" rIns="68562" bIns="34281" rtlCol="0">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实际</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925994" y="3219822"/>
            <a:ext cx="1399336" cy="438563"/>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请输入您的文字对实际情况进行说明</a:t>
            </a: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8" name="TextBox 15"/>
          <p:cNvSpPr txBox="1"/>
          <p:nvPr/>
        </p:nvSpPr>
        <p:spPr>
          <a:xfrm>
            <a:off x="355782" y="120534"/>
            <a:ext cx="1706880" cy="398780"/>
          </a:xfrm>
          <a:prstGeom prst="rect">
            <a:avLst/>
          </a:prstGeom>
          <a:noFill/>
        </p:spPr>
        <p:txBody>
          <a:bodyPr wrap="none" rtlCol="0">
            <a:spAutoFit/>
          </a:bodyPr>
          <a:p>
            <a:r>
              <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影片详情界面</a:t>
            </a:r>
            <a:endPar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pic>
        <p:nvPicPr>
          <p:cNvPr id="2" name="图片 1" descr="电影详情"/>
          <p:cNvPicPr>
            <a:picLocks noChangeAspect="1"/>
          </p:cNvPicPr>
          <p:nvPr/>
        </p:nvPicPr>
        <p:blipFill>
          <a:blip r:embed="rId1"/>
          <a:srcRect r="857"/>
          <a:stretch>
            <a:fillRect/>
          </a:stretch>
        </p:blipFill>
        <p:spPr>
          <a:xfrm>
            <a:off x="478155" y="519430"/>
            <a:ext cx="8300085" cy="4050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Scale>
                                      <p:cBhvr>
                                        <p:cTn id="1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7"/>
                                        </p:tgtEl>
                                        <p:attrNameLst>
                                          <p:attrName>ppt_x</p:attrName>
                                          <p:attrName>ppt_y</p:attrName>
                                        </p:attrNameLst>
                                      </p:cBhvr>
                                    </p:animMotion>
                                    <p:animEffect transition="in" filter="fade">
                                      <p:cBhvr>
                                        <p:cTn id="21" dur="1000"/>
                                        <p:tgtEl>
                                          <p:spTgt spid="7"/>
                                        </p:tgtEl>
                                      </p:cBhvr>
                                    </p:animEffect>
                                  </p:childTnLst>
                                </p:cTn>
                              </p:par>
                            </p:childTnLst>
                          </p:cTn>
                        </p:par>
                        <p:par>
                          <p:cTn id="22" fill="hold">
                            <p:stCondLst>
                              <p:cond delay="500"/>
                            </p:stCondLst>
                            <p:childTnLst>
                              <p:par>
                                <p:cTn id="23" presetID="3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 calcmode="lin" valueType="num">
                                      <p:cBhvr>
                                        <p:cTn id="27" dur="500" fill="hold"/>
                                        <p:tgtEl>
                                          <p:spTgt spid="12"/>
                                        </p:tgtEl>
                                        <p:attrNameLst>
                                          <p:attrName>style.rotation</p:attrName>
                                        </p:attrNameLst>
                                      </p:cBhvr>
                                      <p:tavLst>
                                        <p:tav tm="0">
                                          <p:val>
                                            <p:fltVal val="90"/>
                                          </p:val>
                                        </p:tav>
                                        <p:tav tm="100000">
                                          <p:val>
                                            <p:fltVal val="0"/>
                                          </p:val>
                                        </p:tav>
                                      </p:tavLst>
                                    </p:anim>
                                    <p:animEffect transition="in" filter="fade">
                                      <p:cBhvr>
                                        <p:cTn id="28" dur="500"/>
                                        <p:tgtEl>
                                          <p:spTgt spid="1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90"/>
                                          </p:val>
                                        </p:tav>
                                        <p:tav tm="100000">
                                          <p:val>
                                            <p:fltVal val="0"/>
                                          </p:val>
                                        </p:tav>
                                      </p:tavLst>
                                    </p:anim>
                                    <p:animEffect transition="in" filter="fade">
                                      <p:cBhvr>
                                        <p:cTn id="34" dur="500"/>
                                        <p:tgtEl>
                                          <p:spTgt spid="13"/>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Scale>
                                      <p:cBhvr>
                                        <p:cTn id="3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9"/>
                                        </p:tgtEl>
                                        <p:attrNameLst>
                                          <p:attrName>ppt_x</p:attrName>
                                          <p:attrName>ppt_y</p:attrName>
                                        </p:attrNameLst>
                                      </p:cBhvr>
                                    </p:animMotion>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00325" y="1562912"/>
            <a:ext cx="434340" cy="374650"/>
          </a:xfrm>
          <a:prstGeom prst="rect">
            <a:avLst/>
          </a:prstGeom>
          <a:noFill/>
        </p:spPr>
        <p:txBody>
          <a:bodyPr wrap="none" lIns="68562" tIns="34281" rIns="68562" bIns="34281" rtlCol="0">
            <a:spAutoFit/>
          </a:bodyPr>
          <a:lstStyle/>
          <a:p>
            <a:pPr algn="ctr"/>
            <a:r>
              <a:rPr lang="en-US" altLang="zh-CN" sz="2000" dirty="0">
                <a:solidFill>
                  <a:srgbClr val="F8F8F8"/>
                </a:solidFill>
                <a:latin typeface="微软雅黑" panose="020B0503020204020204" pitchFamily="34" charset="-122"/>
                <a:ea typeface="微软雅黑" panose="020B0503020204020204" pitchFamily="34" charset="-122"/>
              </a:rPr>
              <a:t>75</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031056" y="2758266"/>
            <a:ext cx="612952" cy="346230"/>
          </a:xfrm>
          <a:prstGeom prst="rect">
            <a:avLst/>
          </a:prstGeom>
          <a:noFill/>
        </p:spPr>
        <p:txBody>
          <a:bodyPr wrap="none" lIns="68562" tIns="34281" rIns="68562" bIns="34281" rtlCol="0">
            <a:spAutoFit/>
          </a:bodyPr>
          <a:lstStyle/>
          <a:p>
            <a:r>
              <a:rPr lang="en-US" altLang="zh-CN" dirty="0">
                <a:solidFill>
                  <a:srgbClr val="F8F8F8"/>
                </a:solidFill>
                <a:latin typeface="微软雅黑" panose="020B0503020204020204" pitchFamily="34" charset="-122"/>
                <a:ea typeface="微软雅黑" panose="020B0503020204020204" pitchFamily="34" charset="-122"/>
              </a:rPr>
              <a:t>34%</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619786" y="1851670"/>
            <a:ext cx="753758" cy="438581"/>
          </a:xfrm>
          <a:prstGeom prst="rect">
            <a:avLst/>
          </a:prstGeom>
          <a:noFill/>
        </p:spPr>
        <p:txBody>
          <a:bodyPr wrap="none" lIns="68562" tIns="34281" rIns="68562" bIns="34281" rtlCol="0">
            <a:spAutoFit/>
          </a:bodyPr>
          <a:lstStyle/>
          <a:p>
            <a:r>
              <a:rPr lang="zh-CN" altLang="en-US" sz="2400" dirty="0">
                <a:solidFill>
                  <a:srgbClr val="F8F8F8"/>
                </a:solidFill>
                <a:latin typeface="微软雅黑" panose="020B0503020204020204" pitchFamily="34" charset="-122"/>
                <a:ea typeface="微软雅黑" panose="020B0503020204020204" pitchFamily="34" charset="-122"/>
              </a:rPr>
              <a:t>目标</a:t>
            </a:r>
            <a:endParaRPr lang="zh-CN" altLang="en-US" sz="2400" dirty="0">
              <a:solidFill>
                <a:srgbClr val="F8F8F8"/>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40954" y="2419983"/>
            <a:ext cx="1957943" cy="992561"/>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a:t>
            </a:r>
            <a:endParaRPr lang="zh-CN" altLang="en-US" sz="1200" dirty="0">
              <a:solidFill>
                <a:srgbClr val="F8F8F8"/>
              </a:solidFill>
              <a:latin typeface="微软雅黑" panose="020B0503020204020204" pitchFamily="34" charset="-122"/>
              <a:ea typeface="微软雅黑" panose="020B0503020204020204" pitchFamily="34" charset="-122"/>
            </a:endParaRPr>
          </a:p>
          <a:p>
            <a:pPr algn="ct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272504" y="2789983"/>
            <a:ext cx="651424" cy="377008"/>
          </a:xfrm>
          <a:prstGeom prst="rect">
            <a:avLst/>
          </a:prstGeom>
          <a:noFill/>
        </p:spPr>
        <p:txBody>
          <a:bodyPr wrap="none" lIns="68562" tIns="34281" rIns="68562" bIns="34281" rtlCol="0">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实际</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925994" y="3219822"/>
            <a:ext cx="1399336" cy="438563"/>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请输入您的文字对实际情况进行说明</a:t>
            </a: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8" name="TextBox 15"/>
          <p:cNvSpPr txBox="1"/>
          <p:nvPr/>
        </p:nvSpPr>
        <p:spPr>
          <a:xfrm>
            <a:off x="355782" y="120534"/>
            <a:ext cx="1706880" cy="398780"/>
          </a:xfrm>
          <a:prstGeom prst="rect">
            <a:avLst/>
          </a:prstGeom>
          <a:noFill/>
        </p:spPr>
        <p:txBody>
          <a:bodyPr wrap="none" rtlCol="0">
            <a:spAutoFit/>
          </a:bodyPr>
          <a:p>
            <a:r>
              <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影片选座界面</a:t>
            </a:r>
            <a:endPar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pic>
        <p:nvPicPr>
          <p:cNvPr id="2" name="图片 1" descr="选座系统"/>
          <p:cNvPicPr>
            <a:picLocks noChangeAspect="1"/>
          </p:cNvPicPr>
          <p:nvPr/>
        </p:nvPicPr>
        <p:blipFill>
          <a:blip r:embed="rId1"/>
          <a:srcRect r="3955"/>
          <a:stretch>
            <a:fillRect/>
          </a:stretch>
        </p:blipFill>
        <p:spPr>
          <a:xfrm>
            <a:off x="808990" y="519430"/>
            <a:ext cx="7526020" cy="4359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Scale>
                                      <p:cBhvr>
                                        <p:cTn id="1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7"/>
                                        </p:tgtEl>
                                        <p:attrNameLst>
                                          <p:attrName>ppt_x</p:attrName>
                                          <p:attrName>ppt_y</p:attrName>
                                        </p:attrNameLst>
                                      </p:cBhvr>
                                    </p:animMotion>
                                    <p:animEffect transition="in" filter="fade">
                                      <p:cBhvr>
                                        <p:cTn id="21" dur="1000"/>
                                        <p:tgtEl>
                                          <p:spTgt spid="7"/>
                                        </p:tgtEl>
                                      </p:cBhvr>
                                    </p:animEffect>
                                  </p:childTnLst>
                                </p:cTn>
                              </p:par>
                            </p:childTnLst>
                          </p:cTn>
                        </p:par>
                        <p:par>
                          <p:cTn id="22" fill="hold">
                            <p:stCondLst>
                              <p:cond delay="500"/>
                            </p:stCondLst>
                            <p:childTnLst>
                              <p:par>
                                <p:cTn id="23" presetID="3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 calcmode="lin" valueType="num">
                                      <p:cBhvr>
                                        <p:cTn id="27" dur="500" fill="hold"/>
                                        <p:tgtEl>
                                          <p:spTgt spid="12"/>
                                        </p:tgtEl>
                                        <p:attrNameLst>
                                          <p:attrName>style.rotation</p:attrName>
                                        </p:attrNameLst>
                                      </p:cBhvr>
                                      <p:tavLst>
                                        <p:tav tm="0">
                                          <p:val>
                                            <p:fltVal val="90"/>
                                          </p:val>
                                        </p:tav>
                                        <p:tav tm="100000">
                                          <p:val>
                                            <p:fltVal val="0"/>
                                          </p:val>
                                        </p:tav>
                                      </p:tavLst>
                                    </p:anim>
                                    <p:animEffect transition="in" filter="fade">
                                      <p:cBhvr>
                                        <p:cTn id="28" dur="500"/>
                                        <p:tgtEl>
                                          <p:spTgt spid="1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90"/>
                                          </p:val>
                                        </p:tav>
                                        <p:tav tm="100000">
                                          <p:val>
                                            <p:fltVal val="0"/>
                                          </p:val>
                                        </p:tav>
                                      </p:tavLst>
                                    </p:anim>
                                    <p:animEffect transition="in" filter="fade">
                                      <p:cBhvr>
                                        <p:cTn id="34" dur="500"/>
                                        <p:tgtEl>
                                          <p:spTgt spid="13"/>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Scale>
                                      <p:cBhvr>
                                        <p:cTn id="3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9"/>
                                        </p:tgtEl>
                                        <p:attrNameLst>
                                          <p:attrName>ppt_x</p:attrName>
                                          <p:attrName>ppt_y</p:attrName>
                                        </p:attrNameLst>
                                      </p:cBhvr>
                                    </p:animMotion>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00325" y="1562912"/>
            <a:ext cx="434340" cy="374650"/>
          </a:xfrm>
          <a:prstGeom prst="rect">
            <a:avLst/>
          </a:prstGeom>
          <a:noFill/>
        </p:spPr>
        <p:txBody>
          <a:bodyPr wrap="none" lIns="68562" tIns="34281" rIns="68562" bIns="34281" rtlCol="0">
            <a:spAutoFit/>
          </a:bodyPr>
          <a:lstStyle/>
          <a:p>
            <a:pPr algn="ctr"/>
            <a:r>
              <a:rPr lang="en-US" altLang="zh-CN" sz="2000" dirty="0">
                <a:solidFill>
                  <a:srgbClr val="F8F8F8"/>
                </a:solidFill>
                <a:latin typeface="微软雅黑" panose="020B0503020204020204" pitchFamily="34" charset="-122"/>
                <a:ea typeface="微软雅黑" panose="020B0503020204020204" pitchFamily="34" charset="-122"/>
              </a:rPr>
              <a:t>75</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031056" y="2758266"/>
            <a:ext cx="612952" cy="346230"/>
          </a:xfrm>
          <a:prstGeom prst="rect">
            <a:avLst/>
          </a:prstGeom>
          <a:noFill/>
        </p:spPr>
        <p:txBody>
          <a:bodyPr wrap="none" lIns="68562" tIns="34281" rIns="68562" bIns="34281" rtlCol="0">
            <a:spAutoFit/>
          </a:bodyPr>
          <a:lstStyle/>
          <a:p>
            <a:r>
              <a:rPr lang="en-US" altLang="zh-CN" dirty="0">
                <a:solidFill>
                  <a:srgbClr val="F8F8F8"/>
                </a:solidFill>
                <a:latin typeface="微软雅黑" panose="020B0503020204020204" pitchFamily="34" charset="-122"/>
                <a:ea typeface="微软雅黑" panose="020B0503020204020204" pitchFamily="34" charset="-122"/>
              </a:rPr>
              <a:t>34%</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619786" y="1851670"/>
            <a:ext cx="753758" cy="438581"/>
          </a:xfrm>
          <a:prstGeom prst="rect">
            <a:avLst/>
          </a:prstGeom>
          <a:noFill/>
        </p:spPr>
        <p:txBody>
          <a:bodyPr wrap="none" lIns="68562" tIns="34281" rIns="68562" bIns="34281" rtlCol="0">
            <a:spAutoFit/>
          </a:bodyPr>
          <a:lstStyle/>
          <a:p>
            <a:r>
              <a:rPr lang="zh-CN" altLang="en-US" sz="2400" dirty="0">
                <a:solidFill>
                  <a:srgbClr val="F8F8F8"/>
                </a:solidFill>
                <a:latin typeface="微软雅黑" panose="020B0503020204020204" pitchFamily="34" charset="-122"/>
                <a:ea typeface="微软雅黑" panose="020B0503020204020204" pitchFamily="34" charset="-122"/>
              </a:rPr>
              <a:t>目标</a:t>
            </a:r>
            <a:endParaRPr lang="zh-CN" altLang="en-US" sz="2400" dirty="0">
              <a:solidFill>
                <a:srgbClr val="F8F8F8"/>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40954" y="2419983"/>
            <a:ext cx="1957943" cy="992561"/>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a:t>
            </a:r>
            <a:endParaRPr lang="zh-CN" altLang="en-US" sz="1200" dirty="0">
              <a:solidFill>
                <a:srgbClr val="F8F8F8"/>
              </a:solidFill>
              <a:latin typeface="微软雅黑" panose="020B0503020204020204" pitchFamily="34" charset="-122"/>
              <a:ea typeface="微软雅黑" panose="020B0503020204020204" pitchFamily="34" charset="-122"/>
            </a:endParaRPr>
          </a:p>
          <a:p>
            <a:pPr algn="ct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272504" y="2789983"/>
            <a:ext cx="651424" cy="377008"/>
          </a:xfrm>
          <a:prstGeom prst="rect">
            <a:avLst/>
          </a:prstGeom>
          <a:noFill/>
        </p:spPr>
        <p:txBody>
          <a:bodyPr wrap="none" lIns="68562" tIns="34281" rIns="68562" bIns="34281" rtlCol="0">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实际</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925994" y="3219822"/>
            <a:ext cx="1399336" cy="438563"/>
          </a:xfrm>
          <a:prstGeom prst="rect">
            <a:avLst/>
          </a:prstGeom>
          <a:noFill/>
        </p:spPr>
        <p:txBody>
          <a:bodyPr wrap="square" lIns="68562" tIns="34281" rIns="68562" bIns="34281" rtlCol="0">
            <a:spAutoFit/>
          </a:bodyPr>
          <a:lstStyle/>
          <a:p>
            <a:pPr algn="ctr"/>
            <a:r>
              <a:rPr lang="zh-CN" altLang="en-US" sz="1200" dirty="0">
                <a:solidFill>
                  <a:srgbClr val="F8F8F8"/>
                </a:solidFill>
                <a:latin typeface="微软雅黑" panose="020B0503020204020204" pitchFamily="34" charset="-122"/>
                <a:ea typeface="微软雅黑" panose="020B0503020204020204" pitchFamily="34" charset="-122"/>
              </a:rPr>
              <a:t>请输入您的文字对实际情况进行说明</a:t>
            </a: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8" name="TextBox 15"/>
          <p:cNvSpPr txBox="1"/>
          <p:nvPr/>
        </p:nvSpPr>
        <p:spPr>
          <a:xfrm>
            <a:off x="355782" y="120534"/>
            <a:ext cx="2214880" cy="398780"/>
          </a:xfrm>
          <a:prstGeom prst="rect">
            <a:avLst/>
          </a:prstGeom>
          <a:noFill/>
        </p:spPr>
        <p:txBody>
          <a:bodyPr wrap="none" rtlCol="0">
            <a:spAutoFit/>
          </a:bodyPr>
          <a:p>
            <a:r>
              <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后台影院管理界面</a:t>
            </a:r>
            <a:endPar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pic>
        <p:nvPicPr>
          <p:cNvPr id="2" name="图片 1" descr="电影管理"/>
          <p:cNvPicPr>
            <a:picLocks noChangeAspect="1"/>
          </p:cNvPicPr>
          <p:nvPr/>
        </p:nvPicPr>
        <p:blipFill>
          <a:blip r:embed="rId1"/>
          <a:srcRect r="761"/>
          <a:stretch>
            <a:fillRect/>
          </a:stretch>
        </p:blipFill>
        <p:spPr>
          <a:xfrm>
            <a:off x="424180" y="584200"/>
            <a:ext cx="8446135" cy="4117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Scale>
                                      <p:cBhvr>
                                        <p:cTn id="1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7"/>
                                        </p:tgtEl>
                                        <p:attrNameLst>
                                          <p:attrName>ppt_x</p:attrName>
                                          <p:attrName>ppt_y</p:attrName>
                                        </p:attrNameLst>
                                      </p:cBhvr>
                                    </p:animMotion>
                                    <p:animEffect transition="in" filter="fade">
                                      <p:cBhvr>
                                        <p:cTn id="21" dur="1000"/>
                                        <p:tgtEl>
                                          <p:spTgt spid="7"/>
                                        </p:tgtEl>
                                      </p:cBhvr>
                                    </p:animEffect>
                                  </p:childTnLst>
                                </p:cTn>
                              </p:par>
                            </p:childTnLst>
                          </p:cTn>
                        </p:par>
                        <p:par>
                          <p:cTn id="22" fill="hold">
                            <p:stCondLst>
                              <p:cond delay="500"/>
                            </p:stCondLst>
                            <p:childTnLst>
                              <p:par>
                                <p:cTn id="23" presetID="3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 calcmode="lin" valueType="num">
                                      <p:cBhvr>
                                        <p:cTn id="27" dur="500" fill="hold"/>
                                        <p:tgtEl>
                                          <p:spTgt spid="12"/>
                                        </p:tgtEl>
                                        <p:attrNameLst>
                                          <p:attrName>style.rotation</p:attrName>
                                        </p:attrNameLst>
                                      </p:cBhvr>
                                      <p:tavLst>
                                        <p:tav tm="0">
                                          <p:val>
                                            <p:fltVal val="90"/>
                                          </p:val>
                                        </p:tav>
                                        <p:tav tm="100000">
                                          <p:val>
                                            <p:fltVal val="0"/>
                                          </p:val>
                                        </p:tav>
                                      </p:tavLst>
                                    </p:anim>
                                    <p:animEffect transition="in" filter="fade">
                                      <p:cBhvr>
                                        <p:cTn id="28" dur="500"/>
                                        <p:tgtEl>
                                          <p:spTgt spid="1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90"/>
                                          </p:val>
                                        </p:tav>
                                        <p:tav tm="100000">
                                          <p:val>
                                            <p:fltVal val="0"/>
                                          </p:val>
                                        </p:tav>
                                      </p:tavLst>
                                    </p:anim>
                                    <p:animEffect transition="in" filter="fade">
                                      <p:cBhvr>
                                        <p:cTn id="34" dur="500"/>
                                        <p:tgtEl>
                                          <p:spTgt spid="13"/>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Scale>
                                      <p:cBhvr>
                                        <p:cTn id="3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9"/>
                                        </p:tgtEl>
                                        <p:attrNameLst>
                                          <p:attrName>ppt_x</p:attrName>
                                          <p:attrName>ppt_y</p:attrName>
                                        </p:attrNameLst>
                                      </p:cBhvr>
                                    </p:animMotion>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3000" contrast="-5000"/>
                    </a14:imgEffect>
                  </a14:imgLayer>
                </a14:imgProps>
              </a:ext>
            </a:extLst>
          </a:blip>
          <a:srcRect/>
          <a:stretch>
            <a:fillRect/>
          </a:stretch>
        </p:blipFill>
        <p:spPr>
          <a:xfrm>
            <a:off x="0" y="0"/>
            <a:ext cx="9144000" cy="5143500"/>
          </a:xfrm>
          <a:prstGeom prst="rect">
            <a:avLst/>
          </a:prstGeom>
        </p:spPr>
      </p:pic>
      <p:pic>
        <p:nvPicPr>
          <p:cNvPr id="4" name="图片 3"/>
          <p:cNvPicPr>
            <a:picLocks noChangeAspect="1"/>
          </p:cNvPicPr>
          <p:nvPr/>
        </p:nvPicPr>
        <p:blipFill rotWithShape="1">
          <a:blip r:embed="rId3" cstate="screen"/>
          <a:srcRect/>
          <a:stretch>
            <a:fillRect/>
          </a:stretch>
        </p:blipFill>
        <p:spPr>
          <a:xfrm rot="5400000">
            <a:off x="3126908" y="-3504278"/>
            <a:ext cx="2890185" cy="9144001"/>
          </a:xfrm>
          <a:prstGeom prst="rect">
            <a:avLst/>
          </a:prstGeom>
        </p:spPr>
      </p:pic>
      <p:sp>
        <p:nvSpPr>
          <p:cNvPr id="16" name="矩形 15"/>
          <p:cNvSpPr/>
          <p:nvPr/>
        </p:nvSpPr>
        <p:spPr>
          <a:xfrm>
            <a:off x="1" y="1278856"/>
            <a:ext cx="9144000" cy="1656184"/>
          </a:xfrm>
          <a:prstGeom prst="rect">
            <a:avLst/>
          </a:prstGeom>
          <a:blipFill dpi="0" rotWithShape="1">
            <a:blip r:embed="rId4" cstate="screen"/>
            <a:srcRect/>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3"/>
          <p:cNvSpPr>
            <a:spLocks noChangeArrowheads="1"/>
          </p:cNvSpPr>
          <p:nvPr/>
        </p:nvSpPr>
        <p:spPr bwMode="auto">
          <a:xfrm>
            <a:off x="3539623" y="942322"/>
            <a:ext cx="2237063" cy="2237619"/>
          </a:xfrm>
          <a:prstGeom prst="ellipse">
            <a:avLst/>
          </a:prstGeom>
          <a:gradFill>
            <a:gsLst>
              <a:gs pos="92000">
                <a:srgbClr val="FFFFFF"/>
              </a:gs>
              <a:gs pos="0">
                <a:schemeClr val="bg1">
                  <a:lumMod val="85000"/>
                </a:schemeClr>
              </a:gs>
            </a:gsLst>
            <a:lin ang="2400000" scaled="0"/>
          </a:grad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34" name="Text Box 2"/>
          <p:cNvSpPr txBox="1">
            <a:spLocks noChangeArrowheads="1"/>
          </p:cNvSpPr>
          <p:nvPr/>
        </p:nvSpPr>
        <p:spPr bwMode="auto">
          <a:xfrm>
            <a:off x="1786177" y="3271574"/>
            <a:ext cx="5879112" cy="645160"/>
          </a:xfrm>
          <a:prstGeom prst="rect">
            <a:avLst/>
          </a:prstGeom>
          <a:noFill/>
          <a:ln w="9525">
            <a:noFill/>
            <a:miter lim="800000"/>
          </a:ln>
        </p:spPr>
        <p:txBody>
          <a:bodyPr wrap="square">
            <a:spAutoFit/>
          </a:bodyPr>
          <a:lstStyle/>
          <a:p>
            <a:pPr algn="ctr"/>
            <a:r>
              <a:rPr lang="zh-CN" altLang="en-US" sz="3600" b="1" dirty="0">
                <a:solidFill>
                  <a:srgbClr val="2B303A"/>
                </a:solidFill>
                <a:latin typeface="微软雅黑" panose="020B0503020204020204" pitchFamily="34" charset="-122"/>
                <a:ea typeface="微软雅黑" panose="020B0503020204020204" pitchFamily="34" charset="-122"/>
              </a:rPr>
              <a:t>未来展望</a:t>
            </a:r>
            <a:endParaRPr lang="zh-CN" altLang="en-US" sz="3600" b="1" dirty="0">
              <a:solidFill>
                <a:srgbClr val="2B303A"/>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2282925" y="3959016"/>
            <a:ext cx="4942263" cy="46281"/>
            <a:chOff x="2054384" y="3643262"/>
            <a:chExt cx="4942263" cy="46281"/>
          </a:xfrm>
        </p:grpSpPr>
        <p:grpSp>
          <p:nvGrpSpPr>
            <p:cNvPr id="37" name="组合 36"/>
            <p:cNvGrpSpPr/>
            <p:nvPr/>
          </p:nvGrpSpPr>
          <p:grpSpPr>
            <a:xfrm>
              <a:off x="2054384" y="3643262"/>
              <a:ext cx="4919404" cy="45719"/>
              <a:chOff x="2010494" y="4118060"/>
              <a:chExt cx="4919404" cy="45719"/>
            </a:xfrm>
          </p:grpSpPr>
          <p:cxnSp>
            <p:nvCxnSpPr>
              <p:cNvPr id="39" name="直接连接符 38"/>
              <p:cNvCxnSpPr/>
              <p:nvPr/>
            </p:nvCxnSpPr>
            <p:spPr>
              <a:xfrm>
                <a:off x="2033354" y="4140342"/>
                <a:ext cx="4896544" cy="0"/>
              </a:xfrm>
              <a:prstGeom prst="line">
                <a:avLst/>
              </a:prstGeom>
              <a:ln>
                <a:solidFill>
                  <a:srgbClr val="2B303A"/>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2010494" y="4118060"/>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38" name="椭圆 37"/>
            <p:cNvSpPr/>
            <p:nvPr/>
          </p:nvSpPr>
          <p:spPr>
            <a:xfrm>
              <a:off x="6950928" y="3643824"/>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2" name="文本框 1"/>
          <p:cNvSpPr txBox="1"/>
          <p:nvPr/>
        </p:nvSpPr>
        <p:spPr>
          <a:xfrm>
            <a:off x="3996755" y="1189053"/>
            <a:ext cx="1310640" cy="1198880"/>
          </a:xfrm>
          <a:prstGeom prst="rect">
            <a:avLst/>
          </a:prstGeom>
          <a:noFill/>
        </p:spPr>
        <p:txBody>
          <a:bodyPr wrap="none" rtlCol="0">
            <a:spAutoFit/>
          </a:bodyPr>
          <a:lstStyle/>
          <a:p>
            <a:r>
              <a:rPr lang="en-US" altLang="zh-CN" sz="7200" b="1" dirty="0">
                <a:solidFill>
                  <a:srgbClr val="54301B"/>
                </a:solidFill>
                <a:latin typeface="+mj-ea"/>
                <a:ea typeface="+mj-ea"/>
              </a:rPr>
              <a:t>05</a:t>
            </a:r>
            <a:endParaRPr lang="zh-CN" altLang="en-US" sz="7200" b="1" dirty="0">
              <a:solidFill>
                <a:srgbClr val="54301B"/>
              </a:solidFill>
              <a:latin typeface="+mj-ea"/>
              <a:ea typeface="+mj-ea"/>
            </a:endParaRPr>
          </a:p>
        </p:txBody>
      </p:sp>
      <p:sp>
        <p:nvSpPr>
          <p:cNvPr id="41" name="文本框 40"/>
          <p:cNvSpPr txBox="1"/>
          <p:nvPr/>
        </p:nvSpPr>
        <p:spPr>
          <a:xfrm>
            <a:off x="3854087" y="2298059"/>
            <a:ext cx="1605280" cy="521970"/>
          </a:xfrm>
          <a:prstGeom prst="rect">
            <a:avLst/>
          </a:prstGeom>
          <a:noFill/>
        </p:spPr>
        <p:txBody>
          <a:bodyPr wrap="none" rtlCol="0">
            <a:spAutoFit/>
          </a:bodyPr>
          <a:lstStyle/>
          <a:p>
            <a:r>
              <a:rPr lang="zh-CN" altLang="en-US" sz="2800" b="1" dirty="0">
                <a:solidFill>
                  <a:srgbClr val="54301B"/>
                </a:solidFill>
                <a:latin typeface="+mj-ea"/>
                <a:ea typeface="+mj-ea"/>
              </a:rPr>
              <a:t>第五部分</a:t>
            </a:r>
            <a:endParaRPr lang="zh-CN" altLang="en-US" sz="2800" b="1" dirty="0">
              <a:solidFill>
                <a:srgbClr val="54301B"/>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p:cTn id="11" dur="750" fill="hold"/>
                                        <p:tgtEl>
                                          <p:spTgt spid="2">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2">
                                            <p:txEl>
                                              <p:pRg st="0" end="0"/>
                                            </p:txEl>
                                          </p:spTgt>
                                        </p:tgtEl>
                                      </p:cBhvr>
                                    </p:animEffect>
                                  </p:childTnLst>
                                </p:cTn>
                              </p:par>
                            </p:childTnLst>
                          </p:cTn>
                        </p:par>
                        <p:par>
                          <p:cTn id="14" fill="hold">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750"/>
                                        <p:tgtEl>
                                          <p:spTgt spid="41"/>
                                        </p:tgtEl>
                                      </p:cBhvr>
                                    </p:animEffect>
                                  </p:childTnLst>
                                </p:cTn>
                              </p:par>
                            </p:childTnLst>
                          </p:cTn>
                        </p:par>
                        <p:par>
                          <p:cTn id="18" fill="hold">
                            <p:stCondLst>
                              <p:cond delay="3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4"/>
                                        </p:tgtEl>
                                        <p:attrNameLst>
                                          <p:attrName>style.visibility</p:attrName>
                                        </p:attrNameLst>
                                      </p:cBhvr>
                                      <p:to>
                                        <p:strVal val="visible"/>
                                      </p:to>
                                    </p:set>
                                    <p:anim calcmode="lin" valueType="num">
                                      <p:cBhvr>
                                        <p:cTn id="21" dur="8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22" dur="800" fill="hold"/>
                                        <p:tgtEl>
                                          <p:spTgt spid="34"/>
                                        </p:tgtEl>
                                        <p:attrNameLst>
                                          <p:attrName>ppt_y</p:attrName>
                                        </p:attrNameLst>
                                      </p:cBhvr>
                                      <p:tavLst>
                                        <p:tav tm="0">
                                          <p:val>
                                            <p:strVal val="#ppt_y"/>
                                          </p:val>
                                        </p:tav>
                                        <p:tav tm="100000">
                                          <p:val>
                                            <p:strVal val="#ppt_y"/>
                                          </p:val>
                                        </p:tav>
                                      </p:tavLst>
                                    </p:anim>
                                    <p:anim calcmode="lin" valueType="num">
                                      <p:cBhvr>
                                        <p:cTn id="23" dur="8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24" dur="8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800" tmFilter="0,0; .5, 1; 1, 1"/>
                                        <p:tgtEl>
                                          <p:spTgt spid="34"/>
                                        </p:tgtEl>
                                      </p:cBhvr>
                                    </p:animEffect>
                                  </p:childTnLst>
                                </p:cTn>
                              </p:par>
                            </p:childTnLst>
                          </p:cTn>
                        </p:par>
                        <p:par>
                          <p:cTn id="26" fill="hold">
                            <p:stCondLst>
                              <p:cond delay="3539"/>
                            </p:stCondLst>
                            <p:childTnLst>
                              <p:par>
                                <p:cTn id="27" presetID="16" presetClass="entr" presetSubtype="21"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arn(inVertical)">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4"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17"/>
          <p:cNvSpPr/>
          <p:nvPr>
            <p:custDataLst>
              <p:tags r:id="rId1"/>
            </p:custDataLst>
          </p:nvPr>
        </p:nvSpPr>
        <p:spPr bwMode="auto">
          <a:xfrm>
            <a:off x="0" y="0"/>
            <a:ext cx="4077891" cy="5143500"/>
          </a:xfrm>
          <a:custGeom>
            <a:avLst/>
            <a:gdLst>
              <a:gd name="T0" fmla="*/ 0 w 5437991"/>
              <a:gd name="T1" fmla="*/ 0 h 6858000"/>
              <a:gd name="T2" fmla="*/ 5433976 w 5437991"/>
              <a:gd name="T3" fmla="*/ 0 h 6858000"/>
              <a:gd name="T4" fmla="*/ 1631922 w 5437991"/>
              <a:gd name="T5" fmla="*/ 6858000 h 6858000"/>
              <a:gd name="T6" fmla="*/ 0 w 5437991"/>
              <a:gd name="T7" fmla="*/ 6858000 h 6858000"/>
              <a:gd name="T8" fmla="*/ 0 w 5437991"/>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37991" h="6858000">
                <a:moveTo>
                  <a:pt x="0" y="0"/>
                </a:moveTo>
                <a:lnTo>
                  <a:pt x="5437991" y="0"/>
                </a:lnTo>
                <a:lnTo>
                  <a:pt x="1633127" y="6858000"/>
                </a:lnTo>
                <a:lnTo>
                  <a:pt x="0" y="685800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15"/>
          </a:p>
        </p:txBody>
      </p:sp>
      <p:sp>
        <p:nvSpPr>
          <p:cNvPr id="5" name="Text Box 20"/>
          <p:cNvSpPr txBox="1">
            <a:spLocks noChangeArrowheads="1"/>
          </p:cNvSpPr>
          <p:nvPr>
            <p:custDataLst>
              <p:tags r:id="rId2"/>
            </p:custDataLst>
          </p:nvPr>
        </p:nvSpPr>
        <p:spPr bwMode="auto">
          <a:xfrm>
            <a:off x="981076" y="904875"/>
            <a:ext cx="1358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dist" eaLnBrk="1" hangingPunct="1">
              <a:lnSpc>
                <a:spcPct val="100000"/>
              </a:lnSpc>
              <a:spcBef>
                <a:spcPct val="0"/>
              </a:spcBef>
              <a:buFont typeface="Arial" panose="020B0604020202020204" pitchFamily="34" charset="0"/>
              <a:buNone/>
            </a:pPr>
            <a:r>
              <a:rPr lang="zh-CN" altLang="en-US" sz="1800" dirty="0">
                <a:solidFill>
                  <a:srgbClr val="FFFFFF"/>
                </a:solidFill>
                <a:latin typeface="Arial Black" panose="020B0A04020102020204" pitchFamily="34" charset="0"/>
                <a:ea typeface="华文新魏" panose="02010800040101010101" pitchFamily="2" charset="-122"/>
              </a:rPr>
              <a:t>Contents</a:t>
            </a:r>
            <a:endParaRPr lang="zh-CN" altLang="en-US" sz="1800" dirty="0">
              <a:solidFill>
                <a:srgbClr val="FFFFFF"/>
              </a:solidFill>
              <a:latin typeface="Arial Black" panose="020B0A04020102020204" pitchFamily="34" charset="0"/>
              <a:ea typeface="华文新魏" panose="02010800040101010101" pitchFamily="2" charset="-122"/>
            </a:endParaRPr>
          </a:p>
        </p:txBody>
      </p:sp>
      <p:sp>
        <p:nvSpPr>
          <p:cNvPr id="6" name="文本框 20"/>
          <p:cNvSpPr txBox="1">
            <a:spLocks noChangeArrowheads="1"/>
          </p:cNvSpPr>
          <p:nvPr>
            <p:custDataLst>
              <p:tags r:id="rId3"/>
            </p:custDataLst>
          </p:nvPr>
        </p:nvSpPr>
        <p:spPr bwMode="auto">
          <a:xfrm>
            <a:off x="209551" y="621507"/>
            <a:ext cx="10108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600" dirty="0">
                <a:solidFill>
                  <a:srgbClr val="FFFFFF"/>
                </a:solidFill>
                <a:latin typeface="微软雅黑" panose="020B0503020204020204" pitchFamily="34" charset="-122"/>
                <a:ea typeface="微软雅黑" panose="020B0503020204020204" pitchFamily="34" charset="-122"/>
              </a:rPr>
              <a:t>目录</a:t>
            </a:r>
            <a:endParaRPr lang="zh-CN" altLang="en-US" sz="3600" dirty="0">
              <a:solidFill>
                <a:srgbClr val="FFFFFF"/>
              </a:solidFill>
              <a:latin typeface="微软雅黑" panose="020B0503020204020204" pitchFamily="34" charset="-122"/>
              <a:ea typeface="微软雅黑" panose="020B0503020204020204" pitchFamily="34" charset="-122"/>
            </a:endParaRPr>
          </a:p>
        </p:txBody>
      </p:sp>
      <p:cxnSp>
        <p:nvCxnSpPr>
          <p:cNvPr id="7" name="直接连接符 22"/>
          <p:cNvCxnSpPr>
            <a:cxnSpLocks noChangeShapeType="1"/>
          </p:cNvCxnSpPr>
          <p:nvPr>
            <p:custDataLst>
              <p:tags r:id="rId4"/>
            </p:custDataLst>
          </p:nvPr>
        </p:nvCxnSpPr>
        <p:spPr bwMode="auto">
          <a:xfrm>
            <a:off x="429817" y="1221581"/>
            <a:ext cx="1822847" cy="0"/>
          </a:xfrm>
          <a:prstGeom prst="line">
            <a:avLst/>
          </a:prstGeom>
          <a:noFill/>
          <a:ln w="9525">
            <a:solidFill>
              <a:srgbClr val="FFFFFF"/>
            </a:solidFill>
            <a:prstDash val="sysDash"/>
            <a:round/>
          </a:ln>
          <a:extLst>
            <a:ext uri="{909E8E84-426E-40DD-AFC4-6F175D3DCCD1}">
              <a14:hiddenFill xmlns:a14="http://schemas.microsoft.com/office/drawing/2010/main">
                <a:noFill/>
              </a14:hiddenFill>
            </a:ext>
          </a:extLst>
        </p:spPr>
      </p:cxnSp>
      <p:cxnSp>
        <p:nvCxnSpPr>
          <p:cNvPr id="8" name="直接连接符 24"/>
          <p:cNvCxnSpPr>
            <a:cxnSpLocks noChangeShapeType="1"/>
          </p:cNvCxnSpPr>
          <p:nvPr>
            <p:custDataLst>
              <p:tags r:id="rId5"/>
            </p:custDataLst>
          </p:nvPr>
        </p:nvCxnSpPr>
        <p:spPr bwMode="auto">
          <a:xfrm>
            <a:off x="991791" y="401242"/>
            <a:ext cx="0" cy="1593056"/>
          </a:xfrm>
          <a:prstGeom prst="line">
            <a:avLst/>
          </a:prstGeom>
          <a:noFill/>
          <a:ln w="9525">
            <a:solidFill>
              <a:srgbClr val="FFFFFF"/>
            </a:solidFill>
            <a:prstDash val="sysDash"/>
            <a:round/>
          </a:ln>
          <a:extLst>
            <a:ext uri="{909E8E84-426E-40DD-AFC4-6F175D3DCCD1}">
              <a14:hiddenFill xmlns:a14="http://schemas.microsoft.com/office/drawing/2010/main">
                <a:noFill/>
              </a14:hiddenFill>
            </a:ext>
          </a:extLst>
        </p:spPr>
      </p:cxnSp>
      <p:sp>
        <p:nvSpPr>
          <p:cNvPr id="9" name="椭圆 25"/>
          <p:cNvSpPr>
            <a:spLocks noChangeArrowheads="1"/>
          </p:cNvSpPr>
          <p:nvPr>
            <p:custDataLst>
              <p:tags r:id="rId6"/>
            </p:custDataLst>
          </p:nvPr>
        </p:nvSpPr>
        <p:spPr bwMode="auto">
          <a:xfrm>
            <a:off x="2950370" y="1184672"/>
            <a:ext cx="552450" cy="5512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350">
              <a:solidFill>
                <a:srgbClr val="FFFFFF"/>
              </a:solidFill>
              <a:latin typeface="Arial Narrow" panose="020B0606020202030204" pitchFamily="34" charset="0"/>
              <a:ea typeface="微软雅黑" panose="020B0503020204020204" pitchFamily="34" charset="-122"/>
            </a:endParaRPr>
          </a:p>
        </p:txBody>
      </p:sp>
      <p:sp>
        <p:nvSpPr>
          <p:cNvPr id="10" name="椭圆 28"/>
          <p:cNvSpPr>
            <a:spLocks noChangeArrowheads="1"/>
          </p:cNvSpPr>
          <p:nvPr>
            <p:custDataLst>
              <p:tags r:id="rId7"/>
            </p:custDataLst>
          </p:nvPr>
        </p:nvSpPr>
        <p:spPr bwMode="auto">
          <a:xfrm>
            <a:off x="2588420" y="1827610"/>
            <a:ext cx="552450" cy="552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350">
              <a:solidFill>
                <a:srgbClr val="FFFFFF"/>
              </a:solidFill>
              <a:latin typeface="Arial Narrow" panose="020B0606020202030204" pitchFamily="34" charset="0"/>
              <a:ea typeface="微软雅黑" panose="020B0503020204020204" pitchFamily="34" charset="-122"/>
            </a:endParaRPr>
          </a:p>
        </p:txBody>
      </p:sp>
      <p:sp>
        <p:nvSpPr>
          <p:cNvPr id="11" name="椭圆 29"/>
          <p:cNvSpPr>
            <a:spLocks noChangeArrowheads="1"/>
          </p:cNvSpPr>
          <p:nvPr>
            <p:custDataLst>
              <p:tags r:id="rId8"/>
            </p:custDataLst>
          </p:nvPr>
        </p:nvSpPr>
        <p:spPr bwMode="auto">
          <a:xfrm>
            <a:off x="2240757" y="2486025"/>
            <a:ext cx="551259" cy="552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350">
              <a:solidFill>
                <a:srgbClr val="FFFFFF"/>
              </a:solidFill>
              <a:latin typeface="Arial Narrow" panose="020B0606020202030204" pitchFamily="34" charset="0"/>
              <a:ea typeface="微软雅黑" panose="020B0503020204020204" pitchFamily="34" charset="-122"/>
            </a:endParaRPr>
          </a:p>
        </p:txBody>
      </p:sp>
      <p:sp>
        <p:nvSpPr>
          <p:cNvPr id="12" name="椭圆 30"/>
          <p:cNvSpPr>
            <a:spLocks noChangeArrowheads="1"/>
          </p:cNvSpPr>
          <p:nvPr>
            <p:custDataLst>
              <p:tags r:id="rId9"/>
            </p:custDataLst>
          </p:nvPr>
        </p:nvSpPr>
        <p:spPr bwMode="auto">
          <a:xfrm>
            <a:off x="1885951" y="3137297"/>
            <a:ext cx="551259" cy="5512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350">
              <a:solidFill>
                <a:srgbClr val="FFFFFF"/>
              </a:solidFill>
              <a:latin typeface="Arial Narrow" panose="020B0606020202030204" pitchFamily="34" charset="0"/>
              <a:ea typeface="微软雅黑" panose="020B0503020204020204" pitchFamily="34" charset="-122"/>
            </a:endParaRPr>
          </a:p>
        </p:txBody>
      </p:sp>
      <p:sp>
        <p:nvSpPr>
          <p:cNvPr id="13" name="椭圆 31"/>
          <p:cNvSpPr>
            <a:spLocks noChangeArrowheads="1"/>
          </p:cNvSpPr>
          <p:nvPr>
            <p:custDataLst>
              <p:tags r:id="rId10"/>
            </p:custDataLst>
          </p:nvPr>
        </p:nvSpPr>
        <p:spPr bwMode="auto">
          <a:xfrm>
            <a:off x="2990851" y="1223962"/>
            <a:ext cx="471488" cy="472679"/>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500" dirty="0">
                <a:solidFill>
                  <a:srgbClr val="FFFFFF"/>
                </a:solidFill>
                <a:latin typeface="Arial Black" panose="020B0A04020102020204" pitchFamily="34" charset="0"/>
                <a:ea typeface="微软雅黑" panose="020B0503020204020204" pitchFamily="34" charset="-122"/>
              </a:rPr>
              <a:t>01</a:t>
            </a:r>
            <a:endParaRPr lang="en-US" altLang="zh-CN" sz="1500" dirty="0">
              <a:solidFill>
                <a:srgbClr val="FFFFFF"/>
              </a:solidFill>
              <a:latin typeface="Arial Black" panose="020B0A04020102020204" pitchFamily="34" charset="0"/>
              <a:ea typeface="微软雅黑" panose="020B0503020204020204" pitchFamily="34" charset="-122"/>
            </a:endParaRPr>
          </a:p>
        </p:txBody>
      </p:sp>
      <p:sp>
        <p:nvSpPr>
          <p:cNvPr id="14" name="椭圆 32"/>
          <p:cNvSpPr>
            <a:spLocks noChangeArrowheads="1"/>
          </p:cNvSpPr>
          <p:nvPr>
            <p:custDataLst>
              <p:tags r:id="rId11"/>
            </p:custDataLst>
          </p:nvPr>
        </p:nvSpPr>
        <p:spPr bwMode="auto">
          <a:xfrm>
            <a:off x="2627710" y="1868091"/>
            <a:ext cx="472679" cy="47148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500">
                <a:solidFill>
                  <a:srgbClr val="FFFFFF"/>
                </a:solidFill>
                <a:latin typeface="Arial Black" panose="020B0A04020102020204" pitchFamily="34" charset="0"/>
                <a:ea typeface="微软雅黑" panose="020B0503020204020204" pitchFamily="34" charset="-122"/>
              </a:rPr>
              <a:t>02</a:t>
            </a:r>
            <a:endParaRPr lang="en-US" altLang="zh-CN" sz="1500">
              <a:solidFill>
                <a:srgbClr val="FFFFFF"/>
              </a:solidFill>
              <a:latin typeface="Arial Black" panose="020B0A04020102020204" pitchFamily="34" charset="0"/>
              <a:ea typeface="微软雅黑" panose="020B0503020204020204" pitchFamily="34" charset="-122"/>
            </a:endParaRPr>
          </a:p>
        </p:txBody>
      </p:sp>
      <p:sp>
        <p:nvSpPr>
          <p:cNvPr id="15" name="椭圆 33"/>
          <p:cNvSpPr>
            <a:spLocks noChangeArrowheads="1"/>
          </p:cNvSpPr>
          <p:nvPr>
            <p:custDataLst>
              <p:tags r:id="rId12"/>
            </p:custDataLst>
          </p:nvPr>
        </p:nvSpPr>
        <p:spPr bwMode="auto">
          <a:xfrm>
            <a:off x="2280047" y="2525316"/>
            <a:ext cx="472679" cy="47267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500">
                <a:solidFill>
                  <a:srgbClr val="FFFFFF"/>
                </a:solidFill>
                <a:latin typeface="Arial Black" panose="020B0A04020102020204" pitchFamily="34" charset="0"/>
                <a:ea typeface="微软雅黑" panose="020B0503020204020204" pitchFamily="34" charset="-122"/>
              </a:rPr>
              <a:t>03</a:t>
            </a:r>
            <a:endParaRPr lang="en-US" altLang="zh-CN" sz="1500">
              <a:solidFill>
                <a:srgbClr val="FFFFFF"/>
              </a:solidFill>
              <a:latin typeface="Arial Black" panose="020B0A04020102020204" pitchFamily="34" charset="0"/>
              <a:ea typeface="微软雅黑" panose="020B0503020204020204" pitchFamily="34" charset="-122"/>
            </a:endParaRPr>
          </a:p>
        </p:txBody>
      </p:sp>
      <p:sp>
        <p:nvSpPr>
          <p:cNvPr id="16" name="椭圆 34"/>
          <p:cNvSpPr>
            <a:spLocks noChangeArrowheads="1"/>
          </p:cNvSpPr>
          <p:nvPr>
            <p:custDataLst>
              <p:tags r:id="rId13"/>
            </p:custDataLst>
          </p:nvPr>
        </p:nvSpPr>
        <p:spPr bwMode="auto">
          <a:xfrm>
            <a:off x="1925241" y="3170635"/>
            <a:ext cx="472679" cy="47267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500">
                <a:solidFill>
                  <a:srgbClr val="FFFFFF"/>
                </a:solidFill>
                <a:latin typeface="Arial Black" panose="020B0A04020102020204" pitchFamily="34" charset="0"/>
                <a:ea typeface="微软雅黑" panose="020B0503020204020204" pitchFamily="34" charset="-122"/>
              </a:rPr>
              <a:t>04</a:t>
            </a:r>
            <a:endParaRPr lang="en-US" altLang="zh-CN" sz="1500">
              <a:solidFill>
                <a:srgbClr val="FFFFFF"/>
              </a:solidFill>
              <a:latin typeface="Arial Black" panose="020B0A04020102020204" pitchFamily="34" charset="0"/>
              <a:ea typeface="微软雅黑" panose="020B0503020204020204" pitchFamily="34" charset="-122"/>
            </a:endParaRPr>
          </a:p>
        </p:txBody>
      </p:sp>
      <p:sp>
        <p:nvSpPr>
          <p:cNvPr id="17" name="文本框 35"/>
          <p:cNvSpPr txBox="1">
            <a:spLocks noChangeArrowheads="1"/>
          </p:cNvSpPr>
          <p:nvPr>
            <p:custDataLst>
              <p:tags r:id="rId14"/>
            </p:custDataLst>
          </p:nvPr>
        </p:nvSpPr>
        <p:spPr bwMode="auto">
          <a:xfrm>
            <a:off x="3502820" y="1220391"/>
            <a:ext cx="2790825" cy="50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defRPr/>
            </a:pPr>
            <a:r>
              <a:rPr lang="zh-CN" altLang="en-US" sz="2000" dirty="0">
                <a:latin typeface="+mn-lt"/>
                <a:ea typeface="+mn-ea"/>
              </a:rPr>
              <a:t>我们的团队</a:t>
            </a:r>
            <a:endParaRPr lang="zh-CN" altLang="en-US" sz="2000" dirty="0">
              <a:latin typeface="+mn-lt"/>
              <a:ea typeface="+mn-ea"/>
            </a:endParaRPr>
          </a:p>
        </p:txBody>
      </p:sp>
      <p:sp>
        <p:nvSpPr>
          <p:cNvPr id="18" name="文本框 36"/>
          <p:cNvSpPr txBox="1">
            <a:spLocks noChangeArrowheads="1"/>
          </p:cNvSpPr>
          <p:nvPr>
            <p:custDataLst>
              <p:tags r:id="rId15"/>
            </p:custDataLst>
          </p:nvPr>
        </p:nvSpPr>
        <p:spPr bwMode="auto">
          <a:xfrm>
            <a:off x="3164683" y="1850232"/>
            <a:ext cx="2792015" cy="50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defRPr/>
            </a:pPr>
            <a:r>
              <a:rPr lang="zh-CN" altLang="en-US" sz="2000" dirty="0">
                <a:latin typeface="+mn-lt"/>
                <a:ea typeface="+mn-ea"/>
              </a:rPr>
              <a:t>项目背景</a:t>
            </a:r>
            <a:endParaRPr lang="zh-CN" altLang="en-US" sz="2000" dirty="0">
              <a:latin typeface="+mn-lt"/>
              <a:ea typeface="+mn-ea"/>
            </a:endParaRPr>
          </a:p>
        </p:txBody>
      </p:sp>
      <p:sp>
        <p:nvSpPr>
          <p:cNvPr id="19" name="文本框 37"/>
          <p:cNvSpPr txBox="1">
            <a:spLocks noChangeArrowheads="1"/>
          </p:cNvSpPr>
          <p:nvPr>
            <p:custDataLst>
              <p:tags r:id="rId16"/>
            </p:custDataLst>
          </p:nvPr>
        </p:nvSpPr>
        <p:spPr bwMode="auto">
          <a:xfrm>
            <a:off x="2787254" y="2555082"/>
            <a:ext cx="2790825" cy="50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defRPr/>
            </a:pPr>
            <a:r>
              <a:rPr lang="zh-CN" altLang="en-US" sz="2000" dirty="0">
                <a:latin typeface="+mn-lt"/>
                <a:ea typeface="+mn-ea"/>
              </a:rPr>
              <a:t>需求分析</a:t>
            </a:r>
            <a:endParaRPr lang="zh-CN" altLang="en-US" sz="2000" dirty="0">
              <a:latin typeface="+mn-lt"/>
              <a:ea typeface="+mn-ea"/>
            </a:endParaRPr>
          </a:p>
        </p:txBody>
      </p:sp>
      <p:sp>
        <p:nvSpPr>
          <p:cNvPr id="20" name="文本框 38"/>
          <p:cNvSpPr txBox="1">
            <a:spLocks noChangeArrowheads="1"/>
          </p:cNvSpPr>
          <p:nvPr>
            <p:custDataLst>
              <p:tags r:id="rId17"/>
            </p:custDataLst>
          </p:nvPr>
        </p:nvSpPr>
        <p:spPr bwMode="auto">
          <a:xfrm>
            <a:off x="2426495" y="3186113"/>
            <a:ext cx="2790825" cy="50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defRPr/>
            </a:pPr>
            <a:r>
              <a:rPr lang="zh-CN" altLang="en-US" sz="2000" dirty="0">
                <a:latin typeface="+mn-lt"/>
                <a:ea typeface="+mn-ea"/>
              </a:rPr>
              <a:t>我们的作品</a:t>
            </a:r>
            <a:endParaRPr lang="zh-CN" altLang="en-US" sz="2000" dirty="0">
              <a:latin typeface="+mn-lt"/>
              <a:ea typeface="+mn-ea"/>
            </a:endParaRPr>
          </a:p>
        </p:txBody>
      </p:sp>
      <p:sp>
        <p:nvSpPr>
          <p:cNvPr id="24" name="任意多边形 23"/>
          <p:cNvSpPr/>
          <p:nvPr>
            <p:custDataLst>
              <p:tags r:id="rId18"/>
            </p:custDataLst>
          </p:nvPr>
        </p:nvSpPr>
        <p:spPr bwMode="auto">
          <a:xfrm flipH="1" flipV="1">
            <a:off x="6138578" y="0"/>
            <a:ext cx="3005421" cy="5143500"/>
          </a:xfrm>
          <a:custGeom>
            <a:avLst/>
            <a:gdLst>
              <a:gd name="connsiteX0" fmla="*/ 476055 w 3005421"/>
              <a:gd name="connsiteY0" fmla="*/ 5117306 h 5117306"/>
              <a:gd name="connsiteX1" fmla="*/ 0 w 3005421"/>
              <a:gd name="connsiteY1" fmla="*/ 5117306 h 5117306"/>
              <a:gd name="connsiteX2" fmla="*/ 0 w 3005421"/>
              <a:gd name="connsiteY2" fmla="*/ 0 h 5117306"/>
              <a:gd name="connsiteX3" fmla="*/ 3005421 w 3005421"/>
              <a:gd name="connsiteY3" fmla="*/ 0 h 5117306"/>
            </a:gdLst>
            <a:ahLst/>
            <a:cxnLst>
              <a:cxn ang="0">
                <a:pos x="connsiteX0" y="connsiteY0"/>
              </a:cxn>
              <a:cxn ang="0">
                <a:pos x="connsiteX1" y="connsiteY1"/>
              </a:cxn>
              <a:cxn ang="0">
                <a:pos x="connsiteX2" y="connsiteY2"/>
              </a:cxn>
              <a:cxn ang="0">
                <a:pos x="connsiteX3" y="connsiteY3"/>
              </a:cxn>
            </a:cxnLst>
            <a:rect l="l" t="t" r="r" b="b"/>
            <a:pathLst>
              <a:path w="3005421" h="5117306">
                <a:moveTo>
                  <a:pt x="476055" y="5117306"/>
                </a:moveTo>
                <a:lnTo>
                  <a:pt x="0" y="5117306"/>
                </a:lnTo>
                <a:lnTo>
                  <a:pt x="0" y="0"/>
                </a:lnTo>
                <a:lnTo>
                  <a:pt x="3005421" y="0"/>
                </a:lnTo>
                <a:close/>
              </a:path>
            </a:pathLst>
          </a:custGeom>
          <a:blipFill dpi="0" rotWithShape="0">
            <a:blip r:embed="rId19" cstate="screen"/>
            <a:srcRect/>
            <a:stretch>
              <a:fillRect/>
            </a:stretch>
          </a:blipFill>
          <a:ln>
            <a:noFill/>
          </a:ln>
        </p:spPr>
        <p:txBody>
          <a:bodyPr wrap="square" anchor="ctr">
            <a:noAutofit/>
          </a:bodyPr>
          <a:lstStyle/>
          <a:p>
            <a:endParaRPr lang="zh-CN" altLang="en-US" sz="1015"/>
          </a:p>
        </p:txBody>
      </p:sp>
      <p:sp>
        <p:nvSpPr>
          <p:cNvPr id="22" name="椭圆 30"/>
          <p:cNvSpPr>
            <a:spLocks noChangeArrowheads="1"/>
          </p:cNvSpPr>
          <p:nvPr>
            <p:custDataLst>
              <p:tags r:id="rId20"/>
            </p:custDataLst>
          </p:nvPr>
        </p:nvSpPr>
        <p:spPr bwMode="auto">
          <a:xfrm>
            <a:off x="1527176" y="3828177"/>
            <a:ext cx="551259" cy="5512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350">
              <a:solidFill>
                <a:srgbClr val="FFFFFF"/>
              </a:solidFill>
              <a:latin typeface="Arial Narrow" panose="020B0606020202030204" pitchFamily="34" charset="0"/>
              <a:ea typeface="微软雅黑" panose="020B0503020204020204" pitchFamily="34" charset="-122"/>
            </a:endParaRPr>
          </a:p>
        </p:txBody>
      </p:sp>
      <p:sp>
        <p:nvSpPr>
          <p:cNvPr id="23" name="椭圆 34"/>
          <p:cNvSpPr>
            <a:spLocks noChangeArrowheads="1"/>
          </p:cNvSpPr>
          <p:nvPr>
            <p:custDataLst>
              <p:tags r:id="rId21"/>
            </p:custDataLst>
          </p:nvPr>
        </p:nvSpPr>
        <p:spPr bwMode="auto">
          <a:xfrm>
            <a:off x="1566466" y="3861515"/>
            <a:ext cx="472679" cy="47267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500">
                <a:solidFill>
                  <a:srgbClr val="FFFFFF"/>
                </a:solidFill>
                <a:latin typeface="Arial Black" panose="020B0A04020102020204" pitchFamily="34" charset="0"/>
                <a:ea typeface="微软雅黑" panose="020B0503020204020204" pitchFamily="34" charset="-122"/>
              </a:rPr>
              <a:t>05</a:t>
            </a:r>
            <a:endParaRPr lang="en-US" altLang="zh-CN" sz="1500">
              <a:solidFill>
                <a:srgbClr val="FFFFFF"/>
              </a:solidFill>
              <a:latin typeface="Arial Black" panose="020B0A04020102020204" pitchFamily="34" charset="0"/>
              <a:ea typeface="微软雅黑" panose="020B0503020204020204" pitchFamily="34" charset="-122"/>
            </a:endParaRPr>
          </a:p>
        </p:txBody>
      </p:sp>
      <p:sp>
        <p:nvSpPr>
          <p:cNvPr id="25" name="文本框 38"/>
          <p:cNvSpPr txBox="1">
            <a:spLocks noChangeArrowheads="1"/>
          </p:cNvSpPr>
          <p:nvPr>
            <p:custDataLst>
              <p:tags r:id="rId22"/>
            </p:custDataLst>
          </p:nvPr>
        </p:nvSpPr>
        <p:spPr bwMode="auto">
          <a:xfrm>
            <a:off x="2078515" y="3864928"/>
            <a:ext cx="2790825" cy="50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defRPr/>
            </a:pPr>
            <a:r>
              <a:rPr lang="zh-CN" altLang="en-US" sz="2000" dirty="0">
                <a:latin typeface="+mn-lt"/>
                <a:ea typeface="+mn-ea"/>
              </a:rPr>
              <a:t>未来期望</a:t>
            </a:r>
            <a:endParaRPr lang="zh-CN" altLang="en-US" sz="2000"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000"/>
                                        <p:tgtEl>
                                          <p:spTgt spid="24"/>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2000"/>
                            </p:stCondLst>
                            <p:childTnLst>
                              <p:par>
                                <p:cTn id="28" presetID="21"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1000"/>
                                        <p:tgtEl>
                                          <p:spTgt spid="9"/>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heel(1)">
                                      <p:cBhvr>
                                        <p:cTn id="33" dur="1000"/>
                                        <p:tgtEl>
                                          <p:spTgt spid="13"/>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500"/>
                            </p:stCondLst>
                            <p:childTnLst>
                              <p:par>
                                <p:cTn id="39" presetID="21" presetClass="entr" presetSubtype="1"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heel(1)">
                                      <p:cBhvr>
                                        <p:cTn id="41" dur="1000"/>
                                        <p:tgtEl>
                                          <p:spTgt spid="10"/>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heel(1)">
                                      <p:cBhvr>
                                        <p:cTn id="44" dur="10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0"/>
                            </p:stCondLst>
                            <p:childTnLst>
                              <p:par>
                                <p:cTn id="50" presetID="21" presetClass="entr" presetSubtype="1"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heel(1)">
                                      <p:cBhvr>
                                        <p:cTn id="52" dur="1000"/>
                                        <p:tgtEl>
                                          <p:spTgt spid="11"/>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heel(1)">
                                      <p:cBhvr>
                                        <p:cTn id="55" dur="1000"/>
                                        <p:tgtEl>
                                          <p:spTgt spid="15"/>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6500"/>
                            </p:stCondLst>
                            <p:childTnLst>
                              <p:par>
                                <p:cTn id="61" presetID="21" presetClass="entr" presetSubtype="1"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heel(1)">
                                      <p:cBhvr>
                                        <p:cTn id="63" dur="1000"/>
                                        <p:tgtEl>
                                          <p:spTgt spid="12"/>
                                        </p:tgtEl>
                                      </p:cBhvr>
                                    </p:animEffect>
                                  </p:childTnLst>
                                </p:cTn>
                              </p:par>
                              <p:par>
                                <p:cTn id="64" presetID="21" presetClass="entr" presetSubtype="1"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heel(1)">
                                      <p:cBhvr>
                                        <p:cTn id="66" dur="1000"/>
                                        <p:tgtEl>
                                          <p:spTgt spid="16"/>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childTnLst>
                          </p:cTn>
                        </p:par>
                        <p:par>
                          <p:cTn id="71" fill="hold">
                            <p:stCondLst>
                              <p:cond delay="8000"/>
                            </p:stCondLst>
                            <p:childTnLst>
                              <p:par>
                                <p:cTn id="72" presetID="21" presetClass="entr" presetSubtype="1"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heel(1)">
                                      <p:cBhvr>
                                        <p:cTn id="74" dur="1000"/>
                                        <p:tgtEl>
                                          <p:spTgt spid="22"/>
                                        </p:tgtEl>
                                      </p:cBhvr>
                                    </p:animEffect>
                                  </p:childTnLst>
                                </p:cTn>
                              </p:par>
                              <p:par>
                                <p:cTn id="75" presetID="21" presetClass="entr" presetSubtype="1"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heel(1)">
                                      <p:cBhvr>
                                        <p:cTn id="77" dur="1000"/>
                                        <p:tgtEl>
                                          <p:spTgt spid="23"/>
                                        </p:tgtEl>
                                      </p:cBhvr>
                                    </p:animEffect>
                                  </p:childTnLst>
                                </p:cTn>
                              </p:par>
                            </p:childTnLst>
                          </p:cTn>
                        </p:par>
                        <p:par>
                          <p:cTn id="78" fill="hold">
                            <p:stCondLst>
                              <p:cond delay="9000"/>
                            </p:stCondLst>
                            <p:childTnLst>
                              <p:par>
                                <p:cTn id="79" presetID="22" presetClass="entr" presetSubtype="8"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left)">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4" grpId="0" animBg="1"/>
      <p:bldP spid="22" grpId="0" bldLvl="0" animBg="1"/>
      <p:bldP spid="23" grpId="0" bldLvl="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 name="Group 2"/>
          <p:cNvGrpSpPr/>
          <p:nvPr/>
        </p:nvGrpSpPr>
        <p:grpSpPr bwMode="auto">
          <a:xfrm rot="-1142007">
            <a:off x="1321858" y="1529747"/>
            <a:ext cx="1556078" cy="1558119"/>
            <a:chOff x="0" y="0"/>
            <a:chExt cx="1200" cy="1200"/>
          </a:xfrm>
          <a:solidFill>
            <a:schemeClr val="accent1"/>
          </a:solidFill>
        </p:grpSpPr>
        <p:sp>
          <p:nvSpPr>
            <p:cNvPr id="125" name="AutoShape 32"/>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26" name="Group 4"/>
            <p:cNvGrpSpPr/>
            <p:nvPr/>
          </p:nvGrpSpPr>
          <p:grpSpPr bwMode="auto">
            <a:xfrm>
              <a:off x="456" y="0"/>
              <a:ext cx="288" cy="1200"/>
              <a:chOff x="0" y="0"/>
              <a:chExt cx="288" cy="1200"/>
            </a:xfrm>
            <a:grpFill/>
          </p:grpSpPr>
          <p:sp>
            <p:nvSpPr>
              <p:cNvPr id="136" name="AutoShape 3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7" name="AutoShape 3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27" name="Group 7"/>
            <p:cNvGrpSpPr/>
            <p:nvPr/>
          </p:nvGrpSpPr>
          <p:grpSpPr bwMode="auto">
            <a:xfrm rot="-5400000">
              <a:off x="456" y="0"/>
              <a:ext cx="288" cy="1200"/>
              <a:chOff x="0" y="0"/>
              <a:chExt cx="288" cy="1200"/>
            </a:xfrm>
            <a:grpFill/>
          </p:grpSpPr>
          <p:sp>
            <p:nvSpPr>
              <p:cNvPr id="134" name="AutoShape 3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5" name="AutoShape 3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28" name="Group 10"/>
            <p:cNvGrpSpPr/>
            <p:nvPr/>
          </p:nvGrpSpPr>
          <p:grpSpPr bwMode="auto">
            <a:xfrm rot="-2700000">
              <a:off x="456" y="0"/>
              <a:ext cx="288" cy="1200"/>
              <a:chOff x="0" y="0"/>
              <a:chExt cx="288" cy="1200"/>
            </a:xfrm>
            <a:grpFill/>
          </p:grpSpPr>
          <p:sp>
            <p:nvSpPr>
              <p:cNvPr id="132" name="AutoShape 40"/>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3" name="AutoShape 41"/>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29" name="Group 13"/>
            <p:cNvGrpSpPr/>
            <p:nvPr/>
          </p:nvGrpSpPr>
          <p:grpSpPr bwMode="auto">
            <a:xfrm rot="2700000" flipH="1">
              <a:off x="457" y="0"/>
              <a:ext cx="288" cy="1200"/>
              <a:chOff x="0" y="0"/>
              <a:chExt cx="288" cy="1200"/>
            </a:xfrm>
            <a:grpFill/>
          </p:grpSpPr>
          <p:sp>
            <p:nvSpPr>
              <p:cNvPr id="130" name="AutoShape 43"/>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1" name="AutoShape 44"/>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138" name="Group 16"/>
          <p:cNvGrpSpPr/>
          <p:nvPr/>
        </p:nvGrpSpPr>
        <p:grpSpPr bwMode="auto">
          <a:xfrm rot="-1142007">
            <a:off x="1321858" y="1529346"/>
            <a:ext cx="1556078" cy="1558119"/>
            <a:chOff x="0" y="0"/>
            <a:chExt cx="1200" cy="1200"/>
          </a:xfrm>
          <a:solidFill>
            <a:schemeClr val="accent1"/>
          </a:solidFill>
        </p:grpSpPr>
        <p:sp>
          <p:nvSpPr>
            <p:cNvPr id="139" name="AutoShape 46"/>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40" name="Group 18"/>
            <p:cNvGrpSpPr/>
            <p:nvPr/>
          </p:nvGrpSpPr>
          <p:grpSpPr bwMode="auto">
            <a:xfrm>
              <a:off x="456" y="0"/>
              <a:ext cx="288" cy="1200"/>
              <a:chOff x="0" y="0"/>
              <a:chExt cx="288" cy="1200"/>
            </a:xfrm>
            <a:grpFill/>
          </p:grpSpPr>
          <p:sp>
            <p:nvSpPr>
              <p:cNvPr id="150" name="AutoShape 4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1" name="AutoShape 4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41" name="Group 21"/>
            <p:cNvGrpSpPr/>
            <p:nvPr/>
          </p:nvGrpSpPr>
          <p:grpSpPr bwMode="auto">
            <a:xfrm rot="-5400000">
              <a:off x="456" y="0"/>
              <a:ext cx="288" cy="1200"/>
              <a:chOff x="0" y="0"/>
              <a:chExt cx="288" cy="1200"/>
            </a:xfrm>
            <a:grpFill/>
          </p:grpSpPr>
          <p:sp>
            <p:nvSpPr>
              <p:cNvPr id="148" name="AutoShape 5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9" name="AutoShape 5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42" name="Group 24"/>
            <p:cNvGrpSpPr/>
            <p:nvPr/>
          </p:nvGrpSpPr>
          <p:grpSpPr bwMode="auto">
            <a:xfrm rot="-2700000">
              <a:off x="456" y="0"/>
              <a:ext cx="288" cy="1200"/>
              <a:chOff x="0" y="0"/>
              <a:chExt cx="288" cy="1200"/>
            </a:xfrm>
            <a:grpFill/>
          </p:grpSpPr>
          <p:sp>
            <p:nvSpPr>
              <p:cNvPr id="146" name="AutoShape 5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7" name="AutoShape 5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43" name="Group 27"/>
            <p:cNvGrpSpPr/>
            <p:nvPr/>
          </p:nvGrpSpPr>
          <p:grpSpPr bwMode="auto">
            <a:xfrm rot="2700000" flipH="1">
              <a:off x="457" y="0"/>
              <a:ext cx="288" cy="1200"/>
              <a:chOff x="0" y="0"/>
              <a:chExt cx="288" cy="1200"/>
            </a:xfrm>
            <a:grpFill/>
          </p:grpSpPr>
          <p:sp>
            <p:nvSpPr>
              <p:cNvPr id="144" name="AutoShape 5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5" name="AutoShape 5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152" name="Group 30"/>
          <p:cNvGrpSpPr/>
          <p:nvPr/>
        </p:nvGrpSpPr>
        <p:grpSpPr bwMode="auto">
          <a:xfrm>
            <a:off x="2626851" y="1927912"/>
            <a:ext cx="2136912" cy="2139715"/>
            <a:chOff x="0" y="0"/>
            <a:chExt cx="1200" cy="1200"/>
          </a:xfrm>
          <a:solidFill>
            <a:schemeClr val="accent2"/>
          </a:solidFill>
        </p:grpSpPr>
        <p:sp>
          <p:nvSpPr>
            <p:cNvPr id="153" name="AutoShape 60"/>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54" name="Group 32"/>
            <p:cNvGrpSpPr/>
            <p:nvPr/>
          </p:nvGrpSpPr>
          <p:grpSpPr bwMode="auto">
            <a:xfrm>
              <a:off x="456" y="0"/>
              <a:ext cx="288" cy="1200"/>
              <a:chOff x="0" y="0"/>
              <a:chExt cx="288" cy="1200"/>
            </a:xfrm>
            <a:grpFill/>
          </p:grpSpPr>
          <p:sp>
            <p:nvSpPr>
              <p:cNvPr id="164" name="AutoShape 6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5" name="AutoShape 6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5" name="Group 35"/>
            <p:cNvGrpSpPr/>
            <p:nvPr/>
          </p:nvGrpSpPr>
          <p:grpSpPr bwMode="auto">
            <a:xfrm rot="-5400000">
              <a:off x="456" y="0"/>
              <a:ext cx="288" cy="1200"/>
              <a:chOff x="0" y="0"/>
              <a:chExt cx="288" cy="1200"/>
            </a:xfrm>
            <a:grpFill/>
          </p:grpSpPr>
          <p:sp>
            <p:nvSpPr>
              <p:cNvPr id="162" name="AutoShape 6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3" name="AutoShape 6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6" name="Group 38"/>
            <p:cNvGrpSpPr/>
            <p:nvPr/>
          </p:nvGrpSpPr>
          <p:grpSpPr bwMode="auto">
            <a:xfrm rot="-2700000">
              <a:off x="456" y="0"/>
              <a:ext cx="288" cy="1200"/>
              <a:chOff x="0" y="0"/>
              <a:chExt cx="288" cy="1200"/>
            </a:xfrm>
            <a:grpFill/>
          </p:grpSpPr>
          <p:sp>
            <p:nvSpPr>
              <p:cNvPr id="160" name="AutoShape 6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1" name="AutoShape 6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57" name="Group 41"/>
            <p:cNvGrpSpPr/>
            <p:nvPr/>
          </p:nvGrpSpPr>
          <p:grpSpPr bwMode="auto">
            <a:xfrm rot="2700000" flipH="1">
              <a:off x="457" y="0"/>
              <a:ext cx="288" cy="1200"/>
              <a:chOff x="0" y="0"/>
              <a:chExt cx="288" cy="1200"/>
            </a:xfrm>
            <a:grpFill/>
          </p:grpSpPr>
          <p:sp>
            <p:nvSpPr>
              <p:cNvPr id="158" name="AutoShape 7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9" name="AutoShape 7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166" name="Group 44"/>
          <p:cNvGrpSpPr/>
          <p:nvPr/>
        </p:nvGrpSpPr>
        <p:grpSpPr bwMode="auto">
          <a:xfrm>
            <a:off x="2622541" y="1925213"/>
            <a:ext cx="2142300" cy="2145112"/>
            <a:chOff x="0" y="0"/>
            <a:chExt cx="1200" cy="1200"/>
          </a:xfrm>
          <a:solidFill>
            <a:schemeClr val="accent2"/>
          </a:solidFill>
        </p:grpSpPr>
        <p:sp>
          <p:nvSpPr>
            <p:cNvPr id="167" name="AutoShape 74"/>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68" name="Group 46"/>
            <p:cNvGrpSpPr/>
            <p:nvPr/>
          </p:nvGrpSpPr>
          <p:grpSpPr bwMode="auto">
            <a:xfrm>
              <a:off x="456" y="0"/>
              <a:ext cx="288" cy="1200"/>
              <a:chOff x="0" y="0"/>
              <a:chExt cx="288" cy="1200"/>
            </a:xfrm>
            <a:grpFill/>
          </p:grpSpPr>
          <p:sp>
            <p:nvSpPr>
              <p:cNvPr id="178" name="AutoShape 76"/>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9" name="AutoShape 77"/>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69" name="Group 49"/>
            <p:cNvGrpSpPr/>
            <p:nvPr/>
          </p:nvGrpSpPr>
          <p:grpSpPr bwMode="auto">
            <a:xfrm rot="-5400000">
              <a:off x="456" y="0"/>
              <a:ext cx="288" cy="1200"/>
              <a:chOff x="0" y="0"/>
              <a:chExt cx="288" cy="1200"/>
            </a:xfrm>
            <a:grpFill/>
          </p:grpSpPr>
          <p:sp>
            <p:nvSpPr>
              <p:cNvPr id="176" name="AutoShape 79"/>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7" name="AutoShape 80"/>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70" name="Group 52"/>
            <p:cNvGrpSpPr/>
            <p:nvPr/>
          </p:nvGrpSpPr>
          <p:grpSpPr bwMode="auto">
            <a:xfrm rot="-2700000">
              <a:off x="456" y="0"/>
              <a:ext cx="288" cy="1200"/>
              <a:chOff x="0" y="0"/>
              <a:chExt cx="288" cy="1200"/>
            </a:xfrm>
            <a:grpFill/>
          </p:grpSpPr>
          <p:sp>
            <p:nvSpPr>
              <p:cNvPr id="174" name="AutoShape 8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5" name="AutoShape 8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71" name="Group 55"/>
            <p:cNvGrpSpPr/>
            <p:nvPr/>
          </p:nvGrpSpPr>
          <p:grpSpPr bwMode="auto">
            <a:xfrm rot="2700000" flipH="1">
              <a:off x="457" y="0"/>
              <a:ext cx="288" cy="1200"/>
              <a:chOff x="0" y="0"/>
              <a:chExt cx="288" cy="1200"/>
            </a:xfrm>
            <a:grpFill/>
          </p:grpSpPr>
          <p:sp>
            <p:nvSpPr>
              <p:cNvPr id="172" name="AutoShape 8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3" name="AutoShape 8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180" name="Group 58"/>
          <p:cNvGrpSpPr/>
          <p:nvPr/>
        </p:nvGrpSpPr>
        <p:grpSpPr bwMode="auto">
          <a:xfrm rot="1282349">
            <a:off x="4498668" y="1295600"/>
            <a:ext cx="1901993" cy="1904487"/>
            <a:chOff x="0" y="0"/>
            <a:chExt cx="1200" cy="1200"/>
          </a:xfrm>
          <a:solidFill>
            <a:schemeClr val="accent3"/>
          </a:solidFill>
        </p:grpSpPr>
        <p:sp>
          <p:nvSpPr>
            <p:cNvPr id="181" name="AutoShape 88"/>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82" name="Group 60"/>
            <p:cNvGrpSpPr/>
            <p:nvPr/>
          </p:nvGrpSpPr>
          <p:grpSpPr bwMode="auto">
            <a:xfrm>
              <a:off x="456" y="0"/>
              <a:ext cx="288" cy="1200"/>
              <a:chOff x="0" y="0"/>
              <a:chExt cx="288" cy="1200"/>
            </a:xfrm>
            <a:grpFill/>
          </p:grpSpPr>
          <p:sp>
            <p:nvSpPr>
              <p:cNvPr id="192" name="AutoShape 90"/>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3" name="AutoShape 91"/>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83" name="Group 63"/>
            <p:cNvGrpSpPr/>
            <p:nvPr/>
          </p:nvGrpSpPr>
          <p:grpSpPr bwMode="auto">
            <a:xfrm rot="-5400000">
              <a:off x="456" y="0"/>
              <a:ext cx="288" cy="1200"/>
              <a:chOff x="0" y="0"/>
              <a:chExt cx="288" cy="1200"/>
            </a:xfrm>
            <a:grpFill/>
          </p:grpSpPr>
          <p:sp>
            <p:nvSpPr>
              <p:cNvPr id="190" name="AutoShape 93"/>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1" name="AutoShape 94"/>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84" name="Group 66"/>
            <p:cNvGrpSpPr/>
            <p:nvPr/>
          </p:nvGrpSpPr>
          <p:grpSpPr bwMode="auto">
            <a:xfrm rot="-2700000">
              <a:off x="456" y="0"/>
              <a:ext cx="288" cy="1200"/>
              <a:chOff x="0" y="0"/>
              <a:chExt cx="288" cy="1200"/>
            </a:xfrm>
            <a:grpFill/>
          </p:grpSpPr>
          <p:sp>
            <p:nvSpPr>
              <p:cNvPr id="188" name="AutoShape 96"/>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9" name="AutoShape 97"/>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85" name="Group 69"/>
            <p:cNvGrpSpPr/>
            <p:nvPr/>
          </p:nvGrpSpPr>
          <p:grpSpPr bwMode="auto">
            <a:xfrm rot="2700000" flipH="1">
              <a:off x="457" y="0"/>
              <a:ext cx="288" cy="1200"/>
              <a:chOff x="0" y="0"/>
              <a:chExt cx="288" cy="1200"/>
            </a:xfrm>
            <a:grpFill/>
          </p:grpSpPr>
          <p:sp>
            <p:nvSpPr>
              <p:cNvPr id="186" name="AutoShape 99"/>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7" name="AutoShape 100"/>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194" name="Group 72"/>
          <p:cNvGrpSpPr/>
          <p:nvPr/>
        </p:nvGrpSpPr>
        <p:grpSpPr bwMode="auto">
          <a:xfrm rot="1283135">
            <a:off x="4500982" y="1294617"/>
            <a:ext cx="1906303" cy="1908804"/>
            <a:chOff x="0" y="0"/>
            <a:chExt cx="1200" cy="1200"/>
          </a:xfrm>
          <a:solidFill>
            <a:schemeClr val="accent1"/>
          </a:solidFill>
        </p:grpSpPr>
        <p:sp>
          <p:nvSpPr>
            <p:cNvPr id="195" name="AutoShape 102"/>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96" name="Group 74"/>
            <p:cNvGrpSpPr/>
            <p:nvPr/>
          </p:nvGrpSpPr>
          <p:grpSpPr bwMode="auto">
            <a:xfrm>
              <a:off x="456" y="0"/>
              <a:ext cx="288" cy="1200"/>
              <a:chOff x="0" y="0"/>
              <a:chExt cx="288" cy="1200"/>
            </a:xfrm>
            <a:grpFill/>
          </p:grpSpPr>
          <p:sp>
            <p:nvSpPr>
              <p:cNvPr id="206" name="AutoShape 10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7" name="AutoShape 10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97" name="Group 77"/>
            <p:cNvGrpSpPr/>
            <p:nvPr/>
          </p:nvGrpSpPr>
          <p:grpSpPr bwMode="auto">
            <a:xfrm rot="-5400000">
              <a:off x="456" y="0"/>
              <a:ext cx="288" cy="1200"/>
              <a:chOff x="0" y="0"/>
              <a:chExt cx="288" cy="1200"/>
            </a:xfrm>
            <a:grpFill/>
          </p:grpSpPr>
          <p:sp>
            <p:nvSpPr>
              <p:cNvPr id="204" name="AutoShape 10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5" name="AutoShape 10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98" name="Group 80"/>
            <p:cNvGrpSpPr/>
            <p:nvPr/>
          </p:nvGrpSpPr>
          <p:grpSpPr bwMode="auto">
            <a:xfrm rot="-2700000">
              <a:off x="456" y="0"/>
              <a:ext cx="288" cy="1200"/>
              <a:chOff x="0" y="0"/>
              <a:chExt cx="288" cy="1200"/>
            </a:xfrm>
            <a:grpFill/>
          </p:grpSpPr>
          <p:sp>
            <p:nvSpPr>
              <p:cNvPr id="202" name="AutoShape 110"/>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3" name="AutoShape 111"/>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99" name="Group 83"/>
            <p:cNvGrpSpPr/>
            <p:nvPr/>
          </p:nvGrpSpPr>
          <p:grpSpPr bwMode="auto">
            <a:xfrm rot="2700000" flipH="1">
              <a:off x="457" y="0"/>
              <a:ext cx="288" cy="1200"/>
              <a:chOff x="0" y="0"/>
              <a:chExt cx="288" cy="1200"/>
            </a:xfrm>
            <a:grpFill/>
          </p:grpSpPr>
          <p:sp>
            <p:nvSpPr>
              <p:cNvPr id="200" name="AutoShape 113"/>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1" name="AutoShape 114"/>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208" name="Group 86"/>
          <p:cNvGrpSpPr/>
          <p:nvPr/>
        </p:nvGrpSpPr>
        <p:grpSpPr bwMode="auto">
          <a:xfrm>
            <a:off x="6214232" y="2115661"/>
            <a:ext cx="1511896" cy="1513879"/>
            <a:chOff x="0" y="0"/>
            <a:chExt cx="1200" cy="1200"/>
          </a:xfrm>
          <a:solidFill>
            <a:schemeClr val="accent4"/>
          </a:solidFill>
        </p:grpSpPr>
        <p:sp>
          <p:nvSpPr>
            <p:cNvPr id="209" name="AutoShape 116"/>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210" name="Group 88"/>
            <p:cNvGrpSpPr/>
            <p:nvPr/>
          </p:nvGrpSpPr>
          <p:grpSpPr bwMode="auto">
            <a:xfrm>
              <a:off x="456" y="0"/>
              <a:ext cx="288" cy="1200"/>
              <a:chOff x="0" y="0"/>
              <a:chExt cx="288" cy="1200"/>
            </a:xfrm>
            <a:grpFill/>
          </p:grpSpPr>
          <p:sp>
            <p:nvSpPr>
              <p:cNvPr id="220" name="AutoShape 11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1" name="AutoShape 11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11" name="Group 91"/>
            <p:cNvGrpSpPr/>
            <p:nvPr/>
          </p:nvGrpSpPr>
          <p:grpSpPr bwMode="auto">
            <a:xfrm rot="-5400000">
              <a:off x="456" y="0"/>
              <a:ext cx="288" cy="1200"/>
              <a:chOff x="0" y="0"/>
              <a:chExt cx="288" cy="1200"/>
            </a:xfrm>
            <a:grpFill/>
          </p:grpSpPr>
          <p:sp>
            <p:nvSpPr>
              <p:cNvPr id="218" name="AutoShape 12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9" name="AutoShape 12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12" name="Group 94"/>
            <p:cNvGrpSpPr/>
            <p:nvPr/>
          </p:nvGrpSpPr>
          <p:grpSpPr bwMode="auto">
            <a:xfrm rot="-2700000">
              <a:off x="456" y="0"/>
              <a:ext cx="288" cy="1200"/>
              <a:chOff x="0" y="0"/>
              <a:chExt cx="288" cy="1200"/>
            </a:xfrm>
            <a:grpFill/>
          </p:grpSpPr>
          <p:sp>
            <p:nvSpPr>
              <p:cNvPr id="216" name="AutoShape 12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7" name="AutoShape 12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13" name="Group 97"/>
            <p:cNvGrpSpPr/>
            <p:nvPr/>
          </p:nvGrpSpPr>
          <p:grpSpPr bwMode="auto">
            <a:xfrm rot="2700000" flipH="1">
              <a:off x="457" y="0"/>
              <a:ext cx="288" cy="1200"/>
              <a:chOff x="0" y="0"/>
              <a:chExt cx="288" cy="1200"/>
            </a:xfrm>
            <a:grpFill/>
          </p:grpSpPr>
          <p:sp>
            <p:nvSpPr>
              <p:cNvPr id="214" name="AutoShape 12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5" name="AutoShape 12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222" name="Group 100"/>
          <p:cNvGrpSpPr/>
          <p:nvPr/>
        </p:nvGrpSpPr>
        <p:grpSpPr bwMode="auto">
          <a:xfrm>
            <a:off x="6209924" y="2123041"/>
            <a:ext cx="1516205" cy="1518195"/>
            <a:chOff x="0" y="0"/>
            <a:chExt cx="1200" cy="1200"/>
          </a:xfrm>
          <a:solidFill>
            <a:schemeClr val="accent2"/>
          </a:solidFill>
        </p:grpSpPr>
        <p:sp>
          <p:nvSpPr>
            <p:cNvPr id="223" name="AutoShape 130"/>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224" name="Group 102"/>
            <p:cNvGrpSpPr/>
            <p:nvPr/>
          </p:nvGrpSpPr>
          <p:grpSpPr bwMode="auto">
            <a:xfrm>
              <a:off x="456" y="0"/>
              <a:ext cx="288" cy="1200"/>
              <a:chOff x="0" y="0"/>
              <a:chExt cx="288" cy="1200"/>
            </a:xfrm>
            <a:grpFill/>
          </p:grpSpPr>
          <p:sp>
            <p:nvSpPr>
              <p:cNvPr id="234" name="AutoShape 13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5" name="AutoShape 13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25" name="Group 105"/>
            <p:cNvGrpSpPr/>
            <p:nvPr/>
          </p:nvGrpSpPr>
          <p:grpSpPr bwMode="auto">
            <a:xfrm rot="-5400000">
              <a:off x="456" y="0"/>
              <a:ext cx="288" cy="1200"/>
              <a:chOff x="0" y="0"/>
              <a:chExt cx="288" cy="1200"/>
            </a:xfrm>
            <a:grpFill/>
          </p:grpSpPr>
          <p:sp>
            <p:nvSpPr>
              <p:cNvPr id="232" name="AutoShape 13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3" name="AutoShape 13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26" name="Group 108"/>
            <p:cNvGrpSpPr/>
            <p:nvPr/>
          </p:nvGrpSpPr>
          <p:grpSpPr bwMode="auto">
            <a:xfrm rot="-2700000">
              <a:off x="456" y="0"/>
              <a:ext cx="288" cy="1200"/>
              <a:chOff x="0" y="0"/>
              <a:chExt cx="288" cy="1200"/>
            </a:xfrm>
            <a:grpFill/>
          </p:grpSpPr>
          <p:sp>
            <p:nvSpPr>
              <p:cNvPr id="230" name="AutoShape 13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1" name="AutoShape 13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27" name="Group 111"/>
            <p:cNvGrpSpPr/>
            <p:nvPr/>
          </p:nvGrpSpPr>
          <p:grpSpPr bwMode="auto">
            <a:xfrm rot="2700000" flipH="1">
              <a:off x="457" y="0"/>
              <a:ext cx="288" cy="1200"/>
              <a:chOff x="0" y="0"/>
              <a:chExt cx="288" cy="1200"/>
            </a:xfrm>
            <a:grpFill/>
          </p:grpSpPr>
          <p:sp>
            <p:nvSpPr>
              <p:cNvPr id="228" name="AutoShape 14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9" name="AutoShape 14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sp>
        <p:nvSpPr>
          <p:cNvPr id="236" name="AutoShape 143"/>
          <p:cNvSpPr>
            <a:spLocks noChangeArrowheads="1"/>
          </p:cNvSpPr>
          <p:nvPr/>
        </p:nvSpPr>
        <p:spPr bwMode="auto">
          <a:xfrm>
            <a:off x="1468415" y="1149932"/>
            <a:ext cx="1396590" cy="390607"/>
          </a:xfrm>
          <a:prstGeom prst="roundRect">
            <a:avLst>
              <a:gd name="adj" fmla="val 50000"/>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杨剑雄</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37" name="AutoShape 144"/>
          <p:cNvSpPr>
            <a:spLocks noChangeArrowheads="1"/>
          </p:cNvSpPr>
          <p:nvPr/>
        </p:nvSpPr>
        <p:spPr bwMode="auto">
          <a:xfrm>
            <a:off x="3005095" y="1460692"/>
            <a:ext cx="1396590" cy="390607"/>
          </a:xfrm>
          <a:prstGeom prst="roundRect">
            <a:avLst>
              <a:gd name="adj" fmla="val 50000"/>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高伟鹏</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38" name="AutoShape 145"/>
          <p:cNvSpPr>
            <a:spLocks noChangeArrowheads="1"/>
          </p:cNvSpPr>
          <p:nvPr/>
        </p:nvSpPr>
        <p:spPr bwMode="auto">
          <a:xfrm>
            <a:off x="4775618" y="3318782"/>
            <a:ext cx="1396590" cy="390607"/>
          </a:xfrm>
          <a:prstGeom prst="roundRect">
            <a:avLst>
              <a:gd name="adj" fmla="val 50000"/>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400">
                <a:solidFill>
                  <a:schemeClr val="accent1"/>
                </a:solidFill>
                <a:latin typeface="微软雅黑" panose="020B0503020204020204" pitchFamily="34" charset="-122"/>
                <a:ea typeface="微软雅黑" panose="020B0503020204020204" pitchFamily="34" charset="-122"/>
              </a:rPr>
              <a:t>王洪涛</a:t>
            </a: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239" name="AutoShape 146"/>
          <p:cNvSpPr>
            <a:spLocks noChangeArrowheads="1"/>
          </p:cNvSpPr>
          <p:nvPr/>
        </p:nvSpPr>
        <p:spPr bwMode="auto">
          <a:xfrm>
            <a:off x="6251952" y="1552409"/>
            <a:ext cx="1396590" cy="390607"/>
          </a:xfrm>
          <a:prstGeom prst="roundRect">
            <a:avLst>
              <a:gd name="adj" fmla="val 50000"/>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钟民</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40" name="Rectangle 147"/>
          <p:cNvSpPr>
            <a:spLocks noChangeArrowheads="1"/>
          </p:cNvSpPr>
          <p:nvPr/>
        </p:nvSpPr>
        <p:spPr bwMode="auto">
          <a:xfrm>
            <a:off x="1593418" y="1916041"/>
            <a:ext cx="989252" cy="7661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b="0" dirty="0">
                <a:solidFill>
                  <a:schemeClr val="tx1">
                    <a:lumMod val="85000"/>
                    <a:lumOff val="15000"/>
                  </a:schemeClr>
                </a:solidFill>
                <a:latin typeface="微软雅黑" panose="020B0503020204020204" pitchFamily="34" charset="-122"/>
                <a:ea typeface="微软雅黑" panose="020B0503020204020204" pitchFamily="34" charset="-122"/>
                <a:sym typeface="+mn-ea"/>
              </a:rPr>
              <a:t>伟鹏说得对</a:t>
            </a:r>
            <a:endParaRPr lang="zh-CN" altLang="en-US" sz="9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1" name="Rectangle 148"/>
          <p:cNvSpPr>
            <a:spLocks noChangeArrowheads="1"/>
          </p:cNvSpPr>
          <p:nvPr/>
        </p:nvSpPr>
        <p:spPr bwMode="auto">
          <a:xfrm>
            <a:off x="3178591" y="2617410"/>
            <a:ext cx="989252" cy="7661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rPr>
              <a:t>这个需求我做不了</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r>
              <a:rPr lang="en-US" altLang="zh-CN" sz="1200" b="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rPr>
              <a:t>得加钱</a:t>
            </a:r>
            <a:r>
              <a:rPr lang="en-US" altLang="zh-CN" sz="1200" b="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2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2" name="Rectangle 149"/>
          <p:cNvSpPr>
            <a:spLocks noChangeArrowheads="1"/>
          </p:cNvSpPr>
          <p:nvPr/>
        </p:nvSpPr>
        <p:spPr bwMode="auto">
          <a:xfrm>
            <a:off x="4932950" y="1855615"/>
            <a:ext cx="989252" cy="7661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sym typeface="+mn-ea"/>
              </a:rPr>
              <a:t>家龙说得对</a:t>
            </a:r>
            <a:endParaRPr lang="zh-CN" altLang="en-US" sz="12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3" name="Rectangle 150"/>
          <p:cNvSpPr>
            <a:spLocks noChangeArrowheads="1"/>
          </p:cNvSpPr>
          <p:nvPr/>
        </p:nvSpPr>
        <p:spPr bwMode="auto">
          <a:xfrm>
            <a:off x="6465321" y="2481453"/>
            <a:ext cx="989252" cy="7661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b="0" dirty="0">
                <a:solidFill>
                  <a:schemeClr val="tx1">
                    <a:lumMod val="85000"/>
                    <a:lumOff val="15000"/>
                  </a:schemeClr>
                </a:solidFill>
                <a:latin typeface="微软雅黑" panose="020B0503020204020204" pitchFamily="34" charset="-122"/>
                <a:ea typeface="微软雅黑" panose="020B0503020204020204" pitchFamily="34" charset="-122"/>
                <a:sym typeface="+mn-ea"/>
              </a:rPr>
              <a:t>洪涛说得对</a:t>
            </a:r>
            <a:endParaRPr lang="zh-CN" altLang="en-US" sz="9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2" name="TextBox 121"/>
          <p:cNvSpPr txBox="1"/>
          <p:nvPr/>
        </p:nvSpPr>
        <p:spPr>
          <a:xfrm>
            <a:off x="355782" y="205624"/>
            <a:ext cx="1198880" cy="398780"/>
          </a:xfrm>
          <a:prstGeom prst="rect">
            <a:avLst/>
          </a:prstGeom>
          <a:noFill/>
        </p:spPr>
        <p:txBody>
          <a:bodyPr wrap="non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未来展望</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23" name="TextBox 122"/>
          <p:cNvSpPr txBox="1"/>
          <p:nvPr/>
        </p:nvSpPr>
        <p:spPr>
          <a:xfrm>
            <a:off x="7682019" y="195037"/>
            <a:ext cx="1138453" cy="461665"/>
          </a:xfrm>
          <a:prstGeom prst="rect">
            <a:avLst/>
          </a:prstGeom>
          <a:noFill/>
        </p:spPr>
        <p:txBody>
          <a:bodyPr wrap="none" rtlCol="0">
            <a:spAutoFit/>
          </a:bodyPr>
          <a:lstStyle/>
          <a:p>
            <a:r>
              <a:rPr lang="en-US" altLang="zh-CN" sz="2400" dirty="0">
                <a:solidFill>
                  <a:schemeClr val="accent2"/>
                </a:solidFill>
                <a:latin typeface="Eras Bold ITC" panose="020B0907030504020204" pitchFamily="34" charset="0"/>
                <a:ea typeface="微软雅黑" panose="020B0503020204020204" pitchFamily="34" charset="-122"/>
              </a:rPr>
              <a:t>LOGO</a:t>
            </a:r>
            <a:endParaRPr lang="zh-CN" altLang="en-US" sz="2400" dirty="0">
              <a:solidFill>
                <a:schemeClr val="accent2"/>
              </a:solidFill>
              <a:latin typeface="Eras Bold ITC" panose="020B0907030504020204" pitchFamily="34" charset="0"/>
              <a:ea typeface="微软雅黑" panose="020B0503020204020204" pitchFamily="34" charset="-122"/>
            </a:endParaRPr>
          </a:p>
        </p:txBody>
      </p:sp>
      <p:grpSp>
        <p:nvGrpSpPr>
          <p:cNvPr id="2" name="Group 86"/>
          <p:cNvGrpSpPr/>
          <p:nvPr/>
        </p:nvGrpSpPr>
        <p:grpSpPr bwMode="auto">
          <a:xfrm>
            <a:off x="1501262" y="3254851"/>
            <a:ext cx="1511896" cy="1513879"/>
            <a:chOff x="0" y="0"/>
            <a:chExt cx="1200" cy="1200"/>
          </a:xfrm>
          <a:solidFill>
            <a:schemeClr val="accent4"/>
          </a:solidFill>
        </p:grpSpPr>
        <p:sp>
          <p:nvSpPr>
            <p:cNvPr id="3" name="AutoShape 116"/>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4" name="Group 88"/>
            <p:cNvGrpSpPr/>
            <p:nvPr/>
          </p:nvGrpSpPr>
          <p:grpSpPr bwMode="auto">
            <a:xfrm>
              <a:off x="456" y="0"/>
              <a:ext cx="288" cy="1200"/>
              <a:chOff x="0" y="0"/>
              <a:chExt cx="288" cy="1200"/>
            </a:xfrm>
            <a:grpFill/>
          </p:grpSpPr>
          <p:sp>
            <p:nvSpPr>
              <p:cNvPr id="5" name="AutoShape 11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 name="AutoShape 11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Group 91"/>
            <p:cNvGrpSpPr/>
            <p:nvPr/>
          </p:nvGrpSpPr>
          <p:grpSpPr bwMode="auto">
            <a:xfrm rot="-5400000">
              <a:off x="456" y="0"/>
              <a:ext cx="288" cy="1200"/>
              <a:chOff x="0" y="0"/>
              <a:chExt cx="288" cy="1200"/>
            </a:xfrm>
            <a:grpFill/>
          </p:grpSpPr>
          <p:sp>
            <p:nvSpPr>
              <p:cNvPr id="8" name="AutoShape 12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 name="AutoShape 12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Group 94"/>
            <p:cNvGrpSpPr/>
            <p:nvPr/>
          </p:nvGrpSpPr>
          <p:grpSpPr bwMode="auto">
            <a:xfrm rot="-2700000">
              <a:off x="456" y="0"/>
              <a:ext cx="288" cy="1200"/>
              <a:chOff x="0" y="0"/>
              <a:chExt cx="288" cy="1200"/>
            </a:xfrm>
            <a:grpFill/>
          </p:grpSpPr>
          <p:sp>
            <p:nvSpPr>
              <p:cNvPr id="11" name="AutoShape 12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 name="AutoShape 12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3" name="Group 97"/>
            <p:cNvGrpSpPr/>
            <p:nvPr/>
          </p:nvGrpSpPr>
          <p:grpSpPr bwMode="auto">
            <a:xfrm rot="2700000" flipH="1">
              <a:off x="457" y="0"/>
              <a:ext cx="288" cy="1200"/>
              <a:chOff x="0" y="0"/>
              <a:chExt cx="288" cy="1200"/>
            </a:xfrm>
            <a:grpFill/>
          </p:grpSpPr>
          <p:sp>
            <p:nvSpPr>
              <p:cNvPr id="14" name="AutoShape 12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AutoShape 12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16" name="Group 100"/>
          <p:cNvGrpSpPr/>
          <p:nvPr/>
        </p:nvGrpSpPr>
        <p:grpSpPr bwMode="auto">
          <a:xfrm>
            <a:off x="1496954" y="3262231"/>
            <a:ext cx="1516205" cy="1518195"/>
            <a:chOff x="0" y="0"/>
            <a:chExt cx="1200" cy="1200"/>
          </a:xfrm>
          <a:solidFill>
            <a:schemeClr val="accent2"/>
          </a:solidFill>
        </p:grpSpPr>
        <p:sp>
          <p:nvSpPr>
            <p:cNvPr id="17" name="AutoShape 130"/>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8" name="Group 102"/>
            <p:cNvGrpSpPr/>
            <p:nvPr/>
          </p:nvGrpSpPr>
          <p:grpSpPr bwMode="auto">
            <a:xfrm>
              <a:off x="456" y="0"/>
              <a:ext cx="288" cy="1200"/>
              <a:chOff x="0" y="0"/>
              <a:chExt cx="288" cy="1200"/>
            </a:xfrm>
            <a:grpFill/>
          </p:grpSpPr>
          <p:sp>
            <p:nvSpPr>
              <p:cNvPr id="19" name="AutoShape 13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AutoShape 13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1" name="Group 105"/>
            <p:cNvGrpSpPr/>
            <p:nvPr/>
          </p:nvGrpSpPr>
          <p:grpSpPr bwMode="auto">
            <a:xfrm rot="-5400000">
              <a:off x="456" y="0"/>
              <a:ext cx="288" cy="1200"/>
              <a:chOff x="0" y="0"/>
              <a:chExt cx="288" cy="1200"/>
            </a:xfrm>
            <a:grpFill/>
          </p:grpSpPr>
          <p:sp>
            <p:nvSpPr>
              <p:cNvPr id="22" name="AutoShape 13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 name="AutoShape 13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4" name="Group 108"/>
            <p:cNvGrpSpPr/>
            <p:nvPr/>
          </p:nvGrpSpPr>
          <p:grpSpPr bwMode="auto">
            <a:xfrm rot="-2700000">
              <a:off x="456" y="0"/>
              <a:ext cx="288" cy="1200"/>
              <a:chOff x="0" y="0"/>
              <a:chExt cx="288" cy="1200"/>
            </a:xfrm>
            <a:grpFill/>
          </p:grpSpPr>
          <p:sp>
            <p:nvSpPr>
              <p:cNvPr id="25" name="AutoShape 13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 name="AutoShape 13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7" name="Group 111"/>
            <p:cNvGrpSpPr/>
            <p:nvPr/>
          </p:nvGrpSpPr>
          <p:grpSpPr bwMode="auto">
            <a:xfrm rot="2700000" flipH="1">
              <a:off x="457" y="0"/>
              <a:ext cx="288" cy="1200"/>
              <a:chOff x="0" y="0"/>
              <a:chExt cx="288" cy="1200"/>
            </a:xfrm>
            <a:grpFill/>
          </p:grpSpPr>
          <p:sp>
            <p:nvSpPr>
              <p:cNvPr id="28" name="AutoShape 14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 name="AutoShape 14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sp>
        <p:nvSpPr>
          <p:cNvPr id="30" name="Rectangle 150"/>
          <p:cNvSpPr>
            <a:spLocks noChangeArrowheads="1"/>
          </p:cNvSpPr>
          <p:nvPr/>
        </p:nvSpPr>
        <p:spPr bwMode="auto">
          <a:xfrm>
            <a:off x="1752351" y="3620643"/>
            <a:ext cx="989252" cy="7661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b="0" dirty="0">
                <a:solidFill>
                  <a:schemeClr val="tx1">
                    <a:lumMod val="85000"/>
                    <a:lumOff val="15000"/>
                  </a:schemeClr>
                </a:solidFill>
                <a:latin typeface="微软雅黑" panose="020B0503020204020204" pitchFamily="34" charset="-122"/>
                <a:ea typeface="微软雅黑" panose="020B0503020204020204" pitchFamily="34" charset="-122"/>
              </a:rPr>
              <a:t>剑雄说得对</a:t>
            </a:r>
            <a:endParaRPr lang="zh-CN" altLang="en-US" sz="9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AutoShape 145"/>
          <p:cNvSpPr>
            <a:spLocks noChangeArrowheads="1"/>
          </p:cNvSpPr>
          <p:nvPr/>
        </p:nvSpPr>
        <p:spPr bwMode="auto">
          <a:xfrm>
            <a:off x="413168" y="3798842"/>
            <a:ext cx="1396590" cy="390607"/>
          </a:xfrm>
          <a:prstGeom prst="roundRect">
            <a:avLst>
              <a:gd name="adj" fmla="val 50000"/>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lIns="62084" tIns="31042" rIns="62084" bIns="31042"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400">
                <a:solidFill>
                  <a:schemeClr val="accent1"/>
                </a:solidFill>
                <a:latin typeface="微软雅黑" panose="020B0503020204020204" pitchFamily="34" charset="-122"/>
                <a:ea typeface="微软雅黑" panose="020B0503020204020204" pitchFamily="34" charset="-122"/>
              </a:rPr>
              <a:t>尹家龙</a:t>
            </a:r>
            <a:endParaRPr lang="zh-CN" altLang="en-US" sz="14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p:cTn id="7" dur="300" fill="hold"/>
                                        <p:tgtEl>
                                          <p:spTgt spid="124"/>
                                        </p:tgtEl>
                                        <p:attrNameLst>
                                          <p:attrName>ppt_w</p:attrName>
                                        </p:attrNameLst>
                                      </p:cBhvr>
                                      <p:tavLst>
                                        <p:tav tm="0">
                                          <p:val>
                                            <p:fltVal val="0"/>
                                          </p:val>
                                        </p:tav>
                                        <p:tav tm="100000">
                                          <p:val>
                                            <p:strVal val="#ppt_w"/>
                                          </p:val>
                                        </p:tav>
                                      </p:tavLst>
                                    </p:anim>
                                    <p:anim calcmode="lin" valueType="num">
                                      <p:cBhvr>
                                        <p:cTn id="8" dur="300" fill="hold"/>
                                        <p:tgtEl>
                                          <p:spTgt spid="124"/>
                                        </p:tgtEl>
                                        <p:attrNameLst>
                                          <p:attrName>ppt_h</p:attrName>
                                        </p:attrNameLst>
                                      </p:cBhvr>
                                      <p:tavLst>
                                        <p:tav tm="0">
                                          <p:val>
                                            <p:fltVal val="0"/>
                                          </p:val>
                                        </p:tav>
                                        <p:tav tm="100000">
                                          <p:val>
                                            <p:strVal val="#ppt_h"/>
                                          </p:val>
                                        </p:tav>
                                      </p:tavLst>
                                    </p:anim>
                                  </p:childTnLst>
                                </p:cTn>
                              </p:par>
                              <p:par>
                                <p:cTn id="9" presetID="1" presetClass="entr" presetSubtype="0" fill="hold" nodeType="withEffect">
                                  <p:stCondLst>
                                    <p:cond delay="300"/>
                                  </p:stCondLst>
                                  <p:childTnLst>
                                    <p:set>
                                      <p:cBhvr>
                                        <p:cTn id="10" dur="1" fill="hold">
                                          <p:stCondLst>
                                            <p:cond delay="0"/>
                                          </p:stCondLst>
                                        </p:cTn>
                                        <p:tgtEl>
                                          <p:spTgt spid="138"/>
                                        </p:tgtEl>
                                        <p:attrNameLst>
                                          <p:attrName>style.visibility</p:attrName>
                                        </p:attrNameLst>
                                      </p:cBhvr>
                                      <p:to>
                                        <p:strVal val="visible"/>
                                      </p:to>
                                    </p:set>
                                  </p:childTnLst>
                                </p:cTn>
                              </p:par>
                              <p:par>
                                <p:cTn id="11" presetID="6" presetClass="emph" presetSubtype="0" fill="hold" nodeType="withEffect">
                                  <p:stCondLst>
                                    <p:cond delay="300"/>
                                  </p:stCondLst>
                                  <p:childTnLst>
                                    <p:animScale>
                                      <p:cBhvr>
                                        <p:cTn id="12" dur="200" fill="hold"/>
                                        <p:tgtEl>
                                          <p:spTgt spid="138"/>
                                        </p:tgtEl>
                                      </p:cBhvr>
                                      <p:by x="150000" y="150000"/>
                                    </p:animScale>
                                  </p:childTnLst>
                                </p:cTn>
                              </p:par>
                              <p:par>
                                <p:cTn id="13" presetID="10" presetClass="exit" presetSubtype="0" fill="hold" nodeType="withEffect">
                                  <p:stCondLst>
                                    <p:cond delay="300"/>
                                  </p:stCondLst>
                                  <p:childTnLst>
                                    <p:animEffect transition="out" filter="fade">
                                      <p:cBhvr>
                                        <p:cTn id="14" dur="200"/>
                                        <p:tgtEl>
                                          <p:spTgt spid="138"/>
                                        </p:tgtEl>
                                      </p:cBhvr>
                                    </p:animEffect>
                                    <p:set>
                                      <p:cBhvr>
                                        <p:cTn id="15" dur="1" fill="hold">
                                          <p:stCondLst>
                                            <p:cond delay="199"/>
                                          </p:stCondLst>
                                        </p:cTn>
                                        <p:tgtEl>
                                          <p:spTgt spid="138"/>
                                        </p:tgtEl>
                                        <p:attrNameLst>
                                          <p:attrName>style.visibility</p:attrName>
                                        </p:attrNameLst>
                                      </p:cBhvr>
                                      <p:to>
                                        <p:strVal val="hidden"/>
                                      </p:to>
                                    </p:set>
                                  </p:childTnLst>
                                </p:cTn>
                              </p:par>
                            </p:childTnLst>
                          </p:cTn>
                        </p:par>
                        <p:par>
                          <p:cTn id="16" fill="hold">
                            <p:stCondLst>
                              <p:cond delay="500"/>
                            </p:stCondLst>
                            <p:childTnLst>
                              <p:par>
                                <p:cTn id="17" presetID="23" presetClass="entr" presetSubtype="16" fill="hold" nodeType="afterEffect">
                                  <p:stCondLst>
                                    <p:cond delay="0"/>
                                  </p:stCondLst>
                                  <p:childTnLst>
                                    <p:set>
                                      <p:cBhvr>
                                        <p:cTn id="18" dur="1" fill="hold">
                                          <p:stCondLst>
                                            <p:cond delay="0"/>
                                          </p:stCondLst>
                                        </p:cTn>
                                        <p:tgtEl>
                                          <p:spTgt spid="152"/>
                                        </p:tgtEl>
                                        <p:attrNameLst>
                                          <p:attrName>style.visibility</p:attrName>
                                        </p:attrNameLst>
                                      </p:cBhvr>
                                      <p:to>
                                        <p:strVal val="visible"/>
                                      </p:to>
                                    </p:set>
                                    <p:anim calcmode="lin" valueType="num">
                                      <p:cBhvr>
                                        <p:cTn id="19" dur="300" fill="hold"/>
                                        <p:tgtEl>
                                          <p:spTgt spid="152"/>
                                        </p:tgtEl>
                                        <p:attrNameLst>
                                          <p:attrName>ppt_w</p:attrName>
                                        </p:attrNameLst>
                                      </p:cBhvr>
                                      <p:tavLst>
                                        <p:tav tm="0">
                                          <p:val>
                                            <p:fltVal val="0"/>
                                          </p:val>
                                        </p:tav>
                                        <p:tav tm="100000">
                                          <p:val>
                                            <p:strVal val="#ppt_w"/>
                                          </p:val>
                                        </p:tav>
                                      </p:tavLst>
                                    </p:anim>
                                    <p:anim calcmode="lin" valueType="num">
                                      <p:cBhvr>
                                        <p:cTn id="20" dur="300" fill="hold"/>
                                        <p:tgtEl>
                                          <p:spTgt spid="152"/>
                                        </p:tgtEl>
                                        <p:attrNameLst>
                                          <p:attrName>ppt_h</p:attrName>
                                        </p:attrNameLst>
                                      </p:cBhvr>
                                      <p:tavLst>
                                        <p:tav tm="0">
                                          <p:val>
                                            <p:fltVal val="0"/>
                                          </p:val>
                                        </p:tav>
                                        <p:tav tm="100000">
                                          <p:val>
                                            <p:strVal val="#ppt_h"/>
                                          </p:val>
                                        </p:tav>
                                      </p:tavLst>
                                    </p:anim>
                                  </p:childTnLst>
                                </p:cTn>
                              </p:par>
                              <p:par>
                                <p:cTn id="21" presetID="1" presetClass="entr" presetSubtype="0" fill="hold" nodeType="withEffect">
                                  <p:stCondLst>
                                    <p:cond delay="300"/>
                                  </p:stCondLst>
                                  <p:childTnLst>
                                    <p:set>
                                      <p:cBhvr>
                                        <p:cTn id="22" dur="1" fill="hold">
                                          <p:stCondLst>
                                            <p:cond delay="0"/>
                                          </p:stCondLst>
                                        </p:cTn>
                                        <p:tgtEl>
                                          <p:spTgt spid="166"/>
                                        </p:tgtEl>
                                        <p:attrNameLst>
                                          <p:attrName>style.visibility</p:attrName>
                                        </p:attrNameLst>
                                      </p:cBhvr>
                                      <p:to>
                                        <p:strVal val="visible"/>
                                      </p:to>
                                    </p:set>
                                  </p:childTnLst>
                                </p:cTn>
                              </p:par>
                              <p:par>
                                <p:cTn id="23" presetID="6" presetClass="emph" presetSubtype="0" fill="hold" nodeType="withEffect">
                                  <p:stCondLst>
                                    <p:cond delay="300"/>
                                  </p:stCondLst>
                                  <p:childTnLst>
                                    <p:animScale>
                                      <p:cBhvr>
                                        <p:cTn id="24" dur="200" fill="hold"/>
                                        <p:tgtEl>
                                          <p:spTgt spid="166"/>
                                        </p:tgtEl>
                                      </p:cBhvr>
                                      <p:by x="150000" y="150000"/>
                                    </p:animScale>
                                  </p:childTnLst>
                                </p:cTn>
                              </p:par>
                              <p:par>
                                <p:cTn id="25" presetID="10" presetClass="exit" presetSubtype="0" fill="hold" nodeType="withEffect">
                                  <p:stCondLst>
                                    <p:cond delay="300"/>
                                  </p:stCondLst>
                                  <p:childTnLst>
                                    <p:animEffect transition="out" filter="fade">
                                      <p:cBhvr>
                                        <p:cTn id="26" dur="200"/>
                                        <p:tgtEl>
                                          <p:spTgt spid="166"/>
                                        </p:tgtEl>
                                      </p:cBhvr>
                                    </p:animEffect>
                                    <p:set>
                                      <p:cBhvr>
                                        <p:cTn id="27" dur="1" fill="hold">
                                          <p:stCondLst>
                                            <p:cond delay="199"/>
                                          </p:stCondLst>
                                        </p:cTn>
                                        <p:tgtEl>
                                          <p:spTgt spid="166"/>
                                        </p:tgtEl>
                                        <p:attrNameLst>
                                          <p:attrName>style.visibility</p:attrName>
                                        </p:attrNameLst>
                                      </p:cBhvr>
                                      <p:to>
                                        <p:strVal val="hidden"/>
                                      </p:to>
                                    </p:set>
                                  </p:childTnLst>
                                </p:cTn>
                              </p:par>
                            </p:childTnLst>
                          </p:cTn>
                        </p:par>
                        <p:par>
                          <p:cTn id="28" fill="hold">
                            <p:stCondLst>
                              <p:cond delay="1000"/>
                            </p:stCondLst>
                            <p:childTnLst>
                              <p:par>
                                <p:cTn id="29" presetID="23" presetClass="entr" presetSubtype="16" fill="hold" nodeType="afterEffect">
                                  <p:stCondLst>
                                    <p:cond delay="0"/>
                                  </p:stCondLst>
                                  <p:childTnLst>
                                    <p:set>
                                      <p:cBhvr>
                                        <p:cTn id="30" dur="1" fill="hold">
                                          <p:stCondLst>
                                            <p:cond delay="0"/>
                                          </p:stCondLst>
                                        </p:cTn>
                                        <p:tgtEl>
                                          <p:spTgt spid="180"/>
                                        </p:tgtEl>
                                        <p:attrNameLst>
                                          <p:attrName>style.visibility</p:attrName>
                                        </p:attrNameLst>
                                      </p:cBhvr>
                                      <p:to>
                                        <p:strVal val="visible"/>
                                      </p:to>
                                    </p:set>
                                    <p:anim calcmode="lin" valueType="num">
                                      <p:cBhvr>
                                        <p:cTn id="31" dur="300" fill="hold"/>
                                        <p:tgtEl>
                                          <p:spTgt spid="180"/>
                                        </p:tgtEl>
                                        <p:attrNameLst>
                                          <p:attrName>ppt_w</p:attrName>
                                        </p:attrNameLst>
                                      </p:cBhvr>
                                      <p:tavLst>
                                        <p:tav tm="0">
                                          <p:val>
                                            <p:fltVal val="0"/>
                                          </p:val>
                                        </p:tav>
                                        <p:tav tm="100000">
                                          <p:val>
                                            <p:strVal val="#ppt_w"/>
                                          </p:val>
                                        </p:tav>
                                      </p:tavLst>
                                    </p:anim>
                                    <p:anim calcmode="lin" valueType="num">
                                      <p:cBhvr>
                                        <p:cTn id="32" dur="300" fill="hold"/>
                                        <p:tgtEl>
                                          <p:spTgt spid="180"/>
                                        </p:tgtEl>
                                        <p:attrNameLst>
                                          <p:attrName>ppt_h</p:attrName>
                                        </p:attrNameLst>
                                      </p:cBhvr>
                                      <p:tavLst>
                                        <p:tav tm="0">
                                          <p:val>
                                            <p:fltVal val="0"/>
                                          </p:val>
                                        </p:tav>
                                        <p:tav tm="100000">
                                          <p:val>
                                            <p:strVal val="#ppt_h"/>
                                          </p:val>
                                        </p:tav>
                                      </p:tavLst>
                                    </p:anim>
                                  </p:childTnLst>
                                </p:cTn>
                              </p:par>
                              <p:par>
                                <p:cTn id="33" presetID="1" presetClass="entr" presetSubtype="0" fill="hold" nodeType="withEffect">
                                  <p:stCondLst>
                                    <p:cond delay="300"/>
                                  </p:stCondLst>
                                  <p:childTnLst>
                                    <p:set>
                                      <p:cBhvr>
                                        <p:cTn id="34" dur="1" fill="hold">
                                          <p:stCondLst>
                                            <p:cond delay="0"/>
                                          </p:stCondLst>
                                        </p:cTn>
                                        <p:tgtEl>
                                          <p:spTgt spid="194"/>
                                        </p:tgtEl>
                                        <p:attrNameLst>
                                          <p:attrName>style.visibility</p:attrName>
                                        </p:attrNameLst>
                                      </p:cBhvr>
                                      <p:to>
                                        <p:strVal val="visible"/>
                                      </p:to>
                                    </p:set>
                                  </p:childTnLst>
                                </p:cTn>
                              </p:par>
                              <p:par>
                                <p:cTn id="35" presetID="6" presetClass="emph" presetSubtype="0" fill="hold" nodeType="withEffect">
                                  <p:stCondLst>
                                    <p:cond delay="300"/>
                                  </p:stCondLst>
                                  <p:childTnLst>
                                    <p:animScale>
                                      <p:cBhvr>
                                        <p:cTn id="36" dur="200" fill="hold"/>
                                        <p:tgtEl>
                                          <p:spTgt spid="194"/>
                                        </p:tgtEl>
                                      </p:cBhvr>
                                      <p:by x="150000" y="150000"/>
                                    </p:animScale>
                                  </p:childTnLst>
                                </p:cTn>
                              </p:par>
                              <p:par>
                                <p:cTn id="37" presetID="10" presetClass="exit" presetSubtype="0" fill="hold" nodeType="withEffect">
                                  <p:stCondLst>
                                    <p:cond delay="300"/>
                                  </p:stCondLst>
                                  <p:childTnLst>
                                    <p:animEffect transition="out" filter="fade">
                                      <p:cBhvr>
                                        <p:cTn id="38" dur="200"/>
                                        <p:tgtEl>
                                          <p:spTgt spid="194"/>
                                        </p:tgtEl>
                                      </p:cBhvr>
                                    </p:animEffect>
                                    <p:set>
                                      <p:cBhvr>
                                        <p:cTn id="39" dur="1" fill="hold">
                                          <p:stCondLst>
                                            <p:cond delay="199"/>
                                          </p:stCondLst>
                                        </p:cTn>
                                        <p:tgtEl>
                                          <p:spTgt spid="194"/>
                                        </p:tgtEl>
                                        <p:attrNameLst>
                                          <p:attrName>style.visibility</p:attrName>
                                        </p:attrNameLst>
                                      </p:cBhvr>
                                      <p:to>
                                        <p:strVal val="hidden"/>
                                      </p:to>
                                    </p:set>
                                  </p:childTnLst>
                                </p:cTn>
                              </p:par>
                            </p:childTnLst>
                          </p:cTn>
                        </p:par>
                        <p:par>
                          <p:cTn id="40" fill="hold">
                            <p:stCondLst>
                              <p:cond delay="1500"/>
                            </p:stCondLst>
                            <p:childTnLst>
                              <p:par>
                                <p:cTn id="41" presetID="23" presetClass="entr" presetSubtype="16" fill="hold" nodeType="afterEffect">
                                  <p:stCondLst>
                                    <p:cond delay="0"/>
                                  </p:stCondLst>
                                  <p:childTnLst>
                                    <p:set>
                                      <p:cBhvr>
                                        <p:cTn id="42" dur="1" fill="hold">
                                          <p:stCondLst>
                                            <p:cond delay="0"/>
                                          </p:stCondLst>
                                        </p:cTn>
                                        <p:tgtEl>
                                          <p:spTgt spid="208"/>
                                        </p:tgtEl>
                                        <p:attrNameLst>
                                          <p:attrName>style.visibility</p:attrName>
                                        </p:attrNameLst>
                                      </p:cBhvr>
                                      <p:to>
                                        <p:strVal val="visible"/>
                                      </p:to>
                                    </p:set>
                                    <p:anim calcmode="lin" valueType="num">
                                      <p:cBhvr>
                                        <p:cTn id="43" dur="300" fill="hold"/>
                                        <p:tgtEl>
                                          <p:spTgt spid="208"/>
                                        </p:tgtEl>
                                        <p:attrNameLst>
                                          <p:attrName>ppt_w</p:attrName>
                                        </p:attrNameLst>
                                      </p:cBhvr>
                                      <p:tavLst>
                                        <p:tav tm="0">
                                          <p:val>
                                            <p:fltVal val="0"/>
                                          </p:val>
                                        </p:tav>
                                        <p:tav tm="100000">
                                          <p:val>
                                            <p:strVal val="#ppt_w"/>
                                          </p:val>
                                        </p:tav>
                                      </p:tavLst>
                                    </p:anim>
                                    <p:anim calcmode="lin" valueType="num">
                                      <p:cBhvr>
                                        <p:cTn id="44" dur="300" fill="hold"/>
                                        <p:tgtEl>
                                          <p:spTgt spid="208"/>
                                        </p:tgtEl>
                                        <p:attrNameLst>
                                          <p:attrName>ppt_h</p:attrName>
                                        </p:attrNameLst>
                                      </p:cBhvr>
                                      <p:tavLst>
                                        <p:tav tm="0">
                                          <p:val>
                                            <p:fltVal val="0"/>
                                          </p:val>
                                        </p:tav>
                                        <p:tav tm="100000">
                                          <p:val>
                                            <p:strVal val="#ppt_h"/>
                                          </p:val>
                                        </p:tav>
                                      </p:tavLst>
                                    </p:anim>
                                  </p:childTnLst>
                                </p:cTn>
                              </p:par>
                              <p:par>
                                <p:cTn id="45" presetID="1" presetClass="entr" presetSubtype="0" fill="hold" nodeType="withEffect">
                                  <p:stCondLst>
                                    <p:cond delay="300"/>
                                  </p:stCondLst>
                                  <p:childTnLst>
                                    <p:set>
                                      <p:cBhvr>
                                        <p:cTn id="46" dur="1" fill="hold">
                                          <p:stCondLst>
                                            <p:cond delay="0"/>
                                          </p:stCondLst>
                                        </p:cTn>
                                        <p:tgtEl>
                                          <p:spTgt spid="222"/>
                                        </p:tgtEl>
                                        <p:attrNameLst>
                                          <p:attrName>style.visibility</p:attrName>
                                        </p:attrNameLst>
                                      </p:cBhvr>
                                      <p:to>
                                        <p:strVal val="visible"/>
                                      </p:to>
                                    </p:set>
                                  </p:childTnLst>
                                </p:cTn>
                              </p:par>
                              <p:par>
                                <p:cTn id="47" presetID="6" presetClass="emph" presetSubtype="0" fill="hold" nodeType="withEffect">
                                  <p:stCondLst>
                                    <p:cond delay="300"/>
                                  </p:stCondLst>
                                  <p:childTnLst>
                                    <p:animScale>
                                      <p:cBhvr>
                                        <p:cTn id="48" dur="200" fill="hold"/>
                                        <p:tgtEl>
                                          <p:spTgt spid="222"/>
                                        </p:tgtEl>
                                      </p:cBhvr>
                                      <p:by x="150000" y="150000"/>
                                    </p:animScale>
                                  </p:childTnLst>
                                </p:cTn>
                              </p:par>
                              <p:par>
                                <p:cTn id="49" presetID="10" presetClass="exit" presetSubtype="0" fill="hold" nodeType="withEffect">
                                  <p:stCondLst>
                                    <p:cond delay="300"/>
                                  </p:stCondLst>
                                  <p:childTnLst>
                                    <p:animEffect transition="out" filter="fade">
                                      <p:cBhvr>
                                        <p:cTn id="50" dur="200"/>
                                        <p:tgtEl>
                                          <p:spTgt spid="222"/>
                                        </p:tgtEl>
                                      </p:cBhvr>
                                    </p:animEffect>
                                    <p:set>
                                      <p:cBhvr>
                                        <p:cTn id="51" dur="1" fill="hold">
                                          <p:stCondLst>
                                            <p:cond delay="199"/>
                                          </p:stCondLst>
                                        </p:cTn>
                                        <p:tgtEl>
                                          <p:spTgt spid="222"/>
                                        </p:tgtEl>
                                        <p:attrNameLst>
                                          <p:attrName>style.visibility</p:attrName>
                                        </p:attrNameLst>
                                      </p:cBhvr>
                                      <p:to>
                                        <p:strVal val="hidden"/>
                                      </p:to>
                                    </p:set>
                                  </p:childTnLst>
                                </p:cTn>
                              </p:par>
                            </p:childTnLst>
                          </p:cTn>
                        </p:par>
                        <p:par>
                          <p:cTn id="52" fill="hold">
                            <p:stCondLst>
                              <p:cond delay="2000"/>
                            </p:stCondLst>
                            <p:childTnLst>
                              <p:par>
                                <p:cTn id="53" presetID="8" presetClass="emph" presetSubtype="0" fill="hold" nodeType="afterEffect">
                                  <p:stCondLst>
                                    <p:cond delay="0"/>
                                  </p:stCondLst>
                                  <p:childTnLst>
                                    <p:animRot by="-43199940">
                                      <p:cBhvr>
                                        <p:cTn id="54" dur="2000" fill="hold"/>
                                        <p:tgtEl>
                                          <p:spTgt spid="124"/>
                                        </p:tgtEl>
                                        <p:attrNameLst>
                                          <p:attrName>r</p:attrName>
                                        </p:attrNameLst>
                                      </p:cBhvr>
                                    </p:animRot>
                                  </p:childTnLst>
                                </p:cTn>
                              </p:par>
                              <p:par>
                                <p:cTn id="55" presetID="8" presetClass="emph" presetSubtype="0" fill="hold" nodeType="withEffect">
                                  <p:stCondLst>
                                    <p:cond delay="0"/>
                                  </p:stCondLst>
                                  <p:childTnLst>
                                    <p:animRot by="-43199940">
                                      <p:cBhvr>
                                        <p:cTn id="56" dur="2000" fill="hold"/>
                                        <p:tgtEl>
                                          <p:spTgt spid="152"/>
                                        </p:tgtEl>
                                        <p:attrNameLst>
                                          <p:attrName>r</p:attrName>
                                        </p:attrNameLst>
                                      </p:cBhvr>
                                    </p:animRot>
                                  </p:childTnLst>
                                </p:cTn>
                              </p:par>
                              <p:par>
                                <p:cTn id="57" presetID="8" presetClass="emph" presetSubtype="0" fill="hold" nodeType="withEffect">
                                  <p:stCondLst>
                                    <p:cond delay="0"/>
                                  </p:stCondLst>
                                  <p:childTnLst>
                                    <p:animRot by="-43199940">
                                      <p:cBhvr>
                                        <p:cTn id="58" dur="2000" fill="hold"/>
                                        <p:tgtEl>
                                          <p:spTgt spid="180"/>
                                        </p:tgtEl>
                                        <p:attrNameLst>
                                          <p:attrName>r</p:attrName>
                                        </p:attrNameLst>
                                      </p:cBhvr>
                                    </p:animRot>
                                  </p:childTnLst>
                                </p:cTn>
                              </p:par>
                              <p:par>
                                <p:cTn id="59" presetID="8" presetClass="emph" presetSubtype="0" fill="hold" nodeType="withEffect">
                                  <p:stCondLst>
                                    <p:cond delay="0"/>
                                  </p:stCondLst>
                                  <p:childTnLst>
                                    <p:animRot by="-43199940">
                                      <p:cBhvr>
                                        <p:cTn id="60" dur="2000" fill="hold"/>
                                        <p:tgtEl>
                                          <p:spTgt spid="208"/>
                                        </p:tgtEl>
                                        <p:attrNameLst>
                                          <p:attrName>r</p:attrName>
                                        </p:attrNameLst>
                                      </p:cBhvr>
                                    </p:animRot>
                                  </p:childTnLst>
                                </p:cTn>
                              </p:par>
                              <p:par>
                                <p:cTn id="61" presetID="42" presetClass="entr" presetSubtype="0" fill="hold" grpId="0" nodeType="withEffect">
                                  <p:stCondLst>
                                    <p:cond delay="1000"/>
                                  </p:stCondLst>
                                  <p:childTnLst>
                                    <p:set>
                                      <p:cBhvr>
                                        <p:cTn id="62" dur="1" fill="hold">
                                          <p:stCondLst>
                                            <p:cond delay="0"/>
                                          </p:stCondLst>
                                        </p:cTn>
                                        <p:tgtEl>
                                          <p:spTgt spid="236"/>
                                        </p:tgtEl>
                                        <p:attrNameLst>
                                          <p:attrName>style.visibility</p:attrName>
                                        </p:attrNameLst>
                                      </p:cBhvr>
                                      <p:to>
                                        <p:strVal val="visible"/>
                                      </p:to>
                                    </p:set>
                                    <p:animEffect transition="in" filter="fade">
                                      <p:cBhvr>
                                        <p:cTn id="63" dur="1000"/>
                                        <p:tgtEl>
                                          <p:spTgt spid="236"/>
                                        </p:tgtEl>
                                      </p:cBhvr>
                                    </p:animEffect>
                                    <p:anim calcmode="lin" valueType="num">
                                      <p:cBhvr>
                                        <p:cTn id="64" dur="1000" fill="hold"/>
                                        <p:tgtEl>
                                          <p:spTgt spid="236"/>
                                        </p:tgtEl>
                                        <p:attrNameLst>
                                          <p:attrName>ppt_x</p:attrName>
                                        </p:attrNameLst>
                                      </p:cBhvr>
                                      <p:tavLst>
                                        <p:tav tm="0">
                                          <p:val>
                                            <p:strVal val="#ppt_x"/>
                                          </p:val>
                                        </p:tav>
                                        <p:tav tm="100000">
                                          <p:val>
                                            <p:strVal val="#ppt_x"/>
                                          </p:val>
                                        </p:tav>
                                      </p:tavLst>
                                    </p:anim>
                                    <p:anim calcmode="lin" valueType="num">
                                      <p:cBhvr>
                                        <p:cTn id="65" dur="1000" fill="hold"/>
                                        <p:tgtEl>
                                          <p:spTgt spid="23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1000"/>
                                  </p:stCondLst>
                                  <p:childTnLst>
                                    <p:set>
                                      <p:cBhvr>
                                        <p:cTn id="67" dur="1" fill="hold">
                                          <p:stCondLst>
                                            <p:cond delay="0"/>
                                          </p:stCondLst>
                                        </p:cTn>
                                        <p:tgtEl>
                                          <p:spTgt spid="237"/>
                                        </p:tgtEl>
                                        <p:attrNameLst>
                                          <p:attrName>style.visibility</p:attrName>
                                        </p:attrNameLst>
                                      </p:cBhvr>
                                      <p:to>
                                        <p:strVal val="visible"/>
                                      </p:to>
                                    </p:set>
                                    <p:animEffect transition="in" filter="fade">
                                      <p:cBhvr>
                                        <p:cTn id="68" dur="1000"/>
                                        <p:tgtEl>
                                          <p:spTgt spid="237"/>
                                        </p:tgtEl>
                                      </p:cBhvr>
                                    </p:animEffect>
                                    <p:anim calcmode="lin" valueType="num">
                                      <p:cBhvr>
                                        <p:cTn id="69" dur="1000" fill="hold"/>
                                        <p:tgtEl>
                                          <p:spTgt spid="237"/>
                                        </p:tgtEl>
                                        <p:attrNameLst>
                                          <p:attrName>ppt_x</p:attrName>
                                        </p:attrNameLst>
                                      </p:cBhvr>
                                      <p:tavLst>
                                        <p:tav tm="0">
                                          <p:val>
                                            <p:strVal val="#ppt_x"/>
                                          </p:val>
                                        </p:tav>
                                        <p:tav tm="100000">
                                          <p:val>
                                            <p:strVal val="#ppt_x"/>
                                          </p:val>
                                        </p:tav>
                                      </p:tavLst>
                                    </p:anim>
                                    <p:anim calcmode="lin" valueType="num">
                                      <p:cBhvr>
                                        <p:cTn id="70" dur="1000" fill="hold"/>
                                        <p:tgtEl>
                                          <p:spTgt spid="237"/>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1000"/>
                                  </p:stCondLst>
                                  <p:childTnLst>
                                    <p:set>
                                      <p:cBhvr>
                                        <p:cTn id="72" dur="1" fill="hold">
                                          <p:stCondLst>
                                            <p:cond delay="0"/>
                                          </p:stCondLst>
                                        </p:cTn>
                                        <p:tgtEl>
                                          <p:spTgt spid="238"/>
                                        </p:tgtEl>
                                        <p:attrNameLst>
                                          <p:attrName>style.visibility</p:attrName>
                                        </p:attrNameLst>
                                      </p:cBhvr>
                                      <p:to>
                                        <p:strVal val="visible"/>
                                      </p:to>
                                    </p:set>
                                    <p:animEffect transition="in" filter="fade">
                                      <p:cBhvr>
                                        <p:cTn id="73" dur="1000"/>
                                        <p:tgtEl>
                                          <p:spTgt spid="238"/>
                                        </p:tgtEl>
                                      </p:cBhvr>
                                    </p:animEffect>
                                    <p:anim calcmode="lin" valueType="num">
                                      <p:cBhvr>
                                        <p:cTn id="74" dur="1000" fill="hold"/>
                                        <p:tgtEl>
                                          <p:spTgt spid="238"/>
                                        </p:tgtEl>
                                        <p:attrNameLst>
                                          <p:attrName>ppt_x</p:attrName>
                                        </p:attrNameLst>
                                      </p:cBhvr>
                                      <p:tavLst>
                                        <p:tav tm="0">
                                          <p:val>
                                            <p:strVal val="#ppt_x"/>
                                          </p:val>
                                        </p:tav>
                                        <p:tav tm="100000">
                                          <p:val>
                                            <p:strVal val="#ppt_x"/>
                                          </p:val>
                                        </p:tav>
                                      </p:tavLst>
                                    </p:anim>
                                    <p:anim calcmode="lin" valueType="num">
                                      <p:cBhvr>
                                        <p:cTn id="75" dur="1000" fill="hold"/>
                                        <p:tgtEl>
                                          <p:spTgt spid="238"/>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1000"/>
                                  </p:stCondLst>
                                  <p:childTnLst>
                                    <p:set>
                                      <p:cBhvr>
                                        <p:cTn id="77" dur="1" fill="hold">
                                          <p:stCondLst>
                                            <p:cond delay="0"/>
                                          </p:stCondLst>
                                        </p:cTn>
                                        <p:tgtEl>
                                          <p:spTgt spid="239"/>
                                        </p:tgtEl>
                                        <p:attrNameLst>
                                          <p:attrName>style.visibility</p:attrName>
                                        </p:attrNameLst>
                                      </p:cBhvr>
                                      <p:to>
                                        <p:strVal val="visible"/>
                                      </p:to>
                                    </p:set>
                                    <p:animEffect transition="in" filter="fade">
                                      <p:cBhvr>
                                        <p:cTn id="78" dur="1000"/>
                                        <p:tgtEl>
                                          <p:spTgt spid="239"/>
                                        </p:tgtEl>
                                      </p:cBhvr>
                                    </p:animEffect>
                                    <p:anim calcmode="lin" valueType="num">
                                      <p:cBhvr>
                                        <p:cTn id="79" dur="1000" fill="hold"/>
                                        <p:tgtEl>
                                          <p:spTgt spid="239"/>
                                        </p:tgtEl>
                                        <p:attrNameLst>
                                          <p:attrName>ppt_x</p:attrName>
                                        </p:attrNameLst>
                                      </p:cBhvr>
                                      <p:tavLst>
                                        <p:tav tm="0">
                                          <p:val>
                                            <p:strVal val="#ppt_x"/>
                                          </p:val>
                                        </p:tav>
                                        <p:tav tm="100000">
                                          <p:val>
                                            <p:strVal val="#ppt_x"/>
                                          </p:val>
                                        </p:tav>
                                      </p:tavLst>
                                    </p:anim>
                                    <p:anim calcmode="lin" valueType="num">
                                      <p:cBhvr>
                                        <p:cTn id="80" dur="1000" fill="hold"/>
                                        <p:tgtEl>
                                          <p:spTgt spid="239"/>
                                        </p:tgtEl>
                                        <p:attrNameLst>
                                          <p:attrName>ppt_y</p:attrName>
                                        </p:attrNameLst>
                                      </p:cBhvr>
                                      <p:tavLst>
                                        <p:tav tm="0">
                                          <p:val>
                                            <p:strVal val="#ppt_y+.1"/>
                                          </p:val>
                                        </p:tav>
                                        <p:tav tm="100000">
                                          <p:val>
                                            <p:strVal val="#ppt_y"/>
                                          </p:val>
                                        </p:tav>
                                      </p:tavLst>
                                    </p:anim>
                                  </p:childTnLst>
                                </p:cTn>
                              </p:par>
                              <p:par>
                                <p:cTn id="81" presetID="10" presetClass="entr" presetSubtype="0" fill="hold" grpId="0" nodeType="withEffect">
                                  <p:stCondLst>
                                    <p:cond delay="1500"/>
                                  </p:stCondLst>
                                  <p:childTnLst>
                                    <p:set>
                                      <p:cBhvr>
                                        <p:cTn id="82" dur="1" fill="hold">
                                          <p:stCondLst>
                                            <p:cond delay="0"/>
                                          </p:stCondLst>
                                        </p:cTn>
                                        <p:tgtEl>
                                          <p:spTgt spid="240"/>
                                        </p:tgtEl>
                                        <p:attrNameLst>
                                          <p:attrName>style.visibility</p:attrName>
                                        </p:attrNameLst>
                                      </p:cBhvr>
                                      <p:to>
                                        <p:strVal val="visible"/>
                                      </p:to>
                                    </p:set>
                                    <p:animEffect transition="in" filter="fade">
                                      <p:cBhvr>
                                        <p:cTn id="83" dur="800"/>
                                        <p:tgtEl>
                                          <p:spTgt spid="240"/>
                                        </p:tgtEl>
                                      </p:cBhvr>
                                    </p:animEffect>
                                  </p:childTnLst>
                                </p:cTn>
                              </p:par>
                              <p:par>
                                <p:cTn id="84" presetID="10" presetClass="entr" presetSubtype="0" fill="hold" grpId="0" nodeType="withEffect">
                                  <p:stCondLst>
                                    <p:cond delay="1500"/>
                                  </p:stCondLst>
                                  <p:childTnLst>
                                    <p:set>
                                      <p:cBhvr>
                                        <p:cTn id="85" dur="1" fill="hold">
                                          <p:stCondLst>
                                            <p:cond delay="0"/>
                                          </p:stCondLst>
                                        </p:cTn>
                                        <p:tgtEl>
                                          <p:spTgt spid="241"/>
                                        </p:tgtEl>
                                        <p:attrNameLst>
                                          <p:attrName>style.visibility</p:attrName>
                                        </p:attrNameLst>
                                      </p:cBhvr>
                                      <p:to>
                                        <p:strVal val="visible"/>
                                      </p:to>
                                    </p:set>
                                    <p:animEffect transition="in" filter="fade">
                                      <p:cBhvr>
                                        <p:cTn id="86" dur="800"/>
                                        <p:tgtEl>
                                          <p:spTgt spid="241"/>
                                        </p:tgtEl>
                                      </p:cBhvr>
                                    </p:animEffect>
                                  </p:childTnLst>
                                </p:cTn>
                              </p:par>
                              <p:par>
                                <p:cTn id="87" presetID="10" presetClass="entr" presetSubtype="0" fill="hold" grpId="0" nodeType="withEffect">
                                  <p:stCondLst>
                                    <p:cond delay="1500"/>
                                  </p:stCondLst>
                                  <p:childTnLst>
                                    <p:set>
                                      <p:cBhvr>
                                        <p:cTn id="88" dur="1" fill="hold">
                                          <p:stCondLst>
                                            <p:cond delay="0"/>
                                          </p:stCondLst>
                                        </p:cTn>
                                        <p:tgtEl>
                                          <p:spTgt spid="242"/>
                                        </p:tgtEl>
                                        <p:attrNameLst>
                                          <p:attrName>style.visibility</p:attrName>
                                        </p:attrNameLst>
                                      </p:cBhvr>
                                      <p:to>
                                        <p:strVal val="visible"/>
                                      </p:to>
                                    </p:set>
                                    <p:animEffect transition="in" filter="fade">
                                      <p:cBhvr>
                                        <p:cTn id="89" dur="800"/>
                                        <p:tgtEl>
                                          <p:spTgt spid="242"/>
                                        </p:tgtEl>
                                      </p:cBhvr>
                                    </p:animEffect>
                                  </p:childTnLst>
                                </p:cTn>
                              </p:par>
                              <p:par>
                                <p:cTn id="90" presetID="10" presetClass="entr" presetSubtype="0" fill="hold" grpId="0" nodeType="withEffect">
                                  <p:stCondLst>
                                    <p:cond delay="1500"/>
                                  </p:stCondLst>
                                  <p:childTnLst>
                                    <p:set>
                                      <p:cBhvr>
                                        <p:cTn id="91" dur="1" fill="hold">
                                          <p:stCondLst>
                                            <p:cond delay="0"/>
                                          </p:stCondLst>
                                        </p:cTn>
                                        <p:tgtEl>
                                          <p:spTgt spid="243"/>
                                        </p:tgtEl>
                                        <p:attrNameLst>
                                          <p:attrName>style.visibility</p:attrName>
                                        </p:attrNameLst>
                                      </p:cBhvr>
                                      <p:to>
                                        <p:strVal val="visible"/>
                                      </p:to>
                                    </p:set>
                                    <p:animEffect transition="in" filter="fade">
                                      <p:cBhvr>
                                        <p:cTn id="92" dur="800"/>
                                        <p:tgtEl>
                                          <p:spTgt spid="243"/>
                                        </p:tgtEl>
                                      </p:cBhvr>
                                    </p:animEffect>
                                  </p:childTnLst>
                                </p:cTn>
                              </p:par>
                            </p:childTnLst>
                          </p:cTn>
                        </p:par>
                        <p:par>
                          <p:cTn id="93" fill="hold">
                            <p:stCondLst>
                              <p:cond delay="4000"/>
                            </p:stCondLst>
                            <p:childTnLst>
                              <p:par>
                                <p:cTn id="94" presetID="23" presetClass="entr" presetSubtype="16" fill="hold" nodeType="afterEffect">
                                  <p:stCondLst>
                                    <p:cond delay="0"/>
                                  </p:stCondLst>
                                  <p:childTnLst>
                                    <p:set>
                                      <p:cBhvr>
                                        <p:cTn id="95" dur="1" fill="hold">
                                          <p:stCondLst>
                                            <p:cond delay="0"/>
                                          </p:stCondLst>
                                        </p:cTn>
                                        <p:tgtEl>
                                          <p:spTgt spid="2"/>
                                        </p:tgtEl>
                                        <p:attrNameLst>
                                          <p:attrName>style.visibility</p:attrName>
                                        </p:attrNameLst>
                                      </p:cBhvr>
                                      <p:to>
                                        <p:strVal val="visible"/>
                                      </p:to>
                                    </p:set>
                                    <p:anim calcmode="lin" valueType="num">
                                      <p:cBhvr>
                                        <p:cTn id="96" dur="300" fill="hold"/>
                                        <p:tgtEl>
                                          <p:spTgt spid="2"/>
                                        </p:tgtEl>
                                        <p:attrNameLst>
                                          <p:attrName>ppt_w</p:attrName>
                                        </p:attrNameLst>
                                      </p:cBhvr>
                                      <p:tavLst>
                                        <p:tav tm="0">
                                          <p:val>
                                            <p:fltVal val="0"/>
                                          </p:val>
                                        </p:tav>
                                        <p:tav tm="100000">
                                          <p:val>
                                            <p:strVal val="#ppt_w"/>
                                          </p:val>
                                        </p:tav>
                                      </p:tavLst>
                                    </p:anim>
                                    <p:anim calcmode="lin" valueType="num">
                                      <p:cBhvr>
                                        <p:cTn id="97" dur="300" fill="hold"/>
                                        <p:tgtEl>
                                          <p:spTgt spid="2"/>
                                        </p:tgtEl>
                                        <p:attrNameLst>
                                          <p:attrName>ppt_h</p:attrName>
                                        </p:attrNameLst>
                                      </p:cBhvr>
                                      <p:tavLst>
                                        <p:tav tm="0">
                                          <p:val>
                                            <p:fltVal val="0"/>
                                          </p:val>
                                        </p:tav>
                                        <p:tav tm="100000">
                                          <p:val>
                                            <p:strVal val="#ppt_h"/>
                                          </p:val>
                                        </p:tav>
                                      </p:tavLst>
                                    </p:anim>
                                  </p:childTnLst>
                                </p:cTn>
                              </p:par>
                              <p:par>
                                <p:cTn id="98" presetID="1" presetClass="entr" presetSubtype="0" fill="hold" nodeType="withEffect">
                                  <p:stCondLst>
                                    <p:cond delay="300"/>
                                  </p:stCondLst>
                                  <p:childTnLst>
                                    <p:set>
                                      <p:cBhvr>
                                        <p:cTn id="99" dur="1" fill="hold">
                                          <p:stCondLst>
                                            <p:cond delay="0"/>
                                          </p:stCondLst>
                                        </p:cTn>
                                        <p:tgtEl>
                                          <p:spTgt spid="16"/>
                                        </p:tgtEl>
                                        <p:attrNameLst>
                                          <p:attrName>style.visibility</p:attrName>
                                        </p:attrNameLst>
                                      </p:cBhvr>
                                      <p:to>
                                        <p:strVal val="visible"/>
                                      </p:to>
                                    </p:set>
                                  </p:childTnLst>
                                </p:cTn>
                              </p:par>
                              <p:par>
                                <p:cTn id="100" presetID="6" presetClass="emph" presetSubtype="0" fill="hold" nodeType="withEffect">
                                  <p:stCondLst>
                                    <p:cond delay="300"/>
                                  </p:stCondLst>
                                  <p:childTnLst>
                                    <p:animScale>
                                      <p:cBhvr>
                                        <p:cTn id="101" dur="200" fill="hold"/>
                                        <p:tgtEl>
                                          <p:spTgt spid="16"/>
                                        </p:tgtEl>
                                      </p:cBhvr>
                                      <p:by x="150000" y="150000"/>
                                    </p:animScale>
                                  </p:childTnLst>
                                </p:cTn>
                              </p:par>
                              <p:par>
                                <p:cTn id="102" presetID="10" presetClass="exit" presetSubtype="0" fill="hold" nodeType="withEffect">
                                  <p:stCondLst>
                                    <p:cond delay="300"/>
                                  </p:stCondLst>
                                  <p:childTnLst>
                                    <p:animEffect transition="out" filter="fade">
                                      <p:cBhvr>
                                        <p:cTn id="103" dur="200"/>
                                        <p:tgtEl>
                                          <p:spTgt spid="16"/>
                                        </p:tgtEl>
                                      </p:cBhvr>
                                    </p:animEffect>
                                    <p:set>
                                      <p:cBhvr>
                                        <p:cTn id="104" dur="1" fill="hold">
                                          <p:stCondLst>
                                            <p:cond delay="199"/>
                                          </p:stCondLst>
                                        </p:cTn>
                                        <p:tgtEl>
                                          <p:spTgt spid="16"/>
                                        </p:tgtEl>
                                        <p:attrNameLst>
                                          <p:attrName>style.visibility</p:attrName>
                                        </p:attrNameLst>
                                      </p:cBhvr>
                                      <p:to>
                                        <p:strVal val="hidden"/>
                                      </p:to>
                                    </p:set>
                                  </p:childTnLst>
                                </p:cTn>
                              </p:par>
                              <p:par>
                                <p:cTn id="105" presetID="8" presetClass="emph" presetSubtype="0" fill="hold" nodeType="withEffect">
                                  <p:stCondLst>
                                    <p:cond delay="0"/>
                                  </p:stCondLst>
                                  <p:childTnLst>
                                    <p:animRot by="-43199940">
                                      <p:cBhvr>
                                        <p:cTn id="106" dur="2000" fill="hold"/>
                                        <p:tgtEl>
                                          <p:spTgt spid="2"/>
                                        </p:tgtEl>
                                        <p:attrNameLst>
                                          <p:attrName>r</p:attrName>
                                        </p:attrNameLst>
                                      </p:cBhvr>
                                    </p:animRot>
                                  </p:childTnLst>
                                </p:cTn>
                              </p:par>
                              <p:par>
                                <p:cTn id="107" presetID="10" presetClass="entr" presetSubtype="0" fill="hold" grpId="0" nodeType="withEffect">
                                  <p:stCondLst>
                                    <p:cond delay="150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800"/>
                                        <p:tgtEl>
                                          <p:spTgt spid="30"/>
                                        </p:tgtEl>
                                      </p:cBhvr>
                                    </p:animEffect>
                                  </p:childTnLst>
                                </p:cTn>
                              </p:par>
                              <p:par>
                                <p:cTn id="110" presetID="47" presetClass="entr" presetSubtype="0" fill="hold" grpId="0" nodeType="withEffect">
                                  <p:stCondLst>
                                    <p:cond delay="1000"/>
                                  </p:stCondLst>
                                  <p:childTnLst>
                                    <p:set>
                                      <p:cBhvr>
                                        <p:cTn id="111" dur="1" fill="hold">
                                          <p:stCondLst>
                                            <p:cond delay="0"/>
                                          </p:stCondLst>
                                        </p:cTn>
                                        <p:tgtEl>
                                          <p:spTgt spid="31"/>
                                        </p:tgtEl>
                                        <p:attrNameLst>
                                          <p:attrName>style.visibility</p:attrName>
                                        </p:attrNameLst>
                                      </p:cBhvr>
                                      <p:to>
                                        <p:strVal val="visible"/>
                                      </p:to>
                                    </p:set>
                                    <p:animEffect transition="in" filter="fade">
                                      <p:cBhvr>
                                        <p:cTn id="112" dur="1000"/>
                                        <p:tgtEl>
                                          <p:spTgt spid="31"/>
                                        </p:tgtEl>
                                      </p:cBhvr>
                                    </p:animEffect>
                                    <p:anim calcmode="lin" valueType="num">
                                      <p:cBhvr>
                                        <p:cTn id="113" dur="1000" fill="hold"/>
                                        <p:tgtEl>
                                          <p:spTgt spid="31"/>
                                        </p:tgtEl>
                                        <p:attrNameLst>
                                          <p:attrName>ppt_x</p:attrName>
                                        </p:attrNameLst>
                                      </p:cBhvr>
                                      <p:tavLst>
                                        <p:tav tm="0">
                                          <p:val>
                                            <p:strVal val="#ppt_x"/>
                                          </p:val>
                                        </p:tav>
                                        <p:tav tm="100000">
                                          <p:val>
                                            <p:strVal val="#ppt_x"/>
                                          </p:val>
                                        </p:tav>
                                      </p:tavLst>
                                    </p:anim>
                                    <p:anim calcmode="lin" valueType="num">
                                      <p:cBhvr>
                                        <p:cTn id="1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bldLvl="0" animBg="1" autoUpdateAnimBg="0"/>
      <p:bldP spid="237" grpId="0" bldLvl="0" animBg="1" autoUpdateAnimBg="0"/>
      <p:bldP spid="238" grpId="0" bldLvl="0" animBg="1" autoUpdateAnimBg="0"/>
      <p:bldP spid="239" grpId="0" bldLvl="0" animBg="1" autoUpdateAnimBg="0"/>
      <p:bldP spid="240" grpId="0" bldLvl="0" animBg="1" autoUpdateAnimBg="0"/>
      <p:bldP spid="241" grpId="0" bldLvl="0" animBg="1" autoUpdateAnimBg="0"/>
      <p:bldP spid="242" grpId="0" bldLvl="0" animBg="1" autoUpdateAnimBg="0"/>
      <p:bldP spid="243" grpId="0" bldLvl="0" animBg="1" autoUpdateAnimBg="0"/>
      <p:bldP spid="30" grpId="0" bldLvl="0" animBg="1" autoUpdateAnimBg="0"/>
      <p:bldP spid="31"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3000" contrast="-5000"/>
                    </a14:imgEffect>
                  </a14:imgLayer>
                </a14:imgProps>
              </a:ext>
            </a:extLst>
          </a:blip>
          <a:srcRect/>
          <a:stretch>
            <a:fillRect/>
          </a:stretch>
        </p:blipFill>
        <p:spPr>
          <a:xfrm>
            <a:off x="0" y="0"/>
            <a:ext cx="9144000" cy="5143500"/>
          </a:xfrm>
          <a:prstGeom prst="rect">
            <a:avLst/>
          </a:prstGeom>
        </p:spPr>
      </p:pic>
      <p:pic>
        <p:nvPicPr>
          <p:cNvPr id="4" name="图片 3"/>
          <p:cNvPicPr>
            <a:picLocks noChangeAspect="1"/>
          </p:cNvPicPr>
          <p:nvPr/>
        </p:nvPicPr>
        <p:blipFill rotWithShape="1">
          <a:blip r:embed="rId3" cstate="screen"/>
          <a:srcRect/>
          <a:stretch>
            <a:fillRect/>
          </a:stretch>
        </p:blipFill>
        <p:spPr>
          <a:xfrm rot="5400000">
            <a:off x="3126908" y="-3504278"/>
            <a:ext cx="2890185" cy="9144001"/>
          </a:xfrm>
          <a:prstGeom prst="rect">
            <a:avLst/>
          </a:prstGeom>
        </p:spPr>
      </p:pic>
      <p:sp>
        <p:nvSpPr>
          <p:cNvPr id="16" name="矩形 15"/>
          <p:cNvSpPr/>
          <p:nvPr/>
        </p:nvSpPr>
        <p:spPr>
          <a:xfrm>
            <a:off x="1" y="1995359"/>
            <a:ext cx="9144000" cy="1656184"/>
          </a:xfrm>
          <a:prstGeom prst="rect">
            <a:avLst/>
          </a:prstGeom>
          <a:blipFill dpi="0" rotWithShape="1">
            <a:blip r:embed="rId4" cstate="screen"/>
            <a:srcRect/>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等线" panose="02010600030101010101" charset="-122"/>
              <a:ea typeface="微软雅黑" panose="020B0503020204020204" pitchFamily="34" charset="-122"/>
              <a:cs typeface="+mn-cs"/>
            </a:endParaRPr>
          </a:p>
        </p:txBody>
      </p:sp>
      <p:sp>
        <p:nvSpPr>
          <p:cNvPr id="15" name="Oval 53"/>
          <p:cNvSpPr>
            <a:spLocks noChangeArrowheads="1"/>
          </p:cNvSpPr>
          <p:nvPr/>
        </p:nvSpPr>
        <p:spPr bwMode="auto">
          <a:xfrm>
            <a:off x="3554228" y="1633425"/>
            <a:ext cx="2237063" cy="2237619"/>
          </a:xfrm>
          <a:prstGeom prst="ellipse">
            <a:avLst/>
          </a:prstGeom>
          <a:blipFill rotWithShape="1">
            <a:blip r:embed="rId5"/>
            <a:stretch>
              <a:fillRect/>
            </a:stretch>
          </a:blip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 Box 2"/>
          <p:cNvSpPr txBox="1">
            <a:spLocks noChangeArrowheads="1"/>
          </p:cNvSpPr>
          <p:nvPr/>
        </p:nvSpPr>
        <p:spPr bwMode="auto">
          <a:xfrm>
            <a:off x="1786177" y="3988077"/>
            <a:ext cx="5879112" cy="646331"/>
          </a:xfrm>
          <a:prstGeom prst="rect">
            <a:avLst/>
          </a:prstGeom>
          <a:noFill/>
          <a:ln w="9525">
            <a:noFill/>
            <a:miter lim="800000"/>
          </a:ln>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2B303A"/>
                </a:solidFill>
                <a:effectLst/>
                <a:uLnTx/>
                <a:uFillTx/>
                <a:latin typeface="微软雅黑" panose="020B0503020204020204" pitchFamily="34" charset="-122"/>
                <a:ea typeface="微软雅黑" panose="020B0503020204020204" pitchFamily="34" charset="-122"/>
                <a:cs typeface="+mn-cs"/>
              </a:rPr>
              <a:t>感谢观看 </a:t>
            </a:r>
            <a:r>
              <a:rPr kumimoji="0" lang="en-US" altLang="zh-CN" sz="3600" b="1" i="0" u="none" strike="noStrike" kern="1200" cap="none" spc="0" normalizeH="0" baseline="0" noProof="0" dirty="0">
                <a:ln>
                  <a:noFill/>
                </a:ln>
                <a:solidFill>
                  <a:srgbClr val="2B303A"/>
                </a:solidFill>
                <a:effectLst/>
                <a:uLnTx/>
                <a:uFillTx/>
                <a:latin typeface="微软雅黑" panose="020B0503020204020204" pitchFamily="34" charset="-122"/>
                <a:ea typeface="微软雅黑" panose="020B0503020204020204" pitchFamily="34" charset="-122"/>
                <a:cs typeface="+mn-cs"/>
              </a:rPr>
              <a:t>THANK YOU</a:t>
            </a:r>
            <a:endParaRPr kumimoji="0" lang="en-US" altLang="zh-CN" sz="3600" b="1" i="0" u="none" strike="noStrike" kern="1200" cap="none" spc="0" normalizeH="0" baseline="0" noProof="0" dirty="0">
              <a:ln>
                <a:noFill/>
              </a:ln>
              <a:solidFill>
                <a:srgbClr val="2B303A"/>
              </a:solidFill>
              <a:effectLst/>
              <a:uLnTx/>
              <a:uFillTx/>
              <a:latin typeface="微软雅黑" panose="020B0503020204020204" pitchFamily="34" charset="-122"/>
              <a:ea typeface="微软雅黑" panose="020B0503020204020204" pitchFamily="34" charset="-122"/>
              <a:cs typeface="+mn-cs"/>
            </a:endParaRPr>
          </a:p>
        </p:txBody>
      </p:sp>
      <p:sp>
        <p:nvSpPr>
          <p:cNvPr id="35" name="Text Box 2"/>
          <p:cNvSpPr txBox="1">
            <a:spLocks noChangeArrowheads="1"/>
          </p:cNvSpPr>
          <p:nvPr/>
        </p:nvSpPr>
        <p:spPr bwMode="auto">
          <a:xfrm>
            <a:off x="2626676" y="4751272"/>
            <a:ext cx="4271092" cy="275590"/>
          </a:xfrm>
          <a:prstGeom prst="rect">
            <a:avLst/>
          </a:prstGeom>
          <a:noFill/>
          <a:ln w="9525">
            <a:noFill/>
            <a:miter lim="800000"/>
          </a:ln>
        </p:spPr>
        <p:txBody>
          <a:bodyPr wrap="square">
            <a:spAutoFit/>
          </a:bodyPr>
          <a:lstStyle/>
          <a:p>
            <a:pPr algn="ctr"/>
            <a:r>
              <a:rPr lang="en-US" sz="1200" dirty="0">
                <a:solidFill>
                  <a:srgbClr val="2B303A"/>
                </a:solidFill>
                <a:latin typeface="微软雅黑" panose="020B0503020204020204" pitchFamily="34" charset="-122"/>
                <a:ea typeface="微软雅黑" panose="020B0503020204020204" pitchFamily="34" charset="-122"/>
                <a:sym typeface="+mn-ea"/>
              </a:rPr>
              <a:t>2022</a:t>
            </a:r>
            <a:r>
              <a:rPr lang="zh-CN" altLang="en-US" sz="1200" dirty="0">
                <a:solidFill>
                  <a:srgbClr val="2B303A"/>
                </a:solidFill>
                <a:latin typeface="微软雅黑" panose="020B0503020204020204" pitchFamily="34" charset="-122"/>
                <a:ea typeface="微软雅黑" panose="020B0503020204020204" pitchFamily="34" charset="-122"/>
                <a:sym typeface="+mn-ea"/>
              </a:rPr>
              <a:t>年第二阶段案例</a:t>
            </a:r>
            <a:r>
              <a:rPr lang="en-US" altLang="zh-CN" sz="1200" dirty="0">
                <a:solidFill>
                  <a:srgbClr val="2B303A"/>
                </a:solidFill>
                <a:latin typeface="微软雅黑" panose="020B0503020204020204" pitchFamily="34" charset="-122"/>
                <a:ea typeface="微软雅黑" panose="020B0503020204020204" pitchFamily="34" charset="-122"/>
                <a:sym typeface="+mn-ea"/>
              </a:rPr>
              <a:t>   |     </a:t>
            </a:r>
            <a:r>
              <a:rPr lang="zh-CN" altLang="en-US" sz="1200" dirty="0">
                <a:solidFill>
                  <a:srgbClr val="2B303A"/>
                </a:solidFill>
                <a:latin typeface="微软雅黑" panose="020B0503020204020204" pitchFamily="34" charset="-122"/>
                <a:ea typeface="微软雅黑" panose="020B0503020204020204" pitchFamily="34" charset="-122"/>
                <a:sym typeface="+mn-ea"/>
              </a:rPr>
              <a:t>中软国际</a:t>
            </a:r>
            <a:r>
              <a:rPr lang="en-US" altLang="zh-CN" sz="1200" dirty="0">
                <a:solidFill>
                  <a:srgbClr val="2B303A"/>
                </a:solidFill>
                <a:latin typeface="微软雅黑" panose="020B0503020204020204" pitchFamily="34" charset="-122"/>
                <a:ea typeface="微软雅黑" panose="020B0503020204020204" pitchFamily="34" charset="-122"/>
                <a:sym typeface="+mn-ea"/>
              </a:rPr>
              <a:t>     2202</a:t>
            </a:r>
            <a:r>
              <a:rPr lang="zh-CN" altLang="en-US" sz="1200" dirty="0">
                <a:solidFill>
                  <a:srgbClr val="2B303A"/>
                </a:solidFill>
                <a:latin typeface="微软雅黑" panose="020B0503020204020204" pitchFamily="34" charset="-122"/>
                <a:ea typeface="微软雅黑" panose="020B0503020204020204" pitchFamily="34" charset="-122"/>
                <a:sym typeface="+mn-ea"/>
              </a:rPr>
              <a:t>期</a:t>
            </a:r>
            <a:endParaRPr kumimoji="0" lang="nl-NL" altLang="zh-CN" sz="1200" b="0" i="0" u="none" strike="noStrike" kern="1200" cap="none" spc="0" normalizeH="0" baseline="0" noProof="0" dirty="0">
              <a:ln>
                <a:noFill/>
              </a:ln>
              <a:solidFill>
                <a:srgbClr val="2B303A"/>
              </a:solidFill>
              <a:effectLst/>
              <a:uLnTx/>
              <a:uFillTx/>
              <a:latin typeface="微软雅黑" panose="020B0503020204020204" pitchFamily="34" charset="-122"/>
              <a:ea typeface="微软雅黑" panose="020B0503020204020204" pitchFamily="34" charset="-122"/>
              <a:cs typeface="+mn-cs"/>
            </a:endParaRPr>
          </a:p>
        </p:txBody>
      </p:sp>
      <p:grpSp>
        <p:nvGrpSpPr>
          <p:cNvPr id="36" name="组合 35"/>
          <p:cNvGrpSpPr/>
          <p:nvPr/>
        </p:nvGrpSpPr>
        <p:grpSpPr>
          <a:xfrm>
            <a:off x="2282925" y="4675519"/>
            <a:ext cx="4942263" cy="46281"/>
            <a:chOff x="2054384" y="3643262"/>
            <a:chExt cx="4942263" cy="46281"/>
          </a:xfrm>
        </p:grpSpPr>
        <p:grpSp>
          <p:nvGrpSpPr>
            <p:cNvPr id="37" name="组合 36"/>
            <p:cNvGrpSpPr/>
            <p:nvPr/>
          </p:nvGrpSpPr>
          <p:grpSpPr>
            <a:xfrm>
              <a:off x="2054384" y="3643262"/>
              <a:ext cx="4919404" cy="45719"/>
              <a:chOff x="2010494" y="4118060"/>
              <a:chExt cx="4919404" cy="45719"/>
            </a:xfrm>
          </p:grpSpPr>
          <p:cxnSp>
            <p:nvCxnSpPr>
              <p:cNvPr id="39" name="直接连接符 38"/>
              <p:cNvCxnSpPr/>
              <p:nvPr/>
            </p:nvCxnSpPr>
            <p:spPr>
              <a:xfrm>
                <a:off x="2033354" y="4140342"/>
                <a:ext cx="4896544" cy="0"/>
              </a:xfrm>
              <a:prstGeom prst="line">
                <a:avLst/>
              </a:prstGeom>
              <a:ln>
                <a:solidFill>
                  <a:srgbClr val="2B303A"/>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2010494" y="4118060"/>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2B303A"/>
                  </a:solidFill>
                  <a:effectLst/>
                  <a:uLnTx/>
                  <a:uFillTx/>
                  <a:latin typeface="等线" panose="02010600030101010101" charset="-122"/>
                  <a:ea typeface="微软雅黑" panose="020B0503020204020204" pitchFamily="34" charset="-122"/>
                  <a:cs typeface="+mn-cs"/>
                </a:endParaRPr>
              </a:p>
            </p:txBody>
          </p:sp>
        </p:grpSp>
        <p:sp>
          <p:nvSpPr>
            <p:cNvPr id="38" name="椭圆 37"/>
            <p:cNvSpPr/>
            <p:nvPr/>
          </p:nvSpPr>
          <p:spPr>
            <a:xfrm>
              <a:off x="6950928" y="3643824"/>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2B303A"/>
                </a:solidFill>
                <a:effectLst/>
                <a:uLnTx/>
                <a:uFillTx/>
                <a:latin typeface="等线" panose="02010600030101010101"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outVertical)">
                                      <p:cBhvr>
                                        <p:cTn id="11" dur="500"/>
                                        <p:tgtEl>
                                          <p:spTgt spid="16"/>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p:stCondLst>
                              <p:cond delay="2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4"/>
                                        </p:tgtEl>
                                        <p:attrNameLst>
                                          <p:attrName>style.visibility</p:attrName>
                                        </p:attrNameLst>
                                      </p:cBhvr>
                                      <p:to>
                                        <p:strVal val="visible"/>
                                      </p:to>
                                    </p:set>
                                    <p:anim calcmode="lin" valueType="num">
                                      <p:cBhvr>
                                        <p:cTn id="19" dur="8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20" dur="800" fill="hold"/>
                                        <p:tgtEl>
                                          <p:spTgt spid="34"/>
                                        </p:tgtEl>
                                        <p:attrNameLst>
                                          <p:attrName>ppt_y</p:attrName>
                                        </p:attrNameLst>
                                      </p:cBhvr>
                                      <p:tavLst>
                                        <p:tav tm="0">
                                          <p:val>
                                            <p:strVal val="#ppt_y"/>
                                          </p:val>
                                        </p:tav>
                                        <p:tav tm="100000">
                                          <p:val>
                                            <p:strVal val="#ppt_y"/>
                                          </p:val>
                                        </p:tav>
                                      </p:tavLst>
                                    </p:anim>
                                    <p:anim calcmode="lin" valueType="num">
                                      <p:cBhvr>
                                        <p:cTn id="21" dur="8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22" dur="8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800" tmFilter="0,0; .5, 1; 1, 1"/>
                                        <p:tgtEl>
                                          <p:spTgt spid="34"/>
                                        </p:tgtEl>
                                      </p:cBhvr>
                                    </p:animEffect>
                                  </p:childTnLst>
                                </p:cTn>
                              </p:par>
                            </p:childTnLst>
                          </p:cTn>
                        </p:par>
                        <p:par>
                          <p:cTn id="24" fill="hold">
                            <p:stCondLst>
                              <p:cond delay="4340"/>
                            </p:stCondLst>
                            <p:childTnLst>
                              <p:par>
                                <p:cTn id="25" presetID="16" presetClass="entr" presetSubtype="2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inVertical)">
                                      <p:cBhvr>
                                        <p:cTn id="27" dur="500"/>
                                        <p:tgtEl>
                                          <p:spTgt spid="36"/>
                                        </p:tgtEl>
                                      </p:cBhvr>
                                    </p:animEffect>
                                  </p:childTnLst>
                                </p:cTn>
                              </p:par>
                            </p:childTnLst>
                          </p:cTn>
                        </p:par>
                        <p:par>
                          <p:cTn id="28" fill="hold">
                            <p:stCondLst>
                              <p:cond delay="4840"/>
                            </p:stCondLst>
                            <p:childTnLst>
                              <p:par>
                                <p:cTn id="29" presetID="53" presetClass="entr" presetSubtype="16" fill="hold" grpId="0" nodeType="after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bldLvl="0" animBg="1"/>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3000" contrast="-5000"/>
                    </a14:imgEffect>
                  </a14:imgLayer>
                </a14:imgProps>
              </a:ext>
            </a:extLst>
          </a:blip>
          <a:srcRect/>
          <a:stretch>
            <a:fillRect/>
          </a:stretch>
        </p:blipFill>
        <p:spPr>
          <a:xfrm>
            <a:off x="0" y="0"/>
            <a:ext cx="9144000" cy="5143500"/>
          </a:xfrm>
          <a:prstGeom prst="rect">
            <a:avLst/>
          </a:prstGeom>
        </p:spPr>
      </p:pic>
      <p:pic>
        <p:nvPicPr>
          <p:cNvPr id="4" name="图片 3"/>
          <p:cNvPicPr>
            <a:picLocks noChangeAspect="1"/>
          </p:cNvPicPr>
          <p:nvPr/>
        </p:nvPicPr>
        <p:blipFill rotWithShape="1">
          <a:blip r:embed="rId3" cstate="screen"/>
          <a:srcRect/>
          <a:stretch>
            <a:fillRect/>
          </a:stretch>
        </p:blipFill>
        <p:spPr>
          <a:xfrm rot="5400000">
            <a:off x="3126908" y="-3504278"/>
            <a:ext cx="2890185" cy="9144001"/>
          </a:xfrm>
          <a:prstGeom prst="rect">
            <a:avLst/>
          </a:prstGeom>
        </p:spPr>
      </p:pic>
      <p:sp>
        <p:nvSpPr>
          <p:cNvPr id="16" name="矩形 15"/>
          <p:cNvSpPr/>
          <p:nvPr/>
        </p:nvSpPr>
        <p:spPr>
          <a:xfrm>
            <a:off x="1" y="1278856"/>
            <a:ext cx="9144000" cy="1656184"/>
          </a:xfrm>
          <a:prstGeom prst="rect">
            <a:avLst/>
          </a:prstGeom>
          <a:blipFill dpi="0" rotWithShape="1">
            <a:blip r:embed="rId4" cstate="screen"/>
            <a:srcRect/>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3"/>
          <p:cNvSpPr>
            <a:spLocks noChangeArrowheads="1"/>
          </p:cNvSpPr>
          <p:nvPr/>
        </p:nvSpPr>
        <p:spPr bwMode="auto">
          <a:xfrm>
            <a:off x="3539623" y="942322"/>
            <a:ext cx="2237063" cy="2237619"/>
          </a:xfrm>
          <a:prstGeom prst="ellipse">
            <a:avLst/>
          </a:prstGeom>
          <a:gradFill>
            <a:gsLst>
              <a:gs pos="92000">
                <a:srgbClr val="FFFFFF"/>
              </a:gs>
              <a:gs pos="0">
                <a:schemeClr val="bg1">
                  <a:lumMod val="85000"/>
                </a:schemeClr>
              </a:gs>
            </a:gsLst>
            <a:lin ang="2400000" scaled="0"/>
          </a:grad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34" name="Text Box 2"/>
          <p:cNvSpPr txBox="1">
            <a:spLocks noChangeArrowheads="1"/>
          </p:cNvSpPr>
          <p:nvPr/>
        </p:nvSpPr>
        <p:spPr bwMode="auto">
          <a:xfrm>
            <a:off x="1786177" y="3271574"/>
            <a:ext cx="5879112" cy="645160"/>
          </a:xfrm>
          <a:prstGeom prst="rect">
            <a:avLst/>
          </a:prstGeom>
          <a:noFill/>
          <a:ln w="9525">
            <a:noFill/>
            <a:miter lim="800000"/>
          </a:ln>
        </p:spPr>
        <p:txBody>
          <a:bodyPr wrap="square">
            <a:spAutoFit/>
          </a:bodyPr>
          <a:lstStyle/>
          <a:p>
            <a:pPr algn="ctr"/>
            <a:r>
              <a:rPr lang="zh-CN" altLang="en-US" sz="3600" b="1" dirty="0">
                <a:solidFill>
                  <a:srgbClr val="2B303A"/>
                </a:solidFill>
                <a:latin typeface="微软雅黑" panose="020B0503020204020204" pitchFamily="34" charset="-122"/>
                <a:ea typeface="微软雅黑" panose="020B0503020204020204" pitchFamily="34" charset="-122"/>
              </a:rPr>
              <a:t>我们的团队</a:t>
            </a:r>
            <a:endParaRPr lang="en-US" altLang="zh-CN" sz="3600" b="1" dirty="0">
              <a:solidFill>
                <a:srgbClr val="2B303A"/>
              </a:solidFill>
              <a:latin typeface="微软雅黑" panose="020B0503020204020204" pitchFamily="34" charset="-122"/>
              <a:ea typeface="微软雅黑" panose="020B0503020204020204" pitchFamily="34" charset="-122"/>
            </a:endParaRPr>
          </a:p>
        </p:txBody>
      </p:sp>
      <p:sp>
        <p:nvSpPr>
          <p:cNvPr id="35" name="Text Box 2"/>
          <p:cNvSpPr txBox="1">
            <a:spLocks noChangeArrowheads="1"/>
          </p:cNvSpPr>
          <p:nvPr/>
        </p:nvSpPr>
        <p:spPr bwMode="auto">
          <a:xfrm>
            <a:off x="1683398" y="4128399"/>
            <a:ext cx="1991599" cy="306705"/>
          </a:xfrm>
          <a:prstGeom prst="rect">
            <a:avLst/>
          </a:prstGeom>
          <a:noFill/>
          <a:ln w="9525">
            <a:noFill/>
            <a:miter lim="800000"/>
          </a:ln>
        </p:spPr>
        <p:txBody>
          <a:bodyPr wrap="square">
            <a:spAutoFit/>
          </a:bodyPr>
          <a:lstStyle/>
          <a:p>
            <a:pPr marL="171450" indent="-171450" algn="ctr">
              <a:buFont typeface="Wingdings" panose="05000000000000000000" pitchFamily="2" charset="2"/>
              <a:buChar char="Ø"/>
            </a:pPr>
            <a:r>
              <a:rPr lang="zh-CN" altLang="en-US" sz="1400" dirty="0">
                <a:solidFill>
                  <a:srgbClr val="2B303A"/>
                </a:solidFill>
                <a:latin typeface="微软雅黑" panose="020B0503020204020204" pitchFamily="34" charset="-122"/>
                <a:ea typeface="微软雅黑" panose="020B0503020204020204" pitchFamily="34" charset="-122"/>
              </a:rPr>
              <a:t>项目组组长</a:t>
            </a:r>
            <a:r>
              <a:rPr lang="en-US" altLang="zh-CN" sz="1400" dirty="0">
                <a:solidFill>
                  <a:srgbClr val="2B303A"/>
                </a:solidFill>
                <a:latin typeface="微软雅黑" panose="020B0503020204020204" pitchFamily="34" charset="-122"/>
                <a:ea typeface="微软雅黑" panose="020B0503020204020204" pitchFamily="34" charset="-122"/>
              </a:rPr>
              <a:t>:</a:t>
            </a:r>
            <a:r>
              <a:rPr lang="zh-CN" altLang="en-US" sz="1400" dirty="0">
                <a:solidFill>
                  <a:srgbClr val="2B303A"/>
                </a:solidFill>
                <a:latin typeface="微软雅黑" panose="020B0503020204020204" pitchFamily="34" charset="-122"/>
                <a:ea typeface="微软雅黑" panose="020B0503020204020204" pitchFamily="34" charset="-122"/>
              </a:rPr>
              <a:t>高伟鹏</a:t>
            </a:r>
            <a:endParaRPr lang="zh-CN" altLang="en-US" sz="1400" dirty="0">
              <a:solidFill>
                <a:srgbClr val="2B303A"/>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2282925" y="3959016"/>
            <a:ext cx="4942263" cy="46281"/>
            <a:chOff x="2054384" y="3643262"/>
            <a:chExt cx="4942263" cy="46281"/>
          </a:xfrm>
        </p:grpSpPr>
        <p:grpSp>
          <p:nvGrpSpPr>
            <p:cNvPr id="37" name="组合 36"/>
            <p:cNvGrpSpPr/>
            <p:nvPr/>
          </p:nvGrpSpPr>
          <p:grpSpPr>
            <a:xfrm>
              <a:off x="2054384" y="3643262"/>
              <a:ext cx="4919404" cy="45719"/>
              <a:chOff x="2010494" y="4118060"/>
              <a:chExt cx="4919404" cy="45719"/>
            </a:xfrm>
          </p:grpSpPr>
          <p:cxnSp>
            <p:nvCxnSpPr>
              <p:cNvPr id="39" name="直接连接符 38"/>
              <p:cNvCxnSpPr/>
              <p:nvPr/>
            </p:nvCxnSpPr>
            <p:spPr>
              <a:xfrm>
                <a:off x="2033354" y="4140342"/>
                <a:ext cx="4896544" cy="0"/>
              </a:xfrm>
              <a:prstGeom prst="line">
                <a:avLst/>
              </a:prstGeom>
              <a:ln>
                <a:solidFill>
                  <a:srgbClr val="2B303A"/>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2010494" y="4118060"/>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38" name="椭圆 37"/>
            <p:cNvSpPr/>
            <p:nvPr/>
          </p:nvSpPr>
          <p:spPr>
            <a:xfrm>
              <a:off x="6950928" y="3643824"/>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2" name="文本框 1"/>
          <p:cNvSpPr txBox="1"/>
          <p:nvPr/>
        </p:nvSpPr>
        <p:spPr>
          <a:xfrm>
            <a:off x="3996755" y="1189053"/>
            <a:ext cx="1322798" cy="1200329"/>
          </a:xfrm>
          <a:prstGeom prst="rect">
            <a:avLst/>
          </a:prstGeom>
          <a:noFill/>
        </p:spPr>
        <p:txBody>
          <a:bodyPr wrap="none" rtlCol="0">
            <a:spAutoFit/>
          </a:bodyPr>
          <a:lstStyle/>
          <a:p>
            <a:r>
              <a:rPr lang="en-US" altLang="zh-CN" sz="7200" b="1" dirty="0">
                <a:solidFill>
                  <a:srgbClr val="54301B"/>
                </a:solidFill>
                <a:latin typeface="+mj-ea"/>
                <a:ea typeface="+mj-ea"/>
              </a:rPr>
              <a:t>01</a:t>
            </a:r>
            <a:endParaRPr lang="zh-CN" altLang="en-US" sz="7200" b="1" dirty="0">
              <a:solidFill>
                <a:srgbClr val="54301B"/>
              </a:solidFill>
              <a:latin typeface="+mj-ea"/>
              <a:ea typeface="+mj-ea"/>
            </a:endParaRPr>
          </a:p>
        </p:txBody>
      </p:sp>
      <p:sp>
        <p:nvSpPr>
          <p:cNvPr id="41" name="文本框 40"/>
          <p:cNvSpPr txBox="1"/>
          <p:nvPr/>
        </p:nvSpPr>
        <p:spPr>
          <a:xfrm>
            <a:off x="3854087" y="2298059"/>
            <a:ext cx="1620957" cy="523220"/>
          </a:xfrm>
          <a:prstGeom prst="rect">
            <a:avLst/>
          </a:prstGeom>
          <a:noFill/>
        </p:spPr>
        <p:txBody>
          <a:bodyPr wrap="none" rtlCol="0">
            <a:spAutoFit/>
          </a:bodyPr>
          <a:lstStyle/>
          <a:p>
            <a:r>
              <a:rPr lang="zh-CN" altLang="en-US" sz="2800" b="1" dirty="0">
                <a:solidFill>
                  <a:srgbClr val="54301B"/>
                </a:solidFill>
                <a:latin typeface="+mj-ea"/>
                <a:ea typeface="+mj-ea"/>
              </a:rPr>
              <a:t>第一部分</a:t>
            </a:r>
            <a:endParaRPr lang="zh-CN" altLang="en-US" sz="2800" b="1" dirty="0">
              <a:solidFill>
                <a:srgbClr val="54301B"/>
              </a:solidFill>
              <a:latin typeface="+mj-ea"/>
              <a:ea typeface="+mj-ea"/>
            </a:endParaRPr>
          </a:p>
        </p:txBody>
      </p:sp>
      <p:sp>
        <p:nvSpPr>
          <p:cNvPr id="42" name="Text Box 2"/>
          <p:cNvSpPr txBox="1">
            <a:spLocks noChangeArrowheads="1"/>
          </p:cNvSpPr>
          <p:nvPr/>
        </p:nvSpPr>
        <p:spPr bwMode="auto">
          <a:xfrm>
            <a:off x="3893820" y="4128135"/>
            <a:ext cx="4175760" cy="306705"/>
          </a:xfrm>
          <a:prstGeom prst="rect">
            <a:avLst/>
          </a:prstGeom>
          <a:noFill/>
          <a:ln w="9525">
            <a:noFill/>
            <a:miter lim="800000"/>
          </a:ln>
        </p:spPr>
        <p:txBody>
          <a:bodyPr wrap="square">
            <a:spAutoFit/>
          </a:bodyPr>
          <a:lstStyle/>
          <a:p>
            <a:pPr marL="171450" indent="-171450" algn="ctr">
              <a:buFont typeface="Wingdings" panose="05000000000000000000" pitchFamily="2" charset="2"/>
              <a:buChar char="Ø"/>
            </a:pPr>
            <a:r>
              <a:rPr lang="zh-CN" altLang="en-US" sz="1400" dirty="0">
                <a:solidFill>
                  <a:srgbClr val="2B303A"/>
                </a:solidFill>
                <a:latin typeface="微软雅黑" panose="020B0503020204020204" pitchFamily="34" charset="-122"/>
                <a:ea typeface="微软雅黑" panose="020B0503020204020204" pitchFamily="34" charset="-122"/>
              </a:rPr>
              <a:t>项目组成员</a:t>
            </a:r>
            <a:r>
              <a:rPr lang="en-US" altLang="zh-CN" sz="1400" dirty="0">
                <a:solidFill>
                  <a:srgbClr val="2B303A"/>
                </a:solidFill>
                <a:latin typeface="微软雅黑" panose="020B0503020204020204" pitchFamily="34" charset="-122"/>
                <a:ea typeface="微软雅黑" panose="020B0503020204020204" pitchFamily="34" charset="-122"/>
              </a:rPr>
              <a:t>:</a:t>
            </a:r>
            <a:r>
              <a:rPr lang="zh-CN" altLang="en-US" sz="1400" dirty="0">
                <a:solidFill>
                  <a:srgbClr val="2B303A"/>
                </a:solidFill>
                <a:latin typeface="微软雅黑" panose="020B0503020204020204" pitchFamily="34" charset="-122"/>
                <a:ea typeface="微软雅黑" panose="020B0503020204020204" pitchFamily="34" charset="-122"/>
              </a:rPr>
              <a:t>王洪涛</a:t>
            </a:r>
            <a:r>
              <a:rPr lang="en-US" altLang="zh-CN" sz="1400" dirty="0">
                <a:solidFill>
                  <a:srgbClr val="2B303A"/>
                </a:solidFill>
                <a:latin typeface="微软雅黑" panose="020B0503020204020204" pitchFamily="34" charset="-122"/>
                <a:ea typeface="微软雅黑" panose="020B0503020204020204" pitchFamily="34" charset="-122"/>
              </a:rPr>
              <a:t>  </a:t>
            </a:r>
            <a:r>
              <a:rPr lang="zh-CN" altLang="en-US" sz="1400" dirty="0">
                <a:solidFill>
                  <a:srgbClr val="2B303A"/>
                </a:solidFill>
                <a:latin typeface="微软雅黑" panose="020B0503020204020204" pitchFamily="34" charset="-122"/>
                <a:ea typeface="微软雅黑" panose="020B0503020204020204" pitchFamily="34" charset="-122"/>
              </a:rPr>
              <a:t>杨剑雄</a:t>
            </a:r>
            <a:r>
              <a:rPr lang="en-US" altLang="zh-CN" sz="1400" dirty="0">
                <a:solidFill>
                  <a:srgbClr val="2B303A"/>
                </a:solidFill>
                <a:latin typeface="微软雅黑" panose="020B0503020204020204" pitchFamily="34" charset="-122"/>
                <a:ea typeface="微软雅黑" panose="020B0503020204020204" pitchFamily="34" charset="-122"/>
              </a:rPr>
              <a:t>  </a:t>
            </a:r>
            <a:r>
              <a:rPr lang="zh-CN" altLang="en-US" sz="1400" dirty="0">
                <a:solidFill>
                  <a:srgbClr val="2B303A"/>
                </a:solidFill>
                <a:latin typeface="微软雅黑" panose="020B0503020204020204" pitchFamily="34" charset="-122"/>
                <a:ea typeface="微软雅黑" panose="020B0503020204020204" pitchFamily="34" charset="-122"/>
              </a:rPr>
              <a:t>尹家龙</a:t>
            </a:r>
            <a:r>
              <a:rPr lang="en-US" altLang="zh-CN" sz="1400" dirty="0">
                <a:solidFill>
                  <a:srgbClr val="2B303A"/>
                </a:solidFill>
                <a:latin typeface="微软雅黑" panose="020B0503020204020204" pitchFamily="34" charset="-122"/>
                <a:ea typeface="微软雅黑" panose="020B0503020204020204" pitchFamily="34" charset="-122"/>
              </a:rPr>
              <a:t>  </a:t>
            </a:r>
            <a:r>
              <a:rPr lang="zh-CN" altLang="en-US" sz="1400" dirty="0">
                <a:solidFill>
                  <a:srgbClr val="2B303A"/>
                </a:solidFill>
                <a:latin typeface="微软雅黑" panose="020B0503020204020204" pitchFamily="34" charset="-122"/>
                <a:ea typeface="微软雅黑" panose="020B0503020204020204" pitchFamily="34" charset="-122"/>
              </a:rPr>
              <a:t>钟民</a:t>
            </a:r>
            <a:endParaRPr lang="zh-CN" altLang="en-US" sz="1400" dirty="0">
              <a:solidFill>
                <a:srgbClr val="2B303A"/>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p:cTn id="11" dur="750" fill="hold"/>
                                        <p:tgtEl>
                                          <p:spTgt spid="2">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2">
                                            <p:txEl>
                                              <p:pRg st="0" end="0"/>
                                            </p:txEl>
                                          </p:spTgt>
                                        </p:tgtEl>
                                      </p:cBhvr>
                                    </p:animEffect>
                                  </p:childTnLst>
                                </p:cTn>
                              </p:par>
                            </p:childTnLst>
                          </p:cTn>
                        </p:par>
                        <p:par>
                          <p:cTn id="14" fill="hold">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750"/>
                                        <p:tgtEl>
                                          <p:spTgt spid="41"/>
                                        </p:tgtEl>
                                      </p:cBhvr>
                                    </p:animEffect>
                                  </p:childTnLst>
                                </p:cTn>
                              </p:par>
                            </p:childTnLst>
                          </p:cTn>
                        </p:par>
                        <p:par>
                          <p:cTn id="18" fill="hold">
                            <p:stCondLst>
                              <p:cond delay="3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4"/>
                                        </p:tgtEl>
                                        <p:attrNameLst>
                                          <p:attrName>style.visibility</p:attrName>
                                        </p:attrNameLst>
                                      </p:cBhvr>
                                      <p:to>
                                        <p:strVal val="visible"/>
                                      </p:to>
                                    </p:set>
                                    <p:anim calcmode="lin" valueType="num">
                                      <p:cBhvr>
                                        <p:cTn id="21" dur="8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22" dur="800" fill="hold"/>
                                        <p:tgtEl>
                                          <p:spTgt spid="34"/>
                                        </p:tgtEl>
                                        <p:attrNameLst>
                                          <p:attrName>ppt_y</p:attrName>
                                        </p:attrNameLst>
                                      </p:cBhvr>
                                      <p:tavLst>
                                        <p:tav tm="0">
                                          <p:val>
                                            <p:strVal val="#ppt_y"/>
                                          </p:val>
                                        </p:tav>
                                        <p:tav tm="100000">
                                          <p:val>
                                            <p:strVal val="#ppt_y"/>
                                          </p:val>
                                        </p:tav>
                                      </p:tavLst>
                                    </p:anim>
                                    <p:anim calcmode="lin" valueType="num">
                                      <p:cBhvr>
                                        <p:cTn id="23" dur="8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24" dur="8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800" tmFilter="0,0; .5, 1; 1, 1"/>
                                        <p:tgtEl>
                                          <p:spTgt spid="34"/>
                                        </p:tgtEl>
                                      </p:cBhvr>
                                    </p:animEffect>
                                  </p:childTnLst>
                                </p:cTn>
                              </p:par>
                            </p:childTnLst>
                          </p:cTn>
                        </p:par>
                        <p:par>
                          <p:cTn id="26" fill="hold">
                            <p:stCondLst>
                              <p:cond delay="3619"/>
                            </p:stCondLst>
                            <p:childTnLst>
                              <p:par>
                                <p:cTn id="27" presetID="16" presetClass="entr" presetSubtype="21"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arn(inVertical)">
                                      <p:cBhvr>
                                        <p:cTn id="29" dur="500"/>
                                        <p:tgtEl>
                                          <p:spTgt spid="36"/>
                                        </p:tgtEl>
                                      </p:cBhvr>
                                    </p:animEffect>
                                  </p:childTnLst>
                                </p:cTn>
                              </p:par>
                            </p:childTnLst>
                          </p:cTn>
                        </p:par>
                        <p:par>
                          <p:cTn id="30" fill="hold">
                            <p:stCondLst>
                              <p:cond delay="4119"/>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par>
                          <p:cTn id="36" fill="hold">
                            <p:stCondLst>
                              <p:cond delay="5019"/>
                            </p:stCondLst>
                            <p:childTnLst>
                              <p:par>
                                <p:cTn id="37" presetID="53" presetClass="entr" presetSubtype="16" fill="hold" grpId="0" nodeType="afterEffect">
                                  <p:stCondLst>
                                    <p:cond delay="0"/>
                                  </p:stCondLst>
                                  <p:iterate type="lt">
                                    <p:tmPct val="10000"/>
                                  </p:iterate>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4" grpId="0"/>
      <p:bldP spid="35"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30854" y="1283610"/>
            <a:ext cx="5153514" cy="348839"/>
            <a:chOff x="3002037" y="1465798"/>
            <a:chExt cx="7067433" cy="369332"/>
          </a:xfrm>
          <a:solidFill>
            <a:schemeClr val="accent2">
              <a:lumMod val="75000"/>
            </a:schemeClr>
          </a:solidFill>
        </p:grpSpPr>
        <p:sp>
          <p:nvSpPr>
            <p:cNvPr id="4" name="矩形 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5" name="TextBox 4"/>
            <p:cNvSpPr txBox="1"/>
            <p:nvPr/>
          </p:nvSpPr>
          <p:spPr>
            <a:xfrm>
              <a:off x="3033222" y="1474123"/>
              <a:ext cx="5688632"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组长工作内容</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2730854" y="2981927"/>
            <a:ext cx="5153514" cy="353479"/>
            <a:chOff x="3002037" y="3922395"/>
            <a:chExt cx="7067433" cy="374245"/>
          </a:xfrm>
          <a:solidFill>
            <a:schemeClr val="accent2">
              <a:lumMod val="75000"/>
            </a:schemeClr>
          </a:solidFill>
        </p:grpSpPr>
        <p:sp>
          <p:nvSpPr>
            <p:cNvPr id="7" name="矩形 6"/>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9" name="TextBox 8"/>
            <p:cNvSpPr txBox="1"/>
            <p:nvPr/>
          </p:nvSpPr>
          <p:spPr>
            <a:xfrm>
              <a:off x="3023808" y="3939647"/>
              <a:ext cx="4085844"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组员工作内容</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sp>
        <p:nvSpPr>
          <p:cNvPr id="10" name="TextBox 9"/>
          <p:cNvSpPr txBox="1"/>
          <p:nvPr/>
        </p:nvSpPr>
        <p:spPr>
          <a:xfrm>
            <a:off x="2730219" y="1682650"/>
            <a:ext cx="5153514" cy="1746885"/>
          </a:xfrm>
          <a:prstGeom prst="rect">
            <a:avLst/>
          </a:prstGeom>
          <a:noFill/>
        </p:spPr>
        <p:txBody>
          <a:bodyPr wrap="square" lIns="68580" tIns="34290" rIns="68580" bIns="34290" rtlCol="0">
            <a:spAutoFit/>
          </a:bodyPr>
          <a:lstStyle/>
          <a:p>
            <a:pPr marL="171450" indent="-171450">
              <a:lnSpc>
                <a:spcPct val="13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统筹安排完成案例过程中各自的分工内容</a:t>
            </a:r>
            <a:endParaRPr lang="zh-CN" altLang="en-US"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数据库各表初步确定、搭建</a:t>
            </a:r>
            <a:endParaRPr lang="en-US" altLang="zh-CN"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协调、督促各个组员及时完成各自负责的需求</a:t>
            </a:r>
            <a:endParaRPr lang="zh-CN" altLang="en-US"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帮助组员解决疑难问题</a:t>
            </a:r>
            <a:endParaRPr lang="zh-CN" altLang="en-US"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案例的最终整合、审核工作并对项目进行最终测试及解决</a:t>
            </a:r>
            <a:r>
              <a:rPr lang="en-US" altLang="zh-CN" sz="1200" dirty="0">
                <a:latin typeface="微软雅黑" panose="020B0503020204020204" pitchFamily="34" charset="-122"/>
                <a:ea typeface="微软雅黑" panose="020B0503020204020204" pitchFamily="34" charset="-122"/>
              </a:rPr>
              <a:t>BUG</a:t>
            </a:r>
            <a:endParaRPr lang="zh-CN" altLang="en-US"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endParaRPr lang="zh-CN" altLang="en-US"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endParaRPr lang="zh-CN" altLang="en-US" sz="12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2730854" y="3486453"/>
            <a:ext cx="5153514" cy="1267460"/>
          </a:xfrm>
          <a:prstGeom prst="rect">
            <a:avLst/>
          </a:prstGeom>
          <a:noFill/>
        </p:spPr>
        <p:txBody>
          <a:bodyPr wrap="square" lIns="68580" tIns="34290" rIns="68580" bIns="34290" rtlCol="0">
            <a:spAutoFit/>
          </a:bodyPr>
          <a:lstStyle/>
          <a:p>
            <a:pPr marL="171450" indent="-171450">
              <a:lnSpc>
                <a:spcPct val="13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寻找模板并与组长沟通并确定</a:t>
            </a:r>
            <a:endParaRPr lang="zh-CN" altLang="en-US"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及时完成案例各自分工的内容</a:t>
            </a:r>
            <a:endParaRPr lang="zh-CN" altLang="en-US"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对数据库进行完善及维护</a:t>
            </a:r>
            <a:endParaRPr lang="zh-CN" altLang="en-US"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endParaRPr lang="zh-CN" altLang="en-US" sz="1200" dirty="0">
              <a:latin typeface="微软雅黑" panose="020B0503020204020204" pitchFamily="34" charset="-122"/>
              <a:ea typeface="微软雅黑" panose="020B0503020204020204" pitchFamily="34" charset="-122"/>
            </a:endParaRPr>
          </a:p>
          <a:p>
            <a:pPr marL="171450" indent="-171450">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 name="等腰三角形 2"/>
          <p:cNvSpPr/>
          <p:nvPr/>
        </p:nvSpPr>
        <p:spPr bwMode="auto">
          <a:xfrm rot="2747878">
            <a:off x="1522002" y="1241247"/>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628226" y="1682507"/>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zh-CN" b="1" dirty="0"/>
              <a:t>组长</a:t>
            </a:r>
            <a:endParaRPr lang="zh-CN" b="1" dirty="0"/>
          </a:p>
        </p:txBody>
      </p:sp>
      <p:sp>
        <p:nvSpPr>
          <p:cNvPr id="14" name="等腰三角形 2"/>
          <p:cNvSpPr/>
          <p:nvPr/>
        </p:nvSpPr>
        <p:spPr bwMode="auto">
          <a:xfrm rot="3036074">
            <a:off x="1522001" y="2986140"/>
            <a:ext cx="992273" cy="11481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a:noFill/>
          </a:ln>
        </p:spPr>
        <p:txBody>
          <a:bodyPr wrap="none" lIns="68580" tIns="34290" rIns="68580" bIns="34290" anchor="ctr"/>
          <a:lstStyle/>
          <a:p>
            <a:pPr algn="ctr"/>
            <a:endParaRPr lang="zh-CN" altLang="en-US" sz="1100" kern="0">
              <a:solidFill>
                <a:srgbClr val="FFFFFF"/>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1628228" y="3421201"/>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zh-CN" altLang="en-US" b="1" dirty="0"/>
              <a:t>组员</a:t>
            </a:r>
            <a:endParaRPr lang="zh-CN" altLang="en-US" b="1" dirty="0"/>
          </a:p>
        </p:txBody>
      </p:sp>
      <p:sp>
        <p:nvSpPr>
          <p:cNvPr id="16" name="TextBox 15"/>
          <p:cNvSpPr txBox="1"/>
          <p:nvPr/>
        </p:nvSpPr>
        <p:spPr>
          <a:xfrm>
            <a:off x="355782" y="205624"/>
            <a:ext cx="1537970" cy="398780"/>
          </a:xfrm>
          <a:prstGeom prst="rect">
            <a:avLst/>
          </a:prstGeom>
          <a:noFill/>
        </p:spPr>
        <p:txBody>
          <a:bodyPr wrap="none" rtlCol="0">
            <a:spAutoFit/>
          </a:bodyPr>
          <a:lstStyle/>
          <a:p>
            <a:r>
              <a:rPr lang="en-US" altLang="zh-CN" sz="2000" b="1" dirty="0">
                <a:solidFill>
                  <a:schemeClr val="accent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Our  team</a:t>
            </a:r>
            <a:r>
              <a:rPr lang="en-US" altLang="zh-CN" sz="2000" b="1" dirty="0">
                <a:solidFill>
                  <a:schemeClr val="accent1"/>
                </a:solidFill>
                <a:latin typeface="微软雅黑" panose="020B0503020204020204" pitchFamily="34" charset="-122"/>
                <a:ea typeface="微软雅黑" panose="020B0503020204020204" pitchFamily="34" charset="-122"/>
              </a:rPr>
              <a:t> </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90">
                                          <p:stCondLst>
                                            <p:cond delay="0"/>
                                          </p:stCondLst>
                                        </p:cTn>
                                        <p:tgtEl>
                                          <p:spTgt spid="13"/>
                                        </p:tgtEl>
                                      </p:cBhvr>
                                    </p:animEffect>
                                    <p:anim calcmode="lin" valueType="num">
                                      <p:cBhvr>
                                        <p:cTn id="8"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3" dur="13">
                                          <p:stCondLst>
                                            <p:cond delay="325"/>
                                          </p:stCondLst>
                                        </p:cTn>
                                        <p:tgtEl>
                                          <p:spTgt spid="13"/>
                                        </p:tgtEl>
                                      </p:cBhvr>
                                      <p:to x="100000" y="60000"/>
                                    </p:animScale>
                                    <p:animScale>
                                      <p:cBhvr>
                                        <p:cTn id="14" dur="83" decel="50000">
                                          <p:stCondLst>
                                            <p:cond delay="338"/>
                                          </p:stCondLst>
                                        </p:cTn>
                                        <p:tgtEl>
                                          <p:spTgt spid="13"/>
                                        </p:tgtEl>
                                      </p:cBhvr>
                                      <p:to x="100000" y="100000"/>
                                    </p:animScale>
                                    <p:animScale>
                                      <p:cBhvr>
                                        <p:cTn id="15" dur="13">
                                          <p:stCondLst>
                                            <p:cond delay="656"/>
                                          </p:stCondLst>
                                        </p:cTn>
                                        <p:tgtEl>
                                          <p:spTgt spid="13"/>
                                        </p:tgtEl>
                                      </p:cBhvr>
                                      <p:to x="100000" y="80000"/>
                                    </p:animScale>
                                    <p:animScale>
                                      <p:cBhvr>
                                        <p:cTn id="16" dur="83" decel="50000">
                                          <p:stCondLst>
                                            <p:cond delay="669"/>
                                          </p:stCondLst>
                                        </p:cTn>
                                        <p:tgtEl>
                                          <p:spTgt spid="13"/>
                                        </p:tgtEl>
                                      </p:cBhvr>
                                      <p:to x="100000" y="100000"/>
                                    </p:animScale>
                                    <p:animScale>
                                      <p:cBhvr>
                                        <p:cTn id="17" dur="13">
                                          <p:stCondLst>
                                            <p:cond delay="821"/>
                                          </p:stCondLst>
                                        </p:cTn>
                                        <p:tgtEl>
                                          <p:spTgt spid="13"/>
                                        </p:tgtEl>
                                      </p:cBhvr>
                                      <p:to x="100000" y="90000"/>
                                    </p:animScale>
                                    <p:animScale>
                                      <p:cBhvr>
                                        <p:cTn id="18" dur="83" decel="50000">
                                          <p:stCondLst>
                                            <p:cond delay="834"/>
                                          </p:stCondLst>
                                        </p:cTn>
                                        <p:tgtEl>
                                          <p:spTgt spid="13"/>
                                        </p:tgtEl>
                                      </p:cBhvr>
                                      <p:to x="100000" y="100000"/>
                                    </p:animScale>
                                    <p:animScale>
                                      <p:cBhvr>
                                        <p:cTn id="19" dur="13">
                                          <p:stCondLst>
                                            <p:cond delay="904"/>
                                          </p:stCondLst>
                                        </p:cTn>
                                        <p:tgtEl>
                                          <p:spTgt spid="13"/>
                                        </p:tgtEl>
                                      </p:cBhvr>
                                      <p:to x="100000" y="95000"/>
                                    </p:animScale>
                                    <p:animScale>
                                      <p:cBhvr>
                                        <p:cTn id="20" dur="83" decel="50000">
                                          <p:stCondLst>
                                            <p:cond delay="917"/>
                                          </p:stCondLst>
                                        </p:cTn>
                                        <p:tgtEl>
                                          <p:spTgt spid="1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290">
                                          <p:stCondLst>
                                            <p:cond delay="0"/>
                                          </p:stCondLst>
                                        </p:cTn>
                                        <p:tgtEl>
                                          <p:spTgt spid="12"/>
                                        </p:tgtEl>
                                      </p:cBhvr>
                                    </p:animEffect>
                                    <p:anim calcmode="lin" valueType="num">
                                      <p:cBhvr>
                                        <p:cTn id="24"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29" dur="13">
                                          <p:stCondLst>
                                            <p:cond delay="325"/>
                                          </p:stCondLst>
                                        </p:cTn>
                                        <p:tgtEl>
                                          <p:spTgt spid="12"/>
                                        </p:tgtEl>
                                      </p:cBhvr>
                                      <p:to x="100000" y="60000"/>
                                    </p:animScale>
                                    <p:animScale>
                                      <p:cBhvr>
                                        <p:cTn id="30" dur="83" decel="50000">
                                          <p:stCondLst>
                                            <p:cond delay="338"/>
                                          </p:stCondLst>
                                        </p:cTn>
                                        <p:tgtEl>
                                          <p:spTgt spid="12"/>
                                        </p:tgtEl>
                                      </p:cBhvr>
                                      <p:to x="100000" y="100000"/>
                                    </p:animScale>
                                    <p:animScale>
                                      <p:cBhvr>
                                        <p:cTn id="31" dur="13">
                                          <p:stCondLst>
                                            <p:cond delay="656"/>
                                          </p:stCondLst>
                                        </p:cTn>
                                        <p:tgtEl>
                                          <p:spTgt spid="12"/>
                                        </p:tgtEl>
                                      </p:cBhvr>
                                      <p:to x="100000" y="80000"/>
                                    </p:animScale>
                                    <p:animScale>
                                      <p:cBhvr>
                                        <p:cTn id="32" dur="83" decel="50000">
                                          <p:stCondLst>
                                            <p:cond delay="669"/>
                                          </p:stCondLst>
                                        </p:cTn>
                                        <p:tgtEl>
                                          <p:spTgt spid="12"/>
                                        </p:tgtEl>
                                      </p:cBhvr>
                                      <p:to x="100000" y="100000"/>
                                    </p:animScale>
                                    <p:animScale>
                                      <p:cBhvr>
                                        <p:cTn id="33" dur="13">
                                          <p:stCondLst>
                                            <p:cond delay="821"/>
                                          </p:stCondLst>
                                        </p:cTn>
                                        <p:tgtEl>
                                          <p:spTgt spid="12"/>
                                        </p:tgtEl>
                                      </p:cBhvr>
                                      <p:to x="100000" y="90000"/>
                                    </p:animScale>
                                    <p:animScale>
                                      <p:cBhvr>
                                        <p:cTn id="34" dur="83" decel="50000">
                                          <p:stCondLst>
                                            <p:cond delay="834"/>
                                          </p:stCondLst>
                                        </p:cTn>
                                        <p:tgtEl>
                                          <p:spTgt spid="12"/>
                                        </p:tgtEl>
                                      </p:cBhvr>
                                      <p:to x="100000" y="100000"/>
                                    </p:animScale>
                                    <p:animScale>
                                      <p:cBhvr>
                                        <p:cTn id="35" dur="13">
                                          <p:stCondLst>
                                            <p:cond delay="904"/>
                                          </p:stCondLst>
                                        </p:cTn>
                                        <p:tgtEl>
                                          <p:spTgt spid="12"/>
                                        </p:tgtEl>
                                      </p:cBhvr>
                                      <p:to x="100000" y="95000"/>
                                    </p:animScale>
                                    <p:animScale>
                                      <p:cBhvr>
                                        <p:cTn id="36" dur="83" decel="50000">
                                          <p:stCondLst>
                                            <p:cond delay="917"/>
                                          </p:stCondLst>
                                        </p:cTn>
                                        <p:tgtEl>
                                          <p:spTgt spid="1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290">
                                          <p:stCondLst>
                                            <p:cond delay="0"/>
                                          </p:stCondLst>
                                        </p:cTn>
                                        <p:tgtEl>
                                          <p:spTgt spid="14"/>
                                        </p:tgtEl>
                                      </p:cBhvr>
                                    </p:animEffect>
                                    <p:anim calcmode="lin" valueType="num">
                                      <p:cBhvr>
                                        <p:cTn id="40"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45" dur="13">
                                          <p:stCondLst>
                                            <p:cond delay="325"/>
                                          </p:stCondLst>
                                        </p:cTn>
                                        <p:tgtEl>
                                          <p:spTgt spid="14"/>
                                        </p:tgtEl>
                                      </p:cBhvr>
                                      <p:to x="100000" y="60000"/>
                                    </p:animScale>
                                    <p:animScale>
                                      <p:cBhvr>
                                        <p:cTn id="46" dur="83" decel="50000">
                                          <p:stCondLst>
                                            <p:cond delay="338"/>
                                          </p:stCondLst>
                                        </p:cTn>
                                        <p:tgtEl>
                                          <p:spTgt spid="14"/>
                                        </p:tgtEl>
                                      </p:cBhvr>
                                      <p:to x="100000" y="100000"/>
                                    </p:animScale>
                                    <p:animScale>
                                      <p:cBhvr>
                                        <p:cTn id="47" dur="13">
                                          <p:stCondLst>
                                            <p:cond delay="656"/>
                                          </p:stCondLst>
                                        </p:cTn>
                                        <p:tgtEl>
                                          <p:spTgt spid="14"/>
                                        </p:tgtEl>
                                      </p:cBhvr>
                                      <p:to x="100000" y="80000"/>
                                    </p:animScale>
                                    <p:animScale>
                                      <p:cBhvr>
                                        <p:cTn id="48" dur="83" decel="50000">
                                          <p:stCondLst>
                                            <p:cond delay="669"/>
                                          </p:stCondLst>
                                        </p:cTn>
                                        <p:tgtEl>
                                          <p:spTgt spid="14"/>
                                        </p:tgtEl>
                                      </p:cBhvr>
                                      <p:to x="100000" y="100000"/>
                                    </p:animScale>
                                    <p:animScale>
                                      <p:cBhvr>
                                        <p:cTn id="49" dur="13">
                                          <p:stCondLst>
                                            <p:cond delay="821"/>
                                          </p:stCondLst>
                                        </p:cTn>
                                        <p:tgtEl>
                                          <p:spTgt spid="14"/>
                                        </p:tgtEl>
                                      </p:cBhvr>
                                      <p:to x="100000" y="90000"/>
                                    </p:animScale>
                                    <p:animScale>
                                      <p:cBhvr>
                                        <p:cTn id="50" dur="83" decel="50000">
                                          <p:stCondLst>
                                            <p:cond delay="834"/>
                                          </p:stCondLst>
                                        </p:cTn>
                                        <p:tgtEl>
                                          <p:spTgt spid="14"/>
                                        </p:tgtEl>
                                      </p:cBhvr>
                                      <p:to x="100000" y="100000"/>
                                    </p:animScale>
                                    <p:animScale>
                                      <p:cBhvr>
                                        <p:cTn id="51" dur="13">
                                          <p:stCondLst>
                                            <p:cond delay="904"/>
                                          </p:stCondLst>
                                        </p:cTn>
                                        <p:tgtEl>
                                          <p:spTgt spid="14"/>
                                        </p:tgtEl>
                                      </p:cBhvr>
                                      <p:to x="100000" y="95000"/>
                                    </p:animScale>
                                    <p:animScale>
                                      <p:cBhvr>
                                        <p:cTn id="52" dur="83" decel="50000">
                                          <p:stCondLst>
                                            <p:cond delay="917"/>
                                          </p:stCondLst>
                                        </p:cTn>
                                        <p:tgtEl>
                                          <p:spTgt spid="14"/>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290">
                                          <p:stCondLst>
                                            <p:cond delay="0"/>
                                          </p:stCondLst>
                                        </p:cTn>
                                        <p:tgtEl>
                                          <p:spTgt spid="15"/>
                                        </p:tgtEl>
                                      </p:cBhvr>
                                    </p:animEffect>
                                    <p:anim calcmode="lin" valueType="num">
                                      <p:cBhvr>
                                        <p:cTn id="56"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61" dur="13">
                                          <p:stCondLst>
                                            <p:cond delay="325"/>
                                          </p:stCondLst>
                                        </p:cTn>
                                        <p:tgtEl>
                                          <p:spTgt spid="15"/>
                                        </p:tgtEl>
                                      </p:cBhvr>
                                      <p:to x="100000" y="60000"/>
                                    </p:animScale>
                                    <p:animScale>
                                      <p:cBhvr>
                                        <p:cTn id="62" dur="83" decel="50000">
                                          <p:stCondLst>
                                            <p:cond delay="338"/>
                                          </p:stCondLst>
                                        </p:cTn>
                                        <p:tgtEl>
                                          <p:spTgt spid="15"/>
                                        </p:tgtEl>
                                      </p:cBhvr>
                                      <p:to x="100000" y="100000"/>
                                    </p:animScale>
                                    <p:animScale>
                                      <p:cBhvr>
                                        <p:cTn id="63" dur="13">
                                          <p:stCondLst>
                                            <p:cond delay="656"/>
                                          </p:stCondLst>
                                        </p:cTn>
                                        <p:tgtEl>
                                          <p:spTgt spid="15"/>
                                        </p:tgtEl>
                                      </p:cBhvr>
                                      <p:to x="100000" y="80000"/>
                                    </p:animScale>
                                    <p:animScale>
                                      <p:cBhvr>
                                        <p:cTn id="64" dur="83" decel="50000">
                                          <p:stCondLst>
                                            <p:cond delay="669"/>
                                          </p:stCondLst>
                                        </p:cTn>
                                        <p:tgtEl>
                                          <p:spTgt spid="15"/>
                                        </p:tgtEl>
                                      </p:cBhvr>
                                      <p:to x="100000" y="100000"/>
                                    </p:animScale>
                                    <p:animScale>
                                      <p:cBhvr>
                                        <p:cTn id="65" dur="13">
                                          <p:stCondLst>
                                            <p:cond delay="821"/>
                                          </p:stCondLst>
                                        </p:cTn>
                                        <p:tgtEl>
                                          <p:spTgt spid="15"/>
                                        </p:tgtEl>
                                      </p:cBhvr>
                                      <p:to x="100000" y="90000"/>
                                    </p:animScale>
                                    <p:animScale>
                                      <p:cBhvr>
                                        <p:cTn id="66" dur="83" decel="50000">
                                          <p:stCondLst>
                                            <p:cond delay="834"/>
                                          </p:stCondLst>
                                        </p:cTn>
                                        <p:tgtEl>
                                          <p:spTgt spid="15"/>
                                        </p:tgtEl>
                                      </p:cBhvr>
                                      <p:to x="100000" y="100000"/>
                                    </p:animScale>
                                    <p:animScale>
                                      <p:cBhvr>
                                        <p:cTn id="67" dur="13">
                                          <p:stCondLst>
                                            <p:cond delay="904"/>
                                          </p:stCondLst>
                                        </p:cTn>
                                        <p:tgtEl>
                                          <p:spTgt spid="15"/>
                                        </p:tgtEl>
                                      </p:cBhvr>
                                      <p:to x="100000" y="95000"/>
                                    </p:animScale>
                                    <p:animScale>
                                      <p:cBhvr>
                                        <p:cTn id="68" dur="83" decel="50000">
                                          <p:stCondLst>
                                            <p:cond delay="917"/>
                                          </p:stCondLst>
                                        </p:cTn>
                                        <p:tgtEl>
                                          <p:spTgt spid="15"/>
                                        </p:tgtEl>
                                      </p:cBhvr>
                                      <p:to x="100000" y="100000"/>
                                    </p:animScale>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1000"/>
                                        <p:tgtEl>
                                          <p:spTgt spid="3"/>
                                        </p:tgtEl>
                                      </p:cBhvr>
                                    </p:animEffect>
                                  </p:childTnLst>
                                </p:cTn>
                              </p:par>
                              <p:par>
                                <p:cTn id="73" presetID="12" presetClass="entr" presetSubtype="4" fill="hold" grpId="0" nodeType="withEffect">
                                  <p:stCondLst>
                                    <p:cond delay="0"/>
                                  </p:stCondLst>
                                  <p:iterate type="lt">
                                    <p:tmPct val="5983"/>
                                  </p:iterate>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300"/>
                                        <p:tgtEl>
                                          <p:spTgt spid="10"/>
                                        </p:tgtEl>
                                        <p:attrNameLst>
                                          <p:attrName>ppt_y</p:attrName>
                                        </p:attrNameLst>
                                      </p:cBhvr>
                                      <p:tavLst>
                                        <p:tav tm="0">
                                          <p:val>
                                            <p:strVal val="#ppt_y+#ppt_h*1.125000"/>
                                          </p:val>
                                        </p:tav>
                                        <p:tav tm="100000">
                                          <p:val>
                                            <p:strVal val="#ppt_y"/>
                                          </p:val>
                                        </p:tav>
                                      </p:tavLst>
                                    </p:anim>
                                    <p:animEffect transition="in" filter="wipe(up)">
                                      <p:cBhvr>
                                        <p:cTn id="76" dur="300"/>
                                        <p:tgtEl>
                                          <p:spTgt spid="10"/>
                                        </p:tgtEl>
                                      </p:cBhvr>
                                    </p:animEffect>
                                  </p:childTnLst>
                                </p:cTn>
                              </p:par>
                              <p:par>
                                <p:cTn id="77" presetID="22" presetClass="entr" presetSubtype="8" fill="hold" nodeType="withEffect">
                                  <p:stCondLst>
                                    <p:cond delay="1000"/>
                                  </p:stCondLst>
                                  <p:childTnLst>
                                    <p:set>
                                      <p:cBhvr>
                                        <p:cTn id="78" dur="1" fill="hold">
                                          <p:stCondLst>
                                            <p:cond delay="0"/>
                                          </p:stCondLst>
                                        </p:cTn>
                                        <p:tgtEl>
                                          <p:spTgt spid="6"/>
                                        </p:tgtEl>
                                        <p:attrNameLst>
                                          <p:attrName>style.visibility</p:attrName>
                                        </p:attrNameLst>
                                      </p:cBhvr>
                                      <p:to>
                                        <p:strVal val="visible"/>
                                      </p:to>
                                    </p:set>
                                    <p:animEffect transition="in" filter="wipe(left)">
                                      <p:cBhvr>
                                        <p:cTn id="79" dur="1000"/>
                                        <p:tgtEl>
                                          <p:spTgt spid="6"/>
                                        </p:tgtEl>
                                      </p:cBhvr>
                                    </p:animEffect>
                                  </p:childTnLst>
                                </p:cTn>
                              </p:par>
                              <p:par>
                                <p:cTn id="80" presetID="12" presetClass="entr" presetSubtype="4" fill="hold" grpId="0" nodeType="withEffect">
                                  <p:stCondLst>
                                    <p:cond delay="1000"/>
                                  </p:stCondLst>
                                  <p:iterate type="lt">
                                    <p:tmPct val="5983"/>
                                  </p:iterate>
                                  <p:childTnLst>
                                    <p:set>
                                      <p:cBhvr>
                                        <p:cTn id="81" dur="1" fill="hold">
                                          <p:stCondLst>
                                            <p:cond delay="0"/>
                                          </p:stCondLst>
                                        </p:cTn>
                                        <p:tgtEl>
                                          <p:spTgt spid="11"/>
                                        </p:tgtEl>
                                        <p:attrNameLst>
                                          <p:attrName>style.visibility</p:attrName>
                                        </p:attrNameLst>
                                      </p:cBhvr>
                                      <p:to>
                                        <p:strVal val="visible"/>
                                      </p:to>
                                    </p:set>
                                    <p:anim calcmode="lin" valueType="num">
                                      <p:cBhvr additive="base">
                                        <p:cTn id="82" dur="300"/>
                                        <p:tgtEl>
                                          <p:spTgt spid="11"/>
                                        </p:tgtEl>
                                        <p:attrNameLst>
                                          <p:attrName>ppt_y</p:attrName>
                                        </p:attrNameLst>
                                      </p:cBhvr>
                                      <p:tavLst>
                                        <p:tav tm="0">
                                          <p:val>
                                            <p:strVal val="#ppt_y+#ppt_h*1.125000"/>
                                          </p:val>
                                        </p:tav>
                                        <p:tav tm="100000">
                                          <p:val>
                                            <p:strVal val="#ppt_y"/>
                                          </p:val>
                                        </p:tav>
                                      </p:tavLst>
                                    </p:anim>
                                    <p:animEffect transition="in" filter="wipe(up)">
                                      <p:cBhvr>
                                        <p:cTn id="83"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P spid="14"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58990" y="1385685"/>
            <a:ext cx="1918068" cy="680813"/>
            <a:chOff x="3666731" y="1984470"/>
            <a:chExt cx="2636520" cy="1447800"/>
          </a:xfrm>
        </p:grpSpPr>
        <p:sp>
          <p:nvSpPr>
            <p:cNvPr id="4" name="任意多边形 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35"/>
            <p:cNvSpPr txBox="1"/>
            <p:nvPr/>
          </p:nvSpPr>
          <p:spPr>
            <a:xfrm>
              <a:off x="3970853" y="2367402"/>
              <a:ext cx="2230360" cy="684640"/>
            </a:xfrm>
            <a:prstGeom prst="rect">
              <a:avLst/>
            </a:prstGeom>
            <a:noFill/>
          </p:spPr>
          <p:txBody>
            <a:bodyPr wrap="square" rtlCol="0" anchor="ctr">
              <a:spAutoFit/>
            </a:bodyPr>
            <a:lstStyle/>
            <a:p>
              <a:pPr algn="ctr"/>
              <a:r>
                <a:rPr lang="zh-CN" altLang="en-US" sz="15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王洪涛</a:t>
              </a:r>
              <a:endParaRPr lang="zh-CN" altLang="en-US" sz="15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 name="组合 5"/>
          <p:cNvGrpSpPr/>
          <p:nvPr/>
        </p:nvGrpSpPr>
        <p:grpSpPr>
          <a:xfrm>
            <a:off x="355850" y="1385685"/>
            <a:ext cx="1918068" cy="680813"/>
            <a:chOff x="1436370" y="1984470"/>
            <a:chExt cx="2636520" cy="1447800"/>
          </a:xfrm>
        </p:grpSpPr>
        <p:sp>
          <p:nvSpPr>
            <p:cNvPr id="7" name="任意多边形 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43"/>
            <p:cNvSpPr txBox="1"/>
            <p:nvPr/>
          </p:nvSpPr>
          <p:spPr>
            <a:xfrm>
              <a:off x="1709209" y="2316762"/>
              <a:ext cx="2293960" cy="783218"/>
            </a:xfrm>
            <a:prstGeom prst="rect">
              <a:avLst/>
            </a:prstGeom>
            <a:noFill/>
          </p:spPr>
          <p:txBody>
            <a:bodyPr wrap="square" rtlCol="0" anchor="ctr">
              <a:spAutoFit/>
            </a:bodyPr>
            <a:lstStyle/>
            <a:p>
              <a:pPr algn="ctr">
                <a:lnSpc>
                  <a:spcPct val="120000"/>
                </a:lnSpc>
              </a:pPr>
              <a:r>
                <a:rPr lang="zh-CN" altLang="en-US" sz="15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高伟鹏</a:t>
              </a:r>
              <a:endParaRPr lang="zh-CN" altLang="en-US" sz="15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 name="组合 9"/>
          <p:cNvGrpSpPr/>
          <p:nvPr/>
        </p:nvGrpSpPr>
        <p:grpSpPr>
          <a:xfrm>
            <a:off x="5165271" y="1385685"/>
            <a:ext cx="1918068" cy="680813"/>
            <a:chOff x="8127453" y="1984470"/>
            <a:chExt cx="2636520" cy="1447800"/>
          </a:xfrm>
        </p:grpSpPr>
        <p:sp>
          <p:nvSpPr>
            <p:cNvPr id="11" name="任意多边形 10"/>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46"/>
            <p:cNvSpPr txBox="1"/>
            <p:nvPr/>
          </p:nvSpPr>
          <p:spPr>
            <a:xfrm>
              <a:off x="8439016" y="2316762"/>
              <a:ext cx="2230360" cy="783218"/>
            </a:xfrm>
            <a:prstGeom prst="rect">
              <a:avLst/>
            </a:prstGeom>
            <a:noFill/>
          </p:spPr>
          <p:txBody>
            <a:bodyPr wrap="square" rtlCol="0" anchor="ctr">
              <a:spAutoFit/>
            </a:bodyPr>
            <a:lstStyle/>
            <a:p>
              <a:pPr algn="ctr">
                <a:lnSpc>
                  <a:spcPct val="120000"/>
                </a:lnSpc>
              </a:pPr>
              <a:r>
                <a:rPr lang="zh-CN" altLang="en-US" sz="15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尹家龙</a:t>
              </a:r>
              <a:endParaRPr lang="zh-CN" altLang="en-US" sz="15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3" name="组合 12"/>
          <p:cNvGrpSpPr/>
          <p:nvPr/>
        </p:nvGrpSpPr>
        <p:grpSpPr>
          <a:xfrm>
            <a:off x="3562130" y="1385685"/>
            <a:ext cx="1918068" cy="680813"/>
            <a:chOff x="5897092" y="1984470"/>
            <a:chExt cx="2636520" cy="1447800"/>
          </a:xfrm>
        </p:grpSpPr>
        <p:sp>
          <p:nvSpPr>
            <p:cNvPr id="14" name="任意多边形 13"/>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49"/>
            <p:cNvSpPr txBox="1"/>
            <p:nvPr/>
          </p:nvSpPr>
          <p:spPr>
            <a:xfrm>
              <a:off x="6227711" y="2316766"/>
              <a:ext cx="2205655" cy="783218"/>
            </a:xfrm>
            <a:prstGeom prst="rect">
              <a:avLst/>
            </a:prstGeom>
            <a:noFill/>
          </p:spPr>
          <p:txBody>
            <a:bodyPr wrap="square" rtlCol="0" anchor="ctr">
              <a:spAutoFit/>
            </a:bodyPr>
            <a:lstStyle/>
            <a:p>
              <a:pPr algn="ctr">
                <a:lnSpc>
                  <a:spcPct val="120000"/>
                </a:lnSpc>
              </a:pPr>
              <a:r>
                <a:rPr lang="zh-CN" altLang="en-US" sz="15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杨剑雄</a:t>
              </a:r>
              <a:endParaRPr lang="zh-CN" altLang="en-US" sz="15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7" name="矩形 16"/>
          <p:cNvSpPr/>
          <p:nvPr/>
        </p:nvSpPr>
        <p:spPr>
          <a:xfrm>
            <a:off x="890499" y="2274999"/>
            <a:ext cx="745490" cy="251460"/>
          </a:xfrm>
          <a:prstGeom prst="rect">
            <a:avLst/>
          </a:prstGeom>
        </p:spPr>
        <p:txBody>
          <a:bodyPr wrap="none" lIns="68573" tIns="34287" rIns="68573" bIns="34287">
            <a:spAutoFit/>
          </a:bodyPr>
          <a:lstStyle/>
          <a:p>
            <a:pPr algn="ctr"/>
            <a:r>
              <a:rPr lang="zh-CN" altLang="en-US" sz="1200" b="1" dirty="0">
                <a:latin typeface="微软雅黑" panose="020B0503020204020204" pitchFamily="34" charset="-122"/>
                <a:ea typeface="微软雅黑" panose="020B0503020204020204" pitchFamily="34" charset="-122"/>
              </a:rPr>
              <a:t>订单模块</a:t>
            </a:r>
            <a:endParaRPr lang="en-US" altLang="zh-CN" sz="1200" b="1" dirty="0">
              <a:latin typeface="微软雅黑" panose="020B0503020204020204" pitchFamily="34" charset="-122"/>
              <a:ea typeface="微软雅黑" panose="020B0503020204020204" pitchFamily="34" charset="-122"/>
            </a:endParaRPr>
          </a:p>
        </p:txBody>
      </p:sp>
      <p:sp>
        <p:nvSpPr>
          <p:cNvPr id="18" name="矩形 47"/>
          <p:cNvSpPr>
            <a:spLocks noChangeArrowheads="1"/>
          </p:cNvSpPr>
          <p:nvPr/>
        </p:nvSpPr>
        <p:spPr bwMode="auto">
          <a:xfrm>
            <a:off x="550017" y="2634339"/>
            <a:ext cx="1430914" cy="108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个人订票信息管理</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在线订票功能</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订票信息管理功能</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综合票房</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支付宝沙箱</a:t>
            </a:r>
            <a:endParaRPr lang="en-US" altLang="zh-CN" sz="1100" dirty="0">
              <a:sym typeface="微软雅黑" panose="020B0503020204020204" pitchFamily="34" charset="-122"/>
            </a:endParaRPr>
          </a:p>
        </p:txBody>
      </p:sp>
      <p:sp>
        <p:nvSpPr>
          <p:cNvPr id="19" name="矩形 18"/>
          <p:cNvSpPr/>
          <p:nvPr/>
        </p:nvSpPr>
        <p:spPr>
          <a:xfrm>
            <a:off x="2515978" y="2274999"/>
            <a:ext cx="745490" cy="251460"/>
          </a:xfrm>
          <a:prstGeom prst="rect">
            <a:avLst/>
          </a:prstGeom>
        </p:spPr>
        <p:txBody>
          <a:bodyPr wrap="none" lIns="68573" tIns="34287" rIns="68573" bIns="34287">
            <a:spAutoFit/>
          </a:bodyPr>
          <a:lstStyle/>
          <a:p>
            <a:pPr algn="ctr"/>
            <a:r>
              <a:rPr lang="zh-CN" altLang="en-US" sz="1200" b="1" dirty="0">
                <a:latin typeface="微软雅黑" panose="020B0503020204020204" pitchFamily="34" charset="-122"/>
                <a:ea typeface="微软雅黑" panose="020B0503020204020204" pitchFamily="34" charset="-122"/>
              </a:rPr>
              <a:t>影片模块</a:t>
            </a:r>
            <a:endParaRPr lang="en-US" altLang="zh-CN" sz="1200" b="1" dirty="0">
              <a:latin typeface="微软雅黑" panose="020B0503020204020204" pitchFamily="34" charset="-122"/>
              <a:ea typeface="微软雅黑" panose="020B0503020204020204" pitchFamily="34" charset="-122"/>
            </a:endParaRPr>
          </a:p>
        </p:txBody>
      </p:sp>
      <p:sp>
        <p:nvSpPr>
          <p:cNvPr id="20" name="矩形 47"/>
          <p:cNvSpPr>
            <a:spLocks noChangeArrowheads="1"/>
          </p:cNvSpPr>
          <p:nvPr/>
        </p:nvSpPr>
        <p:spPr bwMode="auto">
          <a:xfrm>
            <a:off x="2207499" y="2634339"/>
            <a:ext cx="1406521" cy="108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Font typeface="Wingdings" panose="05000000000000000000" charset="0"/>
              <a:buChar char="Ø"/>
            </a:pPr>
            <a:r>
              <a:rPr lang="zh-CN" altLang="en-US" sz="1100" dirty="0">
                <a:sym typeface="微软雅黑" panose="020B0503020204020204" pitchFamily="34" charset="-122"/>
              </a:rPr>
              <a:t>影片信息管理</a:t>
            </a:r>
            <a:endParaRPr lang="zh-CN" altLang="en-US" sz="1100" dirty="0">
              <a:sym typeface="微软雅黑" panose="020B0503020204020204" pitchFamily="34" charset="-122"/>
            </a:endParaRPr>
          </a:p>
          <a:p>
            <a:pPr algn="ctr">
              <a:lnSpc>
                <a:spcPct val="120000"/>
              </a:lnSpc>
              <a:spcBef>
                <a:spcPct val="0"/>
              </a:spcBef>
              <a:buFont typeface="Wingdings" panose="05000000000000000000" charset="0"/>
              <a:buChar char="Ø"/>
            </a:pPr>
            <a:r>
              <a:rPr lang="zh-CN" altLang="en-US" sz="1100" dirty="0">
                <a:sym typeface="微软雅黑" panose="020B0503020204020204" pitchFamily="34" charset="-122"/>
              </a:rPr>
              <a:t>排片管理系统</a:t>
            </a:r>
            <a:endParaRPr lang="zh-CN" altLang="en-US" sz="1100" dirty="0">
              <a:sym typeface="微软雅黑" panose="020B0503020204020204" pitchFamily="34" charset="-122"/>
            </a:endParaRPr>
          </a:p>
          <a:p>
            <a:pPr algn="ctr">
              <a:lnSpc>
                <a:spcPct val="120000"/>
              </a:lnSpc>
              <a:spcBef>
                <a:spcPct val="0"/>
              </a:spcBef>
              <a:buFont typeface="Wingdings" panose="05000000000000000000" charset="0"/>
              <a:buChar char="Ø"/>
            </a:pPr>
            <a:r>
              <a:rPr lang="zh-CN" altLang="en-US" sz="1100" dirty="0">
                <a:sym typeface="微软雅黑" panose="020B0503020204020204" pitchFamily="34" charset="-122"/>
              </a:rPr>
              <a:t>查看影片详情</a:t>
            </a:r>
            <a:endParaRPr lang="zh-CN" altLang="en-US" sz="1100" dirty="0">
              <a:sym typeface="微软雅黑" panose="020B0503020204020204" pitchFamily="34" charset="-122"/>
            </a:endParaRPr>
          </a:p>
          <a:p>
            <a:pPr algn="ctr">
              <a:lnSpc>
                <a:spcPct val="120000"/>
              </a:lnSpc>
              <a:spcBef>
                <a:spcPct val="0"/>
              </a:spcBef>
              <a:buFont typeface="Wingdings" panose="05000000000000000000" charset="0"/>
              <a:buChar char="Ø"/>
            </a:pPr>
            <a:r>
              <a:rPr lang="zh-CN" altLang="en-US" sz="1100" dirty="0">
                <a:sym typeface="微软雅黑" panose="020B0503020204020204" pitchFamily="34" charset="-122"/>
              </a:rPr>
              <a:t>影院前端页面修改</a:t>
            </a:r>
            <a:endParaRPr lang="zh-CN" altLang="en-US" sz="1100" dirty="0">
              <a:sym typeface="微软雅黑" panose="020B0503020204020204" pitchFamily="34" charset="-122"/>
            </a:endParaRPr>
          </a:p>
          <a:p>
            <a:pPr algn="ctr">
              <a:lnSpc>
                <a:spcPct val="120000"/>
              </a:lnSpc>
              <a:spcBef>
                <a:spcPct val="0"/>
              </a:spcBef>
              <a:buNone/>
            </a:pPr>
            <a:endParaRPr lang="zh-CN" altLang="en-US" sz="1100" dirty="0">
              <a:sym typeface="微软雅黑" panose="020B0503020204020204" pitchFamily="34" charset="-122"/>
            </a:endParaRPr>
          </a:p>
        </p:txBody>
      </p:sp>
      <p:sp>
        <p:nvSpPr>
          <p:cNvPr id="21" name="矩形 20"/>
          <p:cNvSpPr/>
          <p:nvPr/>
        </p:nvSpPr>
        <p:spPr>
          <a:xfrm>
            <a:off x="4065256" y="2274999"/>
            <a:ext cx="897890" cy="251460"/>
          </a:xfrm>
          <a:prstGeom prst="rect">
            <a:avLst/>
          </a:prstGeom>
        </p:spPr>
        <p:txBody>
          <a:bodyPr wrap="none" lIns="68573" tIns="34287" rIns="68573" bIns="34287">
            <a:spAutoFit/>
          </a:bodyPr>
          <a:lstStyle/>
          <a:p>
            <a:pPr algn="ctr"/>
            <a:r>
              <a:rPr lang="zh-CN" altLang="en-US" sz="1200" b="1" dirty="0">
                <a:latin typeface="微软雅黑" panose="020B0503020204020204" pitchFamily="34" charset="-122"/>
                <a:ea typeface="微软雅黑" panose="020B0503020204020204" pitchFamily="34" charset="-122"/>
              </a:rPr>
              <a:t>管理员模块</a:t>
            </a:r>
            <a:endParaRPr lang="en-US" altLang="zh-CN" sz="1200" b="1" dirty="0">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3840588" y="2634339"/>
            <a:ext cx="141945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管理员登录界面</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普通用户信息管理</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管理员信息管理</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影厅管理</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管理员信息加密</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地图系统</a:t>
            </a:r>
            <a:endParaRPr lang="zh-CN" altLang="en-US" sz="1100" dirty="0">
              <a:sym typeface="微软雅黑" panose="020B0503020204020204" pitchFamily="34" charset="-122"/>
            </a:endParaRPr>
          </a:p>
        </p:txBody>
      </p:sp>
      <p:sp>
        <p:nvSpPr>
          <p:cNvPr id="23" name="矩形 22"/>
          <p:cNvSpPr/>
          <p:nvPr/>
        </p:nvSpPr>
        <p:spPr>
          <a:xfrm>
            <a:off x="5690734" y="2274999"/>
            <a:ext cx="897890" cy="251460"/>
          </a:xfrm>
          <a:prstGeom prst="rect">
            <a:avLst/>
          </a:prstGeom>
        </p:spPr>
        <p:txBody>
          <a:bodyPr wrap="none" lIns="68573" tIns="34287" rIns="68573" bIns="34287">
            <a:spAutoFit/>
          </a:bodyPr>
          <a:lstStyle/>
          <a:p>
            <a:pPr algn="ctr"/>
            <a:r>
              <a:rPr lang="zh-CN" altLang="en-US" sz="1200" b="1" dirty="0">
                <a:latin typeface="微软雅黑" panose="020B0503020204020204" pitchFamily="34" charset="-122"/>
                <a:ea typeface="微软雅黑" panose="020B0503020204020204" pitchFamily="34" charset="-122"/>
              </a:rPr>
              <a:t>留言板模块</a:t>
            </a:r>
            <a:endParaRPr lang="en-US" altLang="zh-CN" sz="1200" b="1" dirty="0">
              <a:latin typeface="微软雅黑" panose="020B0503020204020204" pitchFamily="34" charset="-122"/>
              <a:ea typeface="微软雅黑" panose="020B0503020204020204" pitchFamily="34" charset="-122"/>
            </a:endParaRPr>
          </a:p>
        </p:txBody>
      </p:sp>
      <p:sp>
        <p:nvSpPr>
          <p:cNvPr id="24" name="矩形 47"/>
          <p:cNvSpPr>
            <a:spLocks noChangeArrowheads="1"/>
          </p:cNvSpPr>
          <p:nvPr/>
        </p:nvSpPr>
        <p:spPr bwMode="auto">
          <a:xfrm>
            <a:off x="5419090" y="2647315"/>
            <a:ext cx="1567815" cy="87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前台用户留言板</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后台用户留言板管理</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留言板一、二级评论</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影院客服系统</a:t>
            </a:r>
            <a:endParaRPr lang="zh-CN" altLang="en-US" sz="1100" dirty="0">
              <a:sym typeface="微软雅黑" panose="020B0503020204020204" pitchFamily="34" charset="-122"/>
            </a:endParaRPr>
          </a:p>
        </p:txBody>
      </p:sp>
      <p:cxnSp>
        <p:nvCxnSpPr>
          <p:cNvPr id="25" name="直接连接符 8"/>
          <p:cNvCxnSpPr/>
          <p:nvPr/>
        </p:nvCxnSpPr>
        <p:spPr>
          <a:xfrm>
            <a:off x="1070885" y="4013801"/>
            <a:ext cx="70199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5782" y="205624"/>
            <a:ext cx="1198880" cy="398780"/>
          </a:xfrm>
          <a:prstGeom prst="rect">
            <a:avLst/>
          </a:prstGeom>
          <a:noFill/>
        </p:spPr>
        <p:txBody>
          <a:bodyPr wrap="none" rtlCol="0">
            <a:spAutoFit/>
          </a:bodyPr>
          <a:lstStyle/>
          <a:p>
            <a:r>
              <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团队分工</a:t>
            </a:r>
            <a:endParaRPr lang="zh-CN" altLang="en-US" sz="2000" b="1" dirty="0">
              <a:solidFill>
                <a:schemeClr val="accent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768646" y="1386320"/>
            <a:ext cx="1918068" cy="680813"/>
            <a:chOff x="8127453" y="1984470"/>
            <a:chExt cx="2636520" cy="1447800"/>
          </a:xfrm>
        </p:grpSpPr>
        <p:sp>
          <p:nvSpPr>
            <p:cNvPr id="32" name="任意多边形 31"/>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文本框 46"/>
            <p:cNvSpPr txBox="1"/>
            <p:nvPr/>
          </p:nvSpPr>
          <p:spPr>
            <a:xfrm>
              <a:off x="8439016" y="2316762"/>
              <a:ext cx="2230360" cy="783218"/>
            </a:xfrm>
            <a:prstGeom prst="rect">
              <a:avLst/>
            </a:prstGeom>
            <a:noFill/>
          </p:spPr>
          <p:txBody>
            <a:bodyPr wrap="square" rtlCol="0" anchor="ctr">
              <a:spAutoFit/>
            </a:bodyPr>
            <a:lstStyle/>
            <a:p>
              <a:pPr algn="ctr">
                <a:lnSpc>
                  <a:spcPct val="120000"/>
                </a:lnSpc>
              </a:pPr>
              <a:r>
                <a:rPr lang="zh-CN" altLang="en-US" sz="15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钟民</a:t>
              </a:r>
              <a:endParaRPr lang="zh-CN" altLang="en-US" sz="15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4" name="矩形 33"/>
          <p:cNvSpPr/>
          <p:nvPr/>
        </p:nvSpPr>
        <p:spPr>
          <a:xfrm>
            <a:off x="7370309" y="2275634"/>
            <a:ext cx="745490" cy="251460"/>
          </a:xfrm>
          <a:prstGeom prst="rect">
            <a:avLst/>
          </a:prstGeom>
        </p:spPr>
        <p:txBody>
          <a:bodyPr wrap="none" lIns="68573" tIns="34287" rIns="68573" bIns="34287">
            <a:spAutoFit/>
          </a:bodyPr>
          <a:lstStyle/>
          <a:p>
            <a:pPr algn="ctr"/>
            <a:r>
              <a:rPr lang="zh-CN" altLang="en-US" sz="1200" b="1" dirty="0">
                <a:latin typeface="微软雅黑" panose="020B0503020204020204" pitchFamily="34" charset="-122"/>
                <a:ea typeface="微软雅黑" panose="020B0503020204020204" pitchFamily="34" charset="-122"/>
              </a:rPr>
              <a:t>用户模块</a:t>
            </a:r>
            <a:endParaRPr lang="en-US" altLang="zh-CN" sz="1200" b="1" dirty="0">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7089986" y="2634974"/>
            <a:ext cx="1406245" cy="87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用户登录</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用户注册</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用户个人信息管理</a:t>
            </a:r>
            <a:endParaRPr lang="zh-CN" altLang="en-US" sz="1100" dirty="0">
              <a:sym typeface="微软雅黑" panose="020B0503020204020204" pitchFamily="34" charset="-122"/>
            </a:endParaRPr>
          </a:p>
          <a:p>
            <a:pPr algn="l">
              <a:lnSpc>
                <a:spcPct val="120000"/>
              </a:lnSpc>
              <a:spcBef>
                <a:spcPct val="0"/>
              </a:spcBef>
              <a:buFont typeface="Wingdings" panose="05000000000000000000" charset="0"/>
              <a:buChar char="Ø"/>
            </a:pPr>
            <a:r>
              <a:rPr lang="zh-CN" altLang="en-US" sz="1100" dirty="0">
                <a:sym typeface="微软雅黑" panose="020B0503020204020204" pitchFamily="34" charset="-122"/>
              </a:rPr>
              <a:t>用户信息加密</a:t>
            </a:r>
            <a:endParaRPr lang="zh-CN" altLang="en-US" sz="1100" dirty="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400"/>
                                        <p:tgtEl>
                                          <p:spTgt spid="17"/>
                                        </p:tgtEl>
                                        <p:attrNameLst>
                                          <p:attrName>ppt_y</p:attrName>
                                        </p:attrNameLst>
                                      </p:cBhvr>
                                      <p:tavLst>
                                        <p:tav tm="0">
                                          <p:val>
                                            <p:strVal val="#ppt_y-#ppt_h*1.125000"/>
                                          </p:val>
                                        </p:tav>
                                        <p:tav tm="100000">
                                          <p:val>
                                            <p:strVal val="#ppt_y"/>
                                          </p:val>
                                        </p:tav>
                                      </p:tavLst>
                                    </p:anim>
                                    <p:animEffect transition="in" filter="wipe(down)">
                                      <p:cBhvr>
                                        <p:cTn id="12" dur="400"/>
                                        <p:tgtEl>
                                          <p:spTgt spid="17"/>
                                        </p:tgtEl>
                                      </p:cBhvr>
                                    </p:animEffect>
                                  </p:childTnLst>
                                </p:cTn>
                              </p:par>
                              <p:par>
                                <p:cTn id="13" presetID="12" presetClass="entr" presetSubtype="1"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400"/>
                                        <p:tgtEl>
                                          <p:spTgt spid="18"/>
                                        </p:tgtEl>
                                        <p:attrNameLst>
                                          <p:attrName>ppt_y</p:attrName>
                                        </p:attrNameLst>
                                      </p:cBhvr>
                                      <p:tavLst>
                                        <p:tav tm="0">
                                          <p:val>
                                            <p:strVal val="#ppt_y-#ppt_h*1.125000"/>
                                          </p:val>
                                        </p:tav>
                                        <p:tav tm="100000">
                                          <p:val>
                                            <p:strVal val="#ppt_y"/>
                                          </p:val>
                                        </p:tav>
                                      </p:tavLst>
                                    </p:anim>
                                    <p:animEffect transition="in" filter="wipe(down)">
                                      <p:cBhvr>
                                        <p:cTn id="16" dur="400"/>
                                        <p:tgtEl>
                                          <p:spTgt spid="18"/>
                                        </p:tgtEl>
                                      </p:cBhvr>
                                    </p:animEffect>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400"/>
                                        <p:tgtEl>
                                          <p:spTgt spid="3"/>
                                        </p:tgtEl>
                                        <p:attrNameLst>
                                          <p:attrName>ppt_x</p:attrName>
                                        </p:attrNameLst>
                                      </p:cBhvr>
                                      <p:tavLst>
                                        <p:tav tm="0">
                                          <p:val>
                                            <p:strVal val="#ppt_x-#ppt_w*1.125000"/>
                                          </p:val>
                                        </p:tav>
                                        <p:tav tm="100000">
                                          <p:val>
                                            <p:strVal val="#ppt_x"/>
                                          </p:val>
                                        </p:tav>
                                      </p:tavLst>
                                    </p:anim>
                                    <p:animEffect transition="in" filter="wipe(right)">
                                      <p:cBhvr>
                                        <p:cTn id="21" dur="400"/>
                                        <p:tgtEl>
                                          <p:spTgt spid="3"/>
                                        </p:tgtEl>
                                      </p:cBhvr>
                                    </p:animEffect>
                                  </p:childTnLst>
                                </p:cTn>
                              </p:par>
                              <p:par>
                                <p:cTn id="22" presetID="12" presetClass="entr" presetSubtype="1"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p:tgtEl>
                                          <p:spTgt spid="19"/>
                                        </p:tgtEl>
                                        <p:attrNameLst>
                                          <p:attrName>ppt_y</p:attrName>
                                        </p:attrNameLst>
                                      </p:cBhvr>
                                      <p:tavLst>
                                        <p:tav tm="0">
                                          <p:val>
                                            <p:strVal val="#ppt_y-#ppt_h*1.125000"/>
                                          </p:val>
                                        </p:tav>
                                        <p:tav tm="100000">
                                          <p:val>
                                            <p:strVal val="#ppt_y"/>
                                          </p:val>
                                        </p:tav>
                                      </p:tavLst>
                                    </p:anim>
                                    <p:animEffect transition="in" filter="wipe(down)">
                                      <p:cBhvr>
                                        <p:cTn id="25" dur="400"/>
                                        <p:tgtEl>
                                          <p:spTgt spid="19"/>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400"/>
                                        <p:tgtEl>
                                          <p:spTgt spid="20"/>
                                        </p:tgtEl>
                                        <p:attrNameLst>
                                          <p:attrName>ppt_y</p:attrName>
                                        </p:attrNameLst>
                                      </p:cBhvr>
                                      <p:tavLst>
                                        <p:tav tm="0">
                                          <p:val>
                                            <p:strVal val="#ppt_y-#ppt_h*1.125000"/>
                                          </p:val>
                                        </p:tav>
                                        <p:tav tm="100000">
                                          <p:val>
                                            <p:strVal val="#ppt_y"/>
                                          </p:val>
                                        </p:tav>
                                      </p:tavLst>
                                    </p:anim>
                                    <p:animEffect transition="in" filter="wipe(down)">
                                      <p:cBhvr>
                                        <p:cTn id="29" dur="400"/>
                                        <p:tgtEl>
                                          <p:spTgt spid="20"/>
                                        </p:tgtEl>
                                      </p:cBhvr>
                                    </p:animEffect>
                                  </p:childTnLst>
                                </p:cTn>
                              </p:par>
                            </p:childTnLst>
                          </p:cTn>
                        </p:par>
                        <p:par>
                          <p:cTn id="30" fill="hold">
                            <p:stCondLst>
                              <p:cond delay="10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400"/>
                                        <p:tgtEl>
                                          <p:spTgt spid="21"/>
                                        </p:tgtEl>
                                        <p:attrNameLst>
                                          <p:attrName>ppt_y</p:attrName>
                                        </p:attrNameLst>
                                      </p:cBhvr>
                                      <p:tavLst>
                                        <p:tav tm="0">
                                          <p:val>
                                            <p:strVal val="#ppt_y-#ppt_h*1.125000"/>
                                          </p:val>
                                        </p:tav>
                                        <p:tav tm="100000">
                                          <p:val>
                                            <p:strVal val="#ppt_y"/>
                                          </p:val>
                                        </p:tav>
                                      </p:tavLst>
                                    </p:anim>
                                    <p:animEffect transition="in" filter="wipe(down)">
                                      <p:cBhvr>
                                        <p:cTn id="38" dur="400"/>
                                        <p:tgtEl>
                                          <p:spTgt spid="21"/>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400"/>
                                        <p:tgtEl>
                                          <p:spTgt spid="22"/>
                                        </p:tgtEl>
                                        <p:attrNameLst>
                                          <p:attrName>ppt_y</p:attrName>
                                        </p:attrNameLst>
                                      </p:cBhvr>
                                      <p:tavLst>
                                        <p:tav tm="0">
                                          <p:val>
                                            <p:strVal val="#ppt_y-#ppt_h*1.125000"/>
                                          </p:val>
                                        </p:tav>
                                        <p:tav tm="100000">
                                          <p:val>
                                            <p:strVal val="#ppt_y"/>
                                          </p:val>
                                        </p:tav>
                                      </p:tavLst>
                                    </p:anim>
                                    <p:animEffect transition="in" filter="wipe(down)">
                                      <p:cBhvr>
                                        <p:cTn id="42" dur="400"/>
                                        <p:tgtEl>
                                          <p:spTgt spid="22"/>
                                        </p:tgtEl>
                                      </p:cBhvr>
                                    </p:animEffect>
                                  </p:childTnLst>
                                </p:cTn>
                              </p:par>
                            </p:childTnLst>
                          </p:cTn>
                        </p:par>
                        <p:par>
                          <p:cTn id="43" fill="hold">
                            <p:stCondLst>
                              <p:cond delay="1500"/>
                            </p:stCondLst>
                            <p:childTnLst>
                              <p:par>
                                <p:cTn id="44" presetID="12" presetClass="entr" presetSubtype="8"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400"/>
                                        <p:tgtEl>
                                          <p:spTgt spid="10"/>
                                        </p:tgtEl>
                                        <p:attrNameLst>
                                          <p:attrName>ppt_x</p:attrName>
                                        </p:attrNameLst>
                                      </p:cBhvr>
                                      <p:tavLst>
                                        <p:tav tm="0">
                                          <p:val>
                                            <p:strVal val="#ppt_x-#ppt_w*1.125000"/>
                                          </p:val>
                                        </p:tav>
                                        <p:tav tm="100000">
                                          <p:val>
                                            <p:strVal val="#ppt_x"/>
                                          </p:val>
                                        </p:tav>
                                      </p:tavLst>
                                    </p:anim>
                                    <p:animEffect transition="in" filter="wipe(right)">
                                      <p:cBhvr>
                                        <p:cTn id="47" dur="400"/>
                                        <p:tgtEl>
                                          <p:spTgt spid="10"/>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400"/>
                                        <p:tgtEl>
                                          <p:spTgt spid="23"/>
                                        </p:tgtEl>
                                        <p:attrNameLst>
                                          <p:attrName>ppt_y</p:attrName>
                                        </p:attrNameLst>
                                      </p:cBhvr>
                                      <p:tavLst>
                                        <p:tav tm="0">
                                          <p:val>
                                            <p:strVal val="#ppt_y-#ppt_h*1.125000"/>
                                          </p:val>
                                        </p:tav>
                                        <p:tav tm="100000">
                                          <p:val>
                                            <p:strVal val="#ppt_y"/>
                                          </p:val>
                                        </p:tav>
                                      </p:tavLst>
                                    </p:anim>
                                    <p:animEffect transition="in" filter="wipe(down)">
                                      <p:cBhvr>
                                        <p:cTn id="51" dur="400"/>
                                        <p:tgtEl>
                                          <p:spTgt spid="23"/>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400"/>
                                        <p:tgtEl>
                                          <p:spTgt spid="24"/>
                                        </p:tgtEl>
                                        <p:attrNameLst>
                                          <p:attrName>ppt_y</p:attrName>
                                        </p:attrNameLst>
                                      </p:cBhvr>
                                      <p:tavLst>
                                        <p:tav tm="0">
                                          <p:val>
                                            <p:strVal val="#ppt_y-#ppt_h*1.125000"/>
                                          </p:val>
                                        </p:tav>
                                        <p:tav tm="100000">
                                          <p:val>
                                            <p:strVal val="#ppt_y"/>
                                          </p:val>
                                        </p:tav>
                                      </p:tavLst>
                                    </p:anim>
                                    <p:animEffect transition="in" filter="wipe(down)">
                                      <p:cBhvr>
                                        <p:cTn id="55" dur="400"/>
                                        <p:tgtEl>
                                          <p:spTgt spid="24"/>
                                        </p:tgtEl>
                                      </p:cBhvr>
                                    </p:animEffect>
                                  </p:childTnLst>
                                </p:cTn>
                              </p:par>
                            </p:childTnLst>
                          </p:cTn>
                        </p:par>
                        <p:par>
                          <p:cTn id="56" fill="hold">
                            <p:stCondLst>
                              <p:cond delay="2000"/>
                            </p:stCondLst>
                            <p:childTnLst>
                              <p:par>
                                <p:cTn id="57" presetID="16" presetClass="entr" presetSubtype="37"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outVertical)">
                                      <p:cBhvr>
                                        <p:cTn id="59" dur="750"/>
                                        <p:tgtEl>
                                          <p:spTgt spid="25"/>
                                        </p:tgtEl>
                                      </p:cBhvr>
                                    </p:animEffect>
                                  </p:childTnLst>
                                </p:cTn>
                              </p:par>
                            </p:childTnLst>
                          </p:cTn>
                        </p:par>
                        <p:par>
                          <p:cTn id="60" fill="hold">
                            <p:stCondLst>
                              <p:cond delay="3000"/>
                            </p:stCondLst>
                            <p:childTnLst>
                              <p:par>
                                <p:cTn id="61" presetID="12" presetClass="entr" presetSubtype="8" fill="hold" nodeType="after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400"/>
                                        <p:tgtEl>
                                          <p:spTgt spid="31"/>
                                        </p:tgtEl>
                                        <p:attrNameLst>
                                          <p:attrName>ppt_x</p:attrName>
                                        </p:attrNameLst>
                                      </p:cBhvr>
                                      <p:tavLst>
                                        <p:tav tm="0">
                                          <p:val>
                                            <p:strVal val="#ppt_x-#ppt_w*1.125000"/>
                                          </p:val>
                                        </p:tav>
                                        <p:tav tm="100000">
                                          <p:val>
                                            <p:strVal val="#ppt_x"/>
                                          </p:val>
                                        </p:tav>
                                      </p:tavLst>
                                    </p:anim>
                                    <p:animEffect transition="in" filter="wipe(right)">
                                      <p:cBhvr>
                                        <p:cTn id="64" dur="400"/>
                                        <p:tgtEl>
                                          <p:spTgt spid="31"/>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400"/>
                                        <p:tgtEl>
                                          <p:spTgt spid="34"/>
                                        </p:tgtEl>
                                        <p:attrNameLst>
                                          <p:attrName>ppt_y</p:attrName>
                                        </p:attrNameLst>
                                      </p:cBhvr>
                                      <p:tavLst>
                                        <p:tav tm="0">
                                          <p:val>
                                            <p:strVal val="#ppt_y-#ppt_h*1.125000"/>
                                          </p:val>
                                        </p:tav>
                                        <p:tav tm="100000">
                                          <p:val>
                                            <p:strVal val="#ppt_y"/>
                                          </p:val>
                                        </p:tav>
                                      </p:tavLst>
                                    </p:anim>
                                    <p:animEffect transition="in" filter="wipe(down)">
                                      <p:cBhvr>
                                        <p:cTn id="68" dur="400"/>
                                        <p:tgtEl>
                                          <p:spTgt spid="34"/>
                                        </p:tgtEl>
                                      </p:cBhvr>
                                    </p:animEffect>
                                  </p:childTnLst>
                                </p:cTn>
                              </p:par>
                              <p:par>
                                <p:cTn id="69" presetID="12" presetClass="entr" presetSubtype="1" fill="hold" grpId="0" nodeType="withEffect">
                                  <p:stCondLst>
                                    <p:cond delay="50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400"/>
                                        <p:tgtEl>
                                          <p:spTgt spid="35"/>
                                        </p:tgtEl>
                                        <p:attrNameLst>
                                          <p:attrName>ppt_y</p:attrName>
                                        </p:attrNameLst>
                                      </p:cBhvr>
                                      <p:tavLst>
                                        <p:tav tm="0">
                                          <p:val>
                                            <p:strVal val="#ppt_y-#ppt_h*1.125000"/>
                                          </p:val>
                                        </p:tav>
                                        <p:tav tm="100000">
                                          <p:val>
                                            <p:strVal val="#ppt_y"/>
                                          </p:val>
                                        </p:tav>
                                      </p:tavLst>
                                    </p:anim>
                                    <p:animEffect transition="in" filter="wipe(down)">
                                      <p:cBhvr>
                                        <p:cTn id="72" dur="4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23"/>
          <p:cNvGrpSpPr/>
          <p:nvPr/>
        </p:nvGrpSpPr>
        <p:grpSpPr>
          <a:xfrm rot="16200000">
            <a:off x="4784524" y="1762746"/>
            <a:ext cx="3569708" cy="2436089"/>
            <a:chOff x="260426" y="2358606"/>
            <a:chExt cx="4159174" cy="2194345"/>
          </a:xfrm>
          <a:solidFill>
            <a:schemeClr val="accent2">
              <a:lumMod val="75000"/>
            </a:schemeClr>
          </a:solidFill>
        </p:grpSpPr>
        <p:sp>
          <p:nvSpPr>
            <p:cNvPr id="59" name="Rectangle 21"/>
            <p:cNvSpPr/>
            <p:nvPr/>
          </p:nvSpPr>
          <p:spPr>
            <a:xfrm>
              <a:off x="260426" y="2610463"/>
              <a:ext cx="4159174" cy="19424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Triangle 22"/>
            <p:cNvSpPr/>
            <p:nvPr/>
          </p:nvSpPr>
          <p:spPr>
            <a:xfrm flipH="1">
              <a:off x="2107958" y="2358606"/>
              <a:ext cx="556445" cy="64608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组合 60"/>
          <p:cNvGrpSpPr/>
          <p:nvPr/>
        </p:nvGrpSpPr>
        <p:grpSpPr>
          <a:xfrm>
            <a:off x="1340028" y="1447230"/>
            <a:ext cx="3138671" cy="2769043"/>
            <a:chOff x="2209559" y="721211"/>
            <a:chExt cx="4369160" cy="3684607"/>
          </a:xfrm>
          <a:solidFill>
            <a:schemeClr val="bg1">
              <a:lumMod val="75000"/>
            </a:schemeClr>
          </a:solidFill>
        </p:grpSpPr>
        <p:sp>
          <p:nvSpPr>
            <p:cNvPr id="62" name="Freeform 6"/>
            <p:cNvSpPr/>
            <p:nvPr/>
          </p:nvSpPr>
          <p:spPr bwMode="auto">
            <a:xfrm>
              <a:off x="5901001" y="3569840"/>
              <a:ext cx="292326" cy="452166"/>
            </a:xfrm>
            <a:custGeom>
              <a:avLst/>
              <a:gdLst>
                <a:gd name="T0" fmla="*/ 242 w 501"/>
                <a:gd name="T1" fmla="*/ 1207 h 1207"/>
                <a:gd name="T2" fmla="*/ 150 w 501"/>
                <a:gd name="T3" fmla="*/ 1064 h 1207"/>
                <a:gd name="T4" fmla="*/ 93 w 501"/>
                <a:gd name="T5" fmla="*/ 1046 h 1207"/>
                <a:gd name="T6" fmla="*/ 14 w 501"/>
                <a:gd name="T7" fmla="*/ 904 h 1207"/>
                <a:gd name="T8" fmla="*/ 11 w 501"/>
                <a:gd name="T9" fmla="*/ 835 h 1207"/>
                <a:gd name="T10" fmla="*/ 38 w 501"/>
                <a:gd name="T11" fmla="*/ 662 h 1207"/>
                <a:gd name="T12" fmla="*/ 109 w 501"/>
                <a:gd name="T13" fmla="*/ 434 h 1207"/>
                <a:gd name="T14" fmla="*/ 129 w 501"/>
                <a:gd name="T15" fmla="*/ 327 h 1207"/>
                <a:gd name="T16" fmla="*/ 271 w 501"/>
                <a:gd name="T17" fmla="*/ 82 h 1207"/>
                <a:gd name="T18" fmla="*/ 367 w 501"/>
                <a:gd name="T19" fmla="*/ 2 h 1207"/>
                <a:gd name="T20" fmla="*/ 473 w 501"/>
                <a:gd name="T21" fmla="*/ 2 h 1207"/>
                <a:gd name="T22" fmla="*/ 491 w 501"/>
                <a:gd name="T23" fmla="*/ 136 h 1207"/>
                <a:gd name="T24" fmla="*/ 457 w 501"/>
                <a:gd name="T25" fmla="*/ 541 h 1207"/>
                <a:gd name="T26" fmla="*/ 324 w 501"/>
                <a:gd name="T27" fmla="*/ 839 h 1207"/>
                <a:gd name="T28" fmla="*/ 301 w 501"/>
                <a:gd name="T29" fmla="*/ 898 h 1207"/>
                <a:gd name="T30" fmla="*/ 268 w 501"/>
                <a:gd name="T31" fmla="*/ 1185 h 1207"/>
                <a:gd name="T32" fmla="*/ 242 w 501"/>
                <a:gd name="T33" fmla="*/ 1207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63" name="Freeform 7"/>
            <p:cNvSpPr/>
            <p:nvPr/>
          </p:nvSpPr>
          <p:spPr bwMode="auto">
            <a:xfrm>
              <a:off x="4902561" y="4228107"/>
              <a:ext cx="222927" cy="177711"/>
            </a:xfrm>
            <a:custGeom>
              <a:avLst/>
              <a:gdLst>
                <a:gd name="T0" fmla="*/ 277 w 776"/>
                <a:gd name="T1" fmla="*/ 619 h 619"/>
                <a:gd name="T2" fmla="*/ 98 w 776"/>
                <a:gd name="T3" fmla="*/ 552 h 619"/>
                <a:gd name="T4" fmla="*/ 33 w 776"/>
                <a:gd name="T5" fmla="*/ 337 h 619"/>
                <a:gd name="T6" fmla="*/ 126 w 776"/>
                <a:gd name="T7" fmla="*/ 228 h 619"/>
                <a:gd name="T8" fmla="*/ 161 w 776"/>
                <a:gd name="T9" fmla="*/ 200 h 619"/>
                <a:gd name="T10" fmla="*/ 168 w 776"/>
                <a:gd name="T11" fmla="*/ 85 h 619"/>
                <a:gd name="T12" fmla="*/ 181 w 776"/>
                <a:gd name="T13" fmla="*/ 82 h 619"/>
                <a:gd name="T14" fmla="*/ 290 w 776"/>
                <a:gd name="T15" fmla="*/ 95 h 619"/>
                <a:gd name="T16" fmla="*/ 443 w 776"/>
                <a:gd name="T17" fmla="*/ 10 h 619"/>
                <a:gd name="T18" fmla="*/ 696 w 776"/>
                <a:gd name="T19" fmla="*/ 0 h 619"/>
                <a:gd name="T20" fmla="*/ 775 w 776"/>
                <a:gd name="T21" fmla="*/ 114 h 619"/>
                <a:gd name="T22" fmla="*/ 691 w 776"/>
                <a:gd name="T23" fmla="*/ 233 h 619"/>
                <a:gd name="T24" fmla="*/ 604 w 776"/>
                <a:gd name="T25" fmla="*/ 437 h 619"/>
                <a:gd name="T26" fmla="*/ 331 w 776"/>
                <a:gd name="T27" fmla="*/ 607 h 619"/>
                <a:gd name="T28" fmla="*/ 277 w 776"/>
                <a:gd name="T2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64" name="Freeform 8"/>
            <p:cNvSpPr/>
            <p:nvPr/>
          </p:nvSpPr>
          <p:spPr bwMode="auto">
            <a:xfrm>
              <a:off x="3913059" y="3247015"/>
              <a:ext cx="767627" cy="846494"/>
            </a:xfrm>
            <a:custGeom>
              <a:avLst/>
              <a:gdLst>
                <a:gd name="T0" fmla="*/ 1076 w 2678"/>
                <a:gd name="T1" fmla="*/ 2846 h 2954"/>
                <a:gd name="T2" fmla="*/ 1033 w 2678"/>
                <a:gd name="T3" fmla="*/ 2648 h 2954"/>
                <a:gd name="T4" fmla="*/ 783 w 2678"/>
                <a:gd name="T5" fmla="*/ 2721 h 2954"/>
                <a:gd name="T6" fmla="*/ 519 w 2678"/>
                <a:gd name="T7" fmla="*/ 2517 h 2954"/>
                <a:gd name="T8" fmla="*/ 486 w 2678"/>
                <a:gd name="T9" fmla="*/ 2160 h 2954"/>
                <a:gd name="T10" fmla="*/ 340 w 2678"/>
                <a:gd name="T11" fmla="*/ 1946 h 2954"/>
                <a:gd name="T12" fmla="*/ 172 w 2678"/>
                <a:gd name="T13" fmla="*/ 1759 h 2954"/>
                <a:gd name="T14" fmla="*/ 2 w 2678"/>
                <a:gd name="T15" fmla="*/ 1817 h 2954"/>
                <a:gd name="T16" fmla="*/ 46 w 2678"/>
                <a:gd name="T17" fmla="*/ 1438 h 2954"/>
                <a:gd name="T18" fmla="*/ 329 w 2678"/>
                <a:gd name="T19" fmla="*/ 1183 h 2954"/>
                <a:gd name="T20" fmla="*/ 368 w 2678"/>
                <a:gd name="T21" fmla="*/ 994 h 2954"/>
                <a:gd name="T22" fmla="*/ 390 w 2678"/>
                <a:gd name="T23" fmla="*/ 585 h 2954"/>
                <a:gd name="T24" fmla="*/ 263 w 2678"/>
                <a:gd name="T25" fmla="*/ 369 h 2954"/>
                <a:gd name="T26" fmla="*/ 367 w 2678"/>
                <a:gd name="T27" fmla="*/ 68 h 2954"/>
                <a:gd name="T28" fmla="*/ 564 w 2678"/>
                <a:gd name="T29" fmla="*/ 315 h 2954"/>
                <a:gd name="T30" fmla="*/ 670 w 2678"/>
                <a:gd name="T31" fmla="*/ 173 h 2954"/>
                <a:gd name="T32" fmla="*/ 775 w 2678"/>
                <a:gd name="T33" fmla="*/ 310 h 2954"/>
                <a:gd name="T34" fmla="*/ 1013 w 2678"/>
                <a:gd name="T35" fmla="*/ 506 h 2954"/>
                <a:gd name="T36" fmla="*/ 1232 w 2678"/>
                <a:gd name="T37" fmla="*/ 872 h 2954"/>
                <a:gd name="T38" fmla="*/ 1189 w 2678"/>
                <a:gd name="T39" fmla="*/ 1058 h 2954"/>
                <a:gd name="T40" fmla="*/ 1437 w 2678"/>
                <a:gd name="T41" fmla="*/ 1241 h 2954"/>
                <a:gd name="T42" fmla="*/ 1744 w 2678"/>
                <a:gd name="T43" fmla="*/ 1140 h 2954"/>
                <a:gd name="T44" fmla="*/ 1698 w 2678"/>
                <a:gd name="T45" fmla="*/ 877 h 2954"/>
                <a:gd name="T46" fmla="*/ 1888 w 2678"/>
                <a:gd name="T47" fmla="*/ 620 h 2954"/>
                <a:gd name="T48" fmla="*/ 1829 w 2678"/>
                <a:gd name="T49" fmla="*/ 425 h 2954"/>
                <a:gd name="T50" fmla="*/ 1873 w 2678"/>
                <a:gd name="T51" fmla="*/ 394 h 2954"/>
                <a:gd name="T52" fmla="*/ 2116 w 2678"/>
                <a:gd name="T53" fmla="*/ 459 h 2954"/>
                <a:gd name="T54" fmla="*/ 2307 w 2678"/>
                <a:gd name="T55" fmla="*/ 549 h 2954"/>
                <a:gd name="T56" fmla="*/ 2426 w 2678"/>
                <a:gd name="T57" fmla="*/ 509 h 2954"/>
                <a:gd name="T58" fmla="*/ 2293 w 2678"/>
                <a:gd name="T59" fmla="*/ 728 h 2954"/>
                <a:gd name="T60" fmla="*/ 1954 w 2678"/>
                <a:gd name="T61" fmla="*/ 746 h 2954"/>
                <a:gd name="T62" fmla="*/ 1934 w 2678"/>
                <a:gd name="T63" fmla="*/ 939 h 2954"/>
                <a:gd name="T64" fmla="*/ 2182 w 2678"/>
                <a:gd name="T65" fmla="*/ 1106 h 2954"/>
                <a:gd name="T66" fmla="*/ 2231 w 2678"/>
                <a:gd name="T67" fmla="*/ 1460 h 2954"/>
                <a:gd name="T68" fmla="*/ 2217 w 2678"/>
                <a:gd name="T69" fmla="*/ 1748 h 2954"/>
                <a:gd name="T70" fmla="*/ 2513 w 2678"/>
                <a:gd name="T71" fmla="*/ 1919 h 2954"/>
                <a:gd name="T72" fmla="*/ 2663 w 2678"/>
                <a:gd name="T73" fmla="*/ 1976 h 2954"/>
                <a:gd name="T74" fmla="*/ 2646 w 2678"/>
                <a:gd name="T75" fmla="*/ 2096 h 2954"/>
                <a:gd name="T76" fmla="*/ 2259 w 2678"/>
                <a:gd name="T77" fmla="*/ 2257 h 2954"/>
                <a:gd name="T78" fmla="*/ 2066 w 2678"/>
                <a:gd name="T79" fmla="*/ 2360 h 2954"/>
                <a:gd name="T80" fmla="*/ 1737 w 2678"/>
                <a:gd name="T81" fmla="*/ 2427 h 2954"/>
                <a:gd name="T82" fmla="*/ 1433 w 2678"/>
                <a:gd name="T83" fmla="*/ 2439 h 2954"/>
                <a:gd name="T84" fmla="*/ 1255 w 2678"/>
                <a:gd name="T85" fmla="*/ 2408 h 2954"/>
                <a:gd name="T86" fmla="*/ 1237 w 2678"/>
                <a:gd name="T87" fmla="*/ 2732 h 2954"/>
                <a:gd name="T88" fmla="*/ 1223 w 2678"/>
                <a:gd name="T89" fmla="*/ 2954 h 2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65" name="Freeform 9"/>
            <p:cNvSpPr/>
            <p:nvPr/>
          </p:nvSpPr>
          <p:spPr bwMode="auto">
            <a:xfrm>
              <a:off x="4559756" y="3580356"/>
              <a:ext cx="653009" cy="496329"/>
            </a:xfrm>
            <a:custGeom>
              <a:avLst/>
              <a:gdLst>
                <a:gd name="T0" fmla="*/ 1361 w 2275"/>
                <a:gd name="T1" fmla="*/ 1675 h 1731"/>
                <a:gd name="T2" fmla="*/ 1298 w 2275"/>
                <a:gd name="T3" fmla="*/ 1637 h 1731"/>
                <a:gd name="T4" fmla="*/ 1179 w 2275"/>
                <a:gd name="T5" fmla="*/ 1654 h 1731"/>
                <a:gd name="T6" fmla="*/ 844 w 2275"/>
                <a:gd name="T7" fmla="*/ 1632 h 1731"/>
                <a:gd name="T8" fmla="*/ 659 w 2275"/>
                <a:gd name="T9" fmla="*/ 1523 h 1731"/>
                <a:gd name="T10" fmla="*/ 615 w 2275"/>
                <a:gd name="T11" fmla="*/ 1463 h 1731"/>
                <a:gd name="T12" fmla="*/ 642 w 2275"/>
                <a:gd name="T13" fmla="*/ 1234 h 1731"/>
                <a:gd name="T14" fmla="*/ 566 w 2275"/>
                <a:gd name="T15" fmla="*/ 1167 h 1731"/>
                <a:gd name="T16" fmla="*/ 246 w 2275"/>
                <a:gd name="T17" fmla="*/ 1110 h 1731"/>
                <a:gd name="T18" fmla="*/ 311 w 2275"/>
                <a:gd name="T19" fmla="*/ 1026 h 1731"/>
                <a:gd name="T20" fmla="*/ 427 w 2275"/>
                <a:gd name="T21" fmla="*/ 784 h 1731"/>
                <a:gd name="T22" fmla="*/ 57 w 2275"/>
                <a:gd name="T23" fmla="*/ 650 h 1731"/>
                <a:gd name="T24" fmla="*/ 186 w 2275"/>
                <a:gd name="T25" fmla="*/ 437 h 1731"/>
                <a:gd name="T26" fmla="*/ 362 w 2275"/>
                <a:gd name="T27" fmla="*/ 553 h 1731"/>
                <a:gd name="T28" fmla="*/ 727 w 2275"/>
                <a:gd name="T29" fmla="*/ 346 h 1731"/>
                <a:gd name="T30" fmla="*/ 804 w 2275"/>
                <a:gd name="T31" fmla="*/ 272 h 1731"/>
                <a:gd name="T32" fmla="*/ 985 w 2275"/>
                <a:gd name="T33" fmla="*/ 398 h 1731"/>
                <a:gd name="T34" fmla="*/ 1171 w 2275"/>
                <a:gd name="T35" fmla="*/ 360 h 1731"/>
                <a:gd name="T36" fmla="*/ 1370 w 2275"/>
                <a:gd name="T37" fmla="*/ 215 h 1731"/>
                <a:gd name="T38" fmla="*/ 1677 w 2275"/>
                <a:gd name="T39" fmla="*/ 111 h 1731"/>
                <a:gd name="T40" fmla="*/ 1990 w 2275"/>
                <a:gd name="T41" fmla="*/ 119 h 1731"/>
                <a:gd name="T42" fmla="*/ 1944 w 2275"/>
                <a:gd name="T43" fmla="*/ 350 h 1731"/>
                <a:gd name="T44" fmla="*/ 2043 w 2275"/>
                <a:gd name="T45" fmla="*/ 451 h 1731"/>
                <a:gd name="T46" fmla="*/ 2099 w 2275"/>
                <a:gd name="T47" fmla="*/ 583 h 1731"/>
                <a:gd name="T48" fmla="*/ 2274 w 2275"/>
                <a:gd name="T49" fmla="*/ 755 h 1731"/>
                <a:gd name="T50" fmla="*/ 2181 w 2275"/>
                <a:gd name="T51" fmla="*/ 838 h 1731"/>
                <a:gd name="T52" fmla="*/ 2125 w 2275"/>
                <a:gd name="T53" fmla="*/ 1062 h 1731"/>
                <a:gd name="T54" fmla="*/ 1871 w 2275"/>
                <a:gd name="T55" fmla="*/ 1311 h 1731"/>
                <a:gd name="T56" fmla="*/ 1733 w 2275"/>
                <a:gd name="T57" fmla="*/ 1442 h 1731"/>
                <a:gd name="T58" fmla="*/ 1714 w 2275"/>
                <a:gd name="T59" fmla="*/ 1458 h 1731"/>
                <a:gd name="T60" fmla="*/ 1614 w 2275"/>
                <a:gd name="T61" fmla="*/ 1554 h 1731"/>
                <a:gd name="T62" fmla="*/ 1412 w 2275"/>
                <a:gd name="T63" fmla="*/ 1729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66" name="Freeform 10"/>
            <p:cNvSpPr/>
            <p:nvPr/>
          </p:nvSpPr>
          <p:spPr bwMode="auto">
            <a:xfrm>
              <a:off x="5577651" y="3329036"/>
              <a:ext cx="365937" cy="481607"/>
            </a:xfrm>
            <a:custGeom>
              <a:avLst/>
              <a:gdLst>
                <a:gd name="T0" fmla="*/ 422 w 1277"/>
                <a:gd name="T1" fmla="*/ 1680 h 1680"/>
                <a:gd name="T2" fmla="*/ 362 w 1277"/>
                <a:gd name="T3" fmla="*/ 1571 h 1680"/>
                <a:gd name="T4" fmla="*/ 359 w 1277"/>
                <a:gd name="T5" fmla="*/ 1554 h 1680"/>
                <a:gd name="T6" fmla="*/ 188 w 1277"/>
                <a:gd name="T7" fmla="*/ 1321 h 1680"/>
                <a:gd name="T8" fmla="*/ 16 w 1277"/>
                <a:gd name="T9" fmla="*/ 1297 h 1680"/>
                <a:gd name="T10" fmla="*/ 30 w 1277"/>
                <a:gd name="T11" fmla="*/ 1114 h 1680"/>
                <a:gd name="T12" fmla="*/ 37 w 1277"/>
                <a:gd name="T13" fmla="*/ 947 h 1680"/>
                <a:gd name="T14" fmla="*/ 133 w 1277"/>
                <a:gd name="T15" fmla="*/ 835 h 1680"/>
                <a:gd name="T16" fmla="*/ 150 w 1277"/>
                <a:gd name="T17" fmla="*/ 760 h 1680"/>
                <a:gd name="T18" fmla="*/ 157 w 1277"/>
                <a:gd name="T19" fmla="*/ 590 h 1680"/>
                <a:gd name="T20" fmla="*/ 241 w 1277"/>
                <a:gd name="T21" fmla="*/ 539 h 1680"/>
                <a:gd name="T22" fmla="*/ 302 w 1277"/>
                <a:gd name="T23" fmla="*/ 472 h 1680"/>
                <a:gd name="T24" fmla="*/ 328 w 1277"/>
                <a:gd name="T25" fmla="*/ 414 h 1680"/>
                <a:gd name="T26" fmla="*/ 325 w 1277"/>
                <a:gd name="T27" fmla="*/ 358 h 1680"/>
                <a:gd name="T28" fmla="*/ 380 w 1277"/>
                <a:gd name="T29" fmla="*/ 189 h 1680"/>
                <a:gd name="T30" fmla="*/ 540 w 1277"/>
                <a:gd name="T31" fmla="*/ 154 h 1680"/>
                <a:gd name="T32" fmla="*/ 640 w 1277"/>
                <a:gd name="T33" fmla="*/ 12 h 1680"/>
                <a:gd name="T34" fmla="*/ 723 w 1277"/>
                <a:gd name="T35" fmla="*/ 31 h 1680"/>
                <a:gd name="T36" fmla="*/ 868 w 1277"/>
                <a:gd name="T37" fmla="*/ 310 h 1680"/>
                <a:gd name="T38" fmla="*/ 1037 w 1277"/>
                <a:gd name="T39" fmla="*/ 327 h 1680"/>
                <a:gd name="T40" fmla="*/ 1245 w 1277"/>
                <a:gd name="T41" fmla="*/ 286 h 1680"/>
                <a:gd name="T42" fmla="*/ 1277 w 1277"/>
                <a:gd name="T43" fmla="*/ 304 h 1680"/>
                <a:gd name="T44" fmla="*/ 1184 w 1277"/>
                <a:gd name="T45" fmla="*/ 406 h 1680"/>
                <a:gd name="T46" fmla="*/ 1180 w 1277"/>
                <a:gd name="T47" fmla="*/ 504 h 1680"/>
                <a:gd name="T48" fmla="*/ 1010 w 1277"/>
                <a:gd name="T49" fmla="*/ 575 h 1680"/>
                <a:gd name="T50" fmla="*/ 1074 w 1277"/>
                <a:gd name="T51" fmla="*/ 636 h 1680"/>
                <a:gd name="T52" fmla="*/ 1122 w 1277"/>
                <a:gd name="T53" fmla="*/ 670 h 1680"/>
                <a:gd name="T54" fmla="*/ 1080 w 1277"/>
                <a:gd name="T55" fmla="*/ 708 h 1680"/>
                <a:gd name="T56" fmla="*/ 1066 w 1277"/>
                <a:gd name="T57" fmla="*/ 940 h 1680"/>
                <a:gd name="T58" fmla="*/ 1098 w 1277"/>
                <a:gd name="T59" fmla="*/ 967 h 1680"/>
                <a:gd name="T60" fmla="*/ 1098 w 1277"/>
                <a:gd name="T61" fmla="*/ 977 h 1680"/>
                <a:gd name="T62" fmla="*/ 1078 w 1277"/>
                <a:gd name="T63" fmla="*/ 970 h 1680"/>
                <a:gd name="T64" fmla="*/ 992 w 1277"/>
                <a:gd name="T65" fmla="*/ 971 h 1680"/>
                <a:gd name="T66" fmla="*/ 982 w 1277"/>
                <a:gd name="T67" fmla="*/ 1062 h 1680"/>
                <a:gd name="T68" fmla="*/ 888 w 1277"/>
                <a:gd name="T69" fmla="*/ 1211 h 1680"/>
                <a:gd name="T70" fmla="*/ 824 w 1277"/>
                <a:gd name="T71" fmla="*/ 1281 h 1680"/>
                <a:gd name="T72" fmla="*/ 719 w 1277"/>
                <a:gd name="T73" fmla="*/ 1285 h 1680"/>
                <a:gd name="T74" fmla="*/ 741 w 1277"/>
                <a:gd name="T75" fmla="*/ 1380 h 1680"/>
                <a:gd name="T76" fmla="*/ 522 w 1277"/>
                <a:gd name="T77" fmla="*/ 1562 h 1680"/>
                <a:gd name="T78" fmla="*/ 512 w 1277"/>
                <a:gd name="T79" fmla="*/ 1607 h 1680"/>
                <a:gd name="T80" fmla="*/ 422 w 1277"/>
                <a:gd name="T81" fmla="*/ 168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solidFill>
              <a:schemeClr val="tx1">
                <a:lumMod val="75000"/>
                <a:lumOff val="25000"/>
              </a:schemeClr>
            </a:solid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67" name="Freeform 11"/>
            <p:cNvSpPr/>
            <p:nvPr/>
          </p:nvSpPr>
          <p:spPr bwMode="auto">
            <a:xfrm>
              <a:off x="4472480" y="3260688"/>
              <a:ext cx="526823" cy="473194"/>
            </a:xfrm>
            <a:custGeom>
              <a:avLst/>
              <a:gdLst>
                <a:gd name="T0" fmla="*/ 724 w 1839"/>
                <a:gd name="T1" fmla="*/ 1648 h 1648"/>
                <a:gd name="T2" fmla="*/ 584 w 1839"/>
                <a:gd name="T3" fmla="*/ 1546 h 1648"/>
                <a:gd name="T4" fmla="*/ 520 w 1839"/>
                <a:gd name="T5" fmla="*/ 1521 h 1648"/>
                <a:gd name="T6" fmla="*/ 335 w 1839"/>
                <a:gd name="T7" fmla="*/ 1562 h 1648"/>
                <a:gd name="T8" fmla="*/ 287 w 1839"/>
                <a:gd name="T9" fmla="*/ 1627 h 1648"/>
                <a:gd name="T10" fmla="*/ 310 w 1839"/>
                <a:gd name="T11" fmla="*/ 1516 h 1648"/>
                <a:gd name="T12" fmla="*/ 317 w 1839"/>
                <a:gd name="T13" fmla="*/ 1388 h 1648"/>
                <a:gd name="T14" fmla="*/ 183 w 1839"/>
                <a:gd name="T15" fmla="*/ 1323 h 1648"/>
                <a:gd name="T16" fmla="*/ 206 w 1839"/>
                <a:gd name="T17" fmla="*/ 1255 h 1648"/>
                <a:gd name="T18" fmla="*/ 255 w 1839"/>
                <a:gd name="T19" fmla="*/ 1086 h 1648"/>
                <a:gd name="T20" fmla="*/ 255 w 1839"/>
                <a:gd name="T21" fmla="*/ 971 h 1648"/>
                <a:gd name="T22" fmla="*/ 214 w 1839"/>
                <a:gd name="T23" fmla="*/ 924 h 1648"/>
                <a:gd name="T24" fmla="*/ 60 w 1839"/>
                <a:gd name="T25" fmla="*/ 950 h 1648"/>
                <a:gd name="T26" fmla="*/ 16 w 1839"/>
                <a:gd name="T27" fmla="*/ 873 h 1648"/>
                <a:gd name="T28" fmla="*/ 0 w 1839"/>
                <a:gd name="T29" fmla="*/ 837 h 1648"/>
                <a:gd name="T30" fmla="*/ 180 w 1839"/>
                <a:gd name="T31" fmla="*/ 651 h 1648"/>
                <a:gd name="T32" fmla="*/ 228 w 1839"/>
                <a:gd name="T33" fmla="*/ 653 h 1648"/>
                <a:gd name="T34" fmla="*/ 439 w 1839"/>
                <a:gd name="T35" fmla="*/ 697 h 1648"/>
                <a:gd name="T36" fmla="*/ 481 w 1839"/>
                <a:gd name="T37" fmla="*/ 649 h 1648"/>
                <a:gd name="T38" fmla="*/ 497 w 1839"/>
                <a:gd name="T39" fmla="*/ 591 h 1648"/>
                <a:gd name="T40" fmla="*/ 529 w 1839"/>
                <a:gd name="T41" fmla="*/ 588 h 1648"/>
                <a:gd name="T42" fmla="*/ 765 w 1839"/>
                <a:gd name="T43" fmla="*/ 624 h 1648"/>
                <a:gd name="T44" fmla="*/ 811 w 1839"/>
                <a:gd name="T45" fmla="*/ 441 h 1648"/>
                <a:gd name="T46" fmla="*/ 601 w 1839"/>
                <a:gd name="T47" fmla="*/ 318 h 1648"/>
                <a:gd name="T48" fmla="*/ 659 w 1839"/>
                <a:gd name="T49" fmla="*/ 231 h 1648"/>
                <a:gd name="T50" fmla="*/ 726 w 1839"/>
                <a:gd name="T51" fmla="*/ 279 h 1648"/>
                <a:gd name="T52" fmla="*/ 850 w 1839"/>
                <a:gd name="T53" fmla="*/ 308 h 1648"/>
                <a:gd name="T54" fmla="*/ 1181 w 1839"/>
                <a:gd name="T55" fmla="*/ 94 h 1648"/>
                <a:gd name="T56" fmla="*/ 1315 w 1839"/>
                <a:gd name="T57" fmla="*/ 2 h 1648"/>
                <a:gd name="T58" fmla="*/ 1429 w 1839"/>
                <a:gd name="T59" fmla="*/ 211 h 1648"/>
                <a:gd name="T60" fmla="*/ 1604 w 1839"/>
                <a:gd name="T61" fmla="*/ 416 h 1648"/>
                <a:gd name="T62" fmla="*/ 1699 w 1839"/>
                <a:gd name="T63" fmla="*/ 454 h 1648"/>
                <a:gd name="T64" fmla="*/ 1698 w 1839"/>
                <a:gd name="T65" fmla="*/ 647 h 1648"/>
                <a:gd name="T66" fmla="*/ 1537 w 1839"/>
                <a:gd name="T67" fmla="*/ 827 h 1648"/>
                <a:gd name="T68" fmla="*/ 1617 w 1839"/>
                <a:gd name="T69" fmla="*/ 812 h 1648"/>
                <a:gd name="T70" fmla="*/ 1742 w 1839"/>
                <a:gd name="T71" fmla="*/ 812 h 1648"/>
                <a:gd name="T72" fmla="*/ 1728 w 1839"/>
                <a:gd name="T73" fmla="*/ 1031 h 1648"/>
                <a:gd name="T74" fmla="*/ 1801 w 1839"/>
                <a:gd name="T75" fmla="*/ 1121 h 1648"/>
                <a:gd name="T76" fmla="*/ 1839 w 1839"/>
                <a:gd name="T77" fmla="*/ 1191 h 1648"/>
                <a:gd name="T78" fmla="*/ 1682 w 1839"/>
                <a:gd name="T79" fmla="*/ 1253 h 1648"/>
                <a:gd name="T80" fmla="*/ 1460 w 1839"/>
                <a:gd name="T81" fmla="*/ 1437 h 1648"/>
                <a:gd name="T82" fmla="*/ 1272 w 1839"/>
                <a:gd name="T83" fmla="*/ 1471 h 1648"/>
                <a:gd name="T84" fmla="*/ 1186 w 1839"/>
                <a:gd name="T85" fmla="*/ 1420 h 1648"/>
                <a:gd name="T86" fmla="*/ 1039 w 1839"/>
                <a:gd name="T87" fmla="*/ 1351 h 1648"/>
                <a:gd name="T88" fmla="*/ 1004 w 1839"/>
                <a:gd name="T89" fmla="*/ 1373 h 1648"/>
                <a:gd name="T90" fmla="*/ 997 w 1839"/>
                <a:gd name="T91" fmla="*/ 1442 h 1648"/>
                <a:gd name="T92" fmla="*/ 843 w 1839"/>
                <a:gd name="T93" fmla="*/ 1618 h 1648"/>
                <a:gd name="T94" fmla="*/ 724 w 1839"/>
                <a:gd name="T95" fmla="*/ 164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68" name="Freeform 12"/>
            <p:cNvSpPr/>
            <p:nvPr/>
          </p:nvSpPr>
          <p:spPr bwMode="auto">
            <a:xfrm>
              <a:off x="4921487" y="3161840"/>
              <a:ext cx="467937" cy="580453"/>
            </a:xfrm>
            <a:custGeom>
              <a:avLst/>
              <a:gdLst>
                <a:gd name="T0" fmla="*/ 1005 w 1633"/>
                <a:gd name="T1" fmla="*/ 2024 h 2024"/>
                <a:gd name="T2" fmla="*/ 858 w 1633"/>
                <a:gd name="T3" fmla="*/ 2014 h 2024"/>
                <a:gd name="T4" fmla="*/ 829 w 1633"/>
                <a:gd name="T5" fmla="*/ 1964 h 2024"/>
                <a:gd name="T6" fmla="*/ 708 w 1633"/>
                <a:gd name="T7" fmla="*/ 1879 h 2024"/>
                <a:gd name="T8" fmla="*/ 709 w 1633"/>
                <a:gd name="T9" fmla="*/ 1836 h 2024"/>
                <a:gd name="T10" fmla="*/ 815 w 1633"/>
                <a:gd name="T11" fmla="*/ 1613 h 2024"/>
                <a:gd name="T12" fmla="*/ 717 w 1633"/>
                <a:gd name="T13" fmla="*/ 1470 h 2024"/>
                <a:gd name="T14" fmla="*/ 622 w 1633"/>
                <a:gd name="T15" fmla="*/ 1425 h 2024"/>
                <a:gd name="T16" fmla="*/ 526 w 1633"/>
                <a:gd name="T17" fmla="*/ 1445 h 2024"/>
                <a:gd name="T18" fmla="*/ 401 w 1633"/>
                <a:gd name="T19" fmla="*/ 1534 h 2024"/>
                <a:gd name="T20" fmla="*/ 301 w 1633"/>
                <a:gd name="T21" fmla="*/ 1538 h 2024"/>
                <a:gd name="T22" fmla="*/ 210 w 1633"/>
                <a:gd name="T23" fmla="*/ 1395 h 2024"/>
                <a:gd name="T24" fmla="*/ 194 w 1633"/>
                <a:gd name="T25" fmla="*/ 1365 h 2024"/>
                <a:gd name="T26" fmla="*/ 198 w 1633"/>
                <a:gd name="T27" fmla="*/ 1119 h 2024"/>
                <a:gd name="T28" fmla="*/ 0 w 1633"/>
                <a:gd name="T29" fmla="*/ 1137 h 2024"/>
                <a:gd name="T30" fmla="*/ 100 w 1633"/>
                <a:gd name="T31" fmla="*/ 1058 h 2024"/>
                <a:gd name="T32" fmla="*/ 193 w 1633"/>
                <a:gd name="T33" fmla="*/ 900 h 2024"/>
                <a:gd name="T34" fmla="*/ 150 w 1633"/>
                <a:gd name="T35" fmla="*/ 715 h 2024"/>
                <a:gd name="T36" fmla="*/ 145 w 1633"/>
                <a:gd name="T37" fmla="*/ 496 h 2024"/>
                <a:gd name="T38" fmla="*/ 126 w 1633"/>
                <a:gd name="T39" fmla="*/ 420 h 2024"/>
                <a:gd name="T40" fmla="*/ 251 w 1633"/>
                <a:gd name="T41" fmla="*/ 259 h 2024"/>
                <a:gd name="T42" fmla="*/ 440 w 1633"/>
                <a:gd name="T43" fmla="*/ 202 h 2024"/>
                <a:gd name="T44" fmla="*/ 520 w 1633"/>
                <a:gd name="T45" fmla="*/ 158 h 2024"/>
                <a:gd name="T46" fmla="*/ 473 w 1633"/>
                <a:gd name="T47" fmla="*/ 52 h 2024"/>
                <a:gd name="T48" fmla="*/ 646 w 1633"/>
                <a:gd name="T49" fmla="*/ 66 h 2024"/>
                <a:gd name="T50" fmla="*/ 735 w 1633"/>
                <a:gd name="T51" fmla="*/ 78 h 2024"/>
                <a:gd name="T52" fmla="*/ 955 w 1633"/>
                <a:gd name="T53" fmla="*/ 212 h 2024"/>
                <a:gd name="T54" fmla="*/ 1047 w 1633"/>
                <a:gd name="T55" fmla="*/ 247 h 2024"/>
                <a:gd name="T56" fmla="*/ 1137 w 1633"/>
                <a:gd name="T57" fmla="*/ 252 h 2024"/>
                <a:gd name="T58" fmla="*/ 1201 w 1633"/>
                <a:gd name="T59" fmla="*/ 179 h 2024"/>
                <a:gd name="T60" fmla="*/ 1319 w 1633"/>
                <a:gd name="T61" fmla="*/ 270 h 2024"/>
                <a:gd name="T62" fmla="*/ 1379 w 1633"/>
                <a:gd name="T63" fmla="*/ 304 h 2024"/>
                <a:gd name="T64" fmla="*/ 1573 w 1633"/>
                <a:gd name="T65" fmla="*/ 470 h 2024"/>
                <a:gd name="T66" fmla="*/ 1575 w 1633"/>
                <a:gd name="T67" fmla="*/ 715 h 2024"/>
                <a:gd name="T68" fmla="*/ 1506 w 1633"/>
                <a:gd name="T69" fmla="*/ 1044 h 2024"/>
                <a:gd name="T70" fmla="*/ 1521 w 1633"/>
                <a:gd name="T71" fmla="*/ 1107 h 2024"/>
                <a:gd name="T72" fmla="*/ 1587 w 1633"/>
                <a:gd name="T73" fmla="*/ 1344 h 2024"/>
                <a:gd name="T74" fmla="*/ 1605 w 1633"/>
                <a:gd name="T75" fmla="*/ 1525 h 2024"/>
                <a:gd name="T76" fmla="*/ 1633 w 1633"/>
                <a:gd name="T77" fmla="*/ 1722 h 2024"/>
                <a:gd name="T78" fmla="*/ 1297 w 1633"/>
                <a:gd name="T79" fmla="*/ 1727 h 2024"/>
                <a:gd name="T80" fmla="*/ 1357 w 1633"/>
                <a:gd name="T81" fmla="*/ 1856 h 2024"/>
                <a:gd name="T82" fmla="*/ 1341 w 1633"/>
                <a:gd name="T83" fmla="*/ 1911 h 2024"/>
                <a:gd name="T84" fmla="*/ 1223 w 1633"/>
                <a:gd name="T85" fmla="*/ 1810 h 2024"/>
                <a:gd name="T86" fmla="*/ 1121 w 1633"/>
                <a:gd name="T87" fmla="*/ 1804 h 2024"/>
                <a:gd name="T88" fmla="*/ 1063 w 1633"/>
                <a:gd name="T89" fmla="*/ 1891 h 2024"/>
                <a:gd name="T90" fmla="*/ 1005 w 1633"/>
                <a:gd name="T91" fmla="*/ 2024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69" name="Freeform 13"/>
            <p:cNvSpPr/>
            <p:nvPr/>
          </p:nvSpPr>
          <p:spPr bwMode="auto">
            <a:xfrm>
              <a:off x="5344209" y="3148171"/>
              <a:ext cx="412205" cy="593071"/>
            </a:xfrm>
            <a:custGeom>
              <a:avLst/>
              <a:gdLst>
                <a:gd name="T0" fmla="*/ 373 w 1437"/>
                <a:gd name="T1" fmla="*/ 2065 h 2065"/>
                <a:gd name="T2" fmla="*/ 300 w 1437"/>
                <a:gd name="T3" fmla="*/ 2034 h 2065"/>
                <a:gd name="T4" fmla="*/ 297 w 1437"/>
                <a:gd name="T5" fmla="*/ 2014 h 2065"/>
                <a:gd name="T6" fmla="*/ 422 w 1437"/>
                <a:gd name="T7" fmla="*/ 1860 h 2065"/>
                <a:gd name="T8" fmla="*/ 404 w 1437"/>
                <a:gd name="T9" fmla="*/ 1755 h 2065"/>
                <a:gd name="T10" fmla="*/ 282 w 1437"/>
                <a:gd name="T11" fmla="*/ 1784 h 2065"/>
                <a:gd name="T12" fmla="*/ 196 w 1437"/>
                <a:gd name="T13" fmla="*/ 1785 h 2065"/>
                <a:gd name="T14" fmla="*/ 162 w 1437"/>
                <a:gd name="T15" fmla="*/ 1660 h 2065"/>
                <a:gd name="T16" fmla="*/ 173 w 1437"/>
                <a:gd name="T17" fmla="*/ 1408 h 2065"/>
                <a:gd name="T18" fmla="*/ 144 w 1437"/>
                <a:gd name="T19" fmla="*/ 1378 h 2065"/>
                <a:gd name="T20" fmla="*/ 69 w 1437"/>
                <a:gd name="T21" fmla="*/ 1094 h 2065"/>
                <a:gd name="T22" fmla="*/ 54 w 1437"/>
                <a:gd name="T23" fmla="*/ 865 h 2065"/>
                <a:gd name="T24" fmla="*/ 151 w 1437"/>
                <a:gd name="T25" fmla="*/ 736 h 2065"/>
                <a:gd name="T26" fmla="*/ 152 w 1437"/>
                <a:gd name="T27" fmla="*/ 569 h 2065"/>
                <a:gd name="T28" fmla="*/ 114 w 1437"/>
                <a:gd name="T29" fmla="*/ 470 h 2065"/>
                <a:gd name="T30" fmla="*/ 89 w 1437"/>
                <a:gd name="T31" fmla="*/ 440 h 2065"/>
                <a:gd name="T32" fmla="*/ 163 w 1437"/>
                <a:gd name="T33" fmla="*/ 376 h 2065"/>
                <a:gd name="T34" fmla="*/ 268 w 1437"/>
                <a:gd name="T35" fmla="*/ 346 h 2065"/>
                <a:gd name="T36" fmla="*/ 291 w 1437"/>
                <a:gd name="T37" fmla="*/ 344 h 2065"/>
                <a:gd name="T38" fmla="*/ 512 w 1437"/>
                <a:gd name="T39" fmla="*/ 182 h 2065"/>
                <a:gd name="T40" fmla="*/ 784 w 1437"/>
                <a:gd name="T41" fmla="*/ 68 h 2065"/>
                <a:gd name="T42" fmla="*/ 890 w 1437"/>
                <a:gd name="T43" fmla="*/ 2 h 2065"/>
                <a:gd name="T44" fmla="*/ 896 w 1437"/>
                <a:gd name="T45" fmla="*/ 153 h 2065"/>
                <a:gd name="T46" fmla="*/ 979 w 1437"/>
                <a:gd name="T47" fmla="*/ 181 h 2065"/>
                <a:gd name="T48" fmla="*/ 1040 w 1437"/>
                <a:gd name="T49" fmla="*/ 55 h 2065"/>
                <a:gd name="T50" fmla="*/ 1151 w 1437"/>
                <a:gd name="T51" fmla="*/ 179 h 2065"/>
                <a:gd name="T52" fmla="*/ 1314 w 1437"/>
                <a:gd name="T53" fmla="*/ 144 h 2065"/>
                <a:gd name="T54" fmla="*/ 1369 w 1437"/>
                <a:gd name="T55" fmla="*/ 145 h 2065"/>
                <a:gd name="T56" fmla="*/ 1285 w 1437"/>
                <a:gd name="T57" fmla="*/ 316 h 2065"/>
                <a:gd name="T58" fmla="*/ 1437 w 1437"/>
                <a:gd name="T59" fmla="*/ 540 h 2065"/>
                <a:gd name="T60" fmla="*/ 1433 w 1437"/>
                <a:gd name="T61" fmla="*/ 615 h 2065"/>
                <a:gd name="T62" fmla="*/ 1388 w 1437"/>
                <a:gd name="T63" fmla="*/ 699 h 2065"/>
                <a:gd name="T64" fmla="*/ 1167 w 1437"/>
                <a:gd name="T65" fmla="*/ 791 h 2065"/>
                <a:gd name="T66" fmla="*/ 1079 w 1437"/>
                <a:gd name="T67" fmla="*/ 956 h 2065"/>
                <a:gd name="T68" fmla="*/ 1082 w 1437"/>
                <a:gd name="T69" fmla="*/ 1084 h 2065"/>
                <a:gd name="T70" fmla="*/ 1018 w 1437"/>
                <a:gd name="T71" fmla="*/ 1151 h 2065"/>
                <a:gd name="T72" fmla="*/ 930 w 1437"/>
                <a:gd name="T73" fmla="*/ 1375 h 2065"/>
                <a:gd name="T74" fmla="*/ 907 w 1437"/>
                <a:gd name="T75" fmla="*/ 1463 h 2065"/>
                <a:gd name="T76" fmla="*/ 817 w 1437"/>
                <a:gd name="T77" fmla="*/ 1631 h 2065"/>
                <a:gd name="T78" fmla="*/ 826 w 1437"/>
                <a:gd name="T79" fmla="*/ 1703 h 2065"/>
                <a:gd name="T80" fmla="*/ 786 w 1437"/>
                <a:gd name="T81" fmla="*/ 1918 h 2065"/>
                <a:gd name="T82" fmla="*/ 805 w 1437"/>
                <a:gd name="T83" fmla="*/ 1964 h 2065"/>
                <a:gd name="T84" fmla="*/ 696 w 1437"/>
                <a:gd name="T85" fmla="*/ 2024 h 2065"/>
                <a:gd name="T86" fmla="*/ 466 w 1437"/>
                <a:gd name="T87" fmla="*/ 2034 h 2065"/>
                <a:gd name="T88" fmla="*/ 373 w 1437"/>
                <a:gd name="T89" fmla="*/ 2065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0" name="Freeform 14"/>
            <p:cNvSpPr/>
            <p:nvPr/>
          </p:nvSpPr>
          <p:spPr bwMode="auto">
            <a:xfrm>
              <a:off x="3956172" y="2732812"/>
              <a:ext cx="849647" cy="862266"/>
            </a:xfrm>
            <a:custGeom>
              <a:avLst/>
              <a:gdLst>
                <a:gd name="T0" fmla="*/ 1276 w 2963"/>
                <a:gd name="T1" fmla="*/ 2996 h 3007"/>
                <a:gd name="T2" fmla="*/ 1069 w 2963"/>
                <a:gd name="T3" fmla="*/ 2837 h 3007"/>
                <a:gd name="T4" fmla="*/ 1061 w 2963"/>
                <a:gd name="T5" fmla="*/ 2565 h 3007"/>
                <a:gd name="T6" fmla="*/ 804 w 2963"/>
                <a:gd name="T7" fmla="*/ 2257 h 3007"/>
                <a:gd name="T8" fmla="*/ 677 w 2963"/>
                <a:gd name="T9" fmla="*/ 2123 h 3007"/>
                <a:gd name="T10" fmla="*/ 579 w 2963"/>
                <a:gd name="T11" fmla="*/ 1901 h 3007"/>
                <a:gd name="T12" fmla="*/ 447 w 2963"/>
                <a:gd name="T13" fmla="*/ 2095 h 3007"/>
                <a:gd name="T14" fmla="*/ 420 w 2963"/>
                <a:gd name="T15" fmla="*/ 1802 h 3007"/>
                <a:gd name="T16" fmla="*/ 396 w 2963"/>
                <a:gd name="T17" fmla="*/ 1458 h 3007"/>
                <a:gd name="T18" fmla="*/ 446 w 2963"/>
                <a:gd name="T19" fmla="*/ 1240 h 3007"/>
                <a:gd name="T20" fmla="*/ 320 w 2963"/>
                <a:gd name="T21" fmla="*/ 935 h 3007"/>
                <a:gd name="T22" fmla="*/ 41 w 2963"/>
                <a:gd name="T23" fmla="*/ 581 h 3007"/>
                <a:gd name="T24" fmla="*/ 9 w 2963"/>
                <a:gd name="T25" fmla="*/ 551 h 3007"/>
                <a:gd name="T26" fmla="*/ 84 w 2963"/>
                <a:gd name="T27" fmla="*/ 248 h 3007"/>
                <a:gd name="T28" fmla="*/ 12 w 2963"/>
                <a:gd name="T29" fmla="*/ 83 h 3007"/>
                <a:gd name="T30" fmla="*/ 346 w 2963"/>
                <a:gd name="T31" fmla="*/ 206 h 3007"/>
                <a:gd name="T32" fmla="*/ 613 w 2963"/>
                <a:gd name="T33" fmla="*/ 543 h 3007"/>
                <a:gd name="T34" fmla="*/ 744 w 2963"/>
                <a:gd name="T35" fmla="*/ 504 h 3007"/>
                <a:gd name="T36" fmla="*/ 865 w 2963"/>
                <a:gd name="T37" fmla="*/ 573 h 3007"/>
                <a:gd name="T38" fmla="*/ 951 w 2963"/>
                <a:gd name="T39" fmla="*/ 608 h 3007"/>
                <a:gd name="T40" fmla="*/ 1146 w 2963"/>
                <a:gd name="T41" fmla="*/ 540 h 3007"/>
                <a:gd name="T42" fmla="*/ 1135 w 2963"/>
                <a:gd name="T43" fmla="*/ 229 h 3007"/>
                <a:gd name="T44" fmla="*/ 1263 w 2963"/>
                <a:gd name="T45" fmla="*/ 337 h 3007"/>
                <a:gd name="T46" fmla="*/ 1480 w 2963"/>
                <a:gd name="T47" fmla="*/ 293 h 3007"/>
                <a:gd name="T48" fmla="*/ 1606 w 2963"/>
                <a:gd name="T49" fmla="*/ 48 h 3007"/>
                <a:gd name="T50" fmla="*/ 1794 w 2963"/>
                <a:gd name="T51" fmla="*/ 226 h 3007"/>
                <a:gd name="T52" fmla="*/ 1984 w 2963"/>
                <a:gd name="T53" fmla="*/ 476 h 3007"/>
                <a:gd name="T54" fmla="*/ 2328 w 2963"/>
                <a:gd name="T55" fmla="*/ 626 h 3007"/>
                <a:gd name="T56" fmla="*/ 2612 w 2963"/>
                <a:gd name="T57" fmla="*/ 633 h 3007"/>
                <a:gd name="T58" fmla="*/ 2899 w 2963"/>
                <a:gd name="T59" fmla="*/ 725 h 3007"/>
                <a:gd name="T60" fmla="*/ 2962 w 2963"/>
                <a:gd name="T61" fmla="*/ 937 h 3007"/>
                <a:gd name="T62" fmla="*/ 2678 w 2963"/>
                <a:gd name="T63" fmla="*/ 1368 h 3007"/>
                <a:gd name="T64" fmla="*/ 2340 w 2963"/>
                <a:gd name="T65" fmla="*/ 1222 h 3007"/>
                <a:gd name="T66" fmla="*/ 2324 w 2963"/>
                <a:gd name="T67" fmla="*/ 1366 h 3007"/>
                <a:gd name="T68" fmla="*/ 2337 w 2963"/>
                <a:gd name="T69" fmla="*/ 1759 h 3007"/>
                <a:gd name="T70" fmla="*/ 2432 w 2963"/>
                <a:gd name="T71" fmla="*/ 2027 h 3007"/>
                <a:gd name="T72" fmla="*/ 2580 w 2963"/>
                <a:gd name="T73" fmla="*/ 2299 h 3007"/>
                <a:gd name="T74" fmla="*/ 2318 w 2963"/>
                <a:gd name="T75" fmla="*/ 2387 h 3007"/>
                <a:gd name="T76" fmla="*/ 2142 w 2963"/>
                <a:gd name="T77" fmla="*/ 2308 h 3007"/>
                <a:gd name="T78" fmla="*/ 1949 w 2963"/>
                <a:gd name="T79" fmla="*/ 2073 h 3007"/>
                <a:gd name="T80" fmla="*/ 1734 w 2963"/>
                <a:gd name="T81" fmla="*/ 2127 h 3007"/>
                <a:gd name="T82" fmla="*/ 1648 w 2963"/>
                <a:gd name="T83" fmla="*/ 2230 h 3007"/>
                <a:gd name="T84" fmla="*/ 1537 w 2963"/>
                <a:gd name="T85" fmla="*/ 2528 h 3007"/>
                <a:gd name="T86" fmla="*/ 1517 w 2963"/>
                <a:gd name="T87" fmla="*/ 2681 h 3007"/>
                <a:gd name="T88" fmla="*/ 1580 w 2963"/>
                <a:gd name="T89" fmla="*/ 2896 h 3007"/>
                <a:gd name="T90" fmla="*/ 1304 w 2963"/>
                <a:gd name="T91" fmla="*/ 3007 h 3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chemeClr val="bg1">
                <a:lumMod val="75000"/>
              </a:schemeClr>
            </a:solid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1" name="Freeform 15"/>
            <p:cNvSpPr/>
            <p:nvPr/>
          </p:nvSpPr>
          <p:spPr bwMode="auto">
            <a:xfrm>
              <a:off x="2370443" y="2326917"/>
              <a:ext cx="1708758" cy="1091502"/>
            </a:xfrm>
            <a:custGeom>
              <a:avLst/>
              <a:gdLst>
                <a:gd name="T0" fmla="*/ 3842 w 5957"/>
                <a:gd name="T1" fmla="*/ 3778 h 3807"/>
                <a:gd name="T2" fmla="*/ 3757 w 5957"/>
                <a:gd name="T3" fmla="*/ 3615 h 3807"/>
                <a:gd name="T4" fmla="*/ 3627 w 5957"/>
                <a:gd name="T5" fmla="*/ 3399 h 3807"/>
                <a:gd name="T6" fmla="*/ 3452 w 5957"/>
                <a:gd name="T7" fmla="*/ 3349 h 3807"/>
                <a:gd name="T8" fmla="*/ 3216 w 5957"/>
                <a:gd name="T9" fmla="*/ 3179 h 3807"/>
                <a:gd name="T10" fmla="*/ 3070 w 5957"/>
                <a:gd name="T11" fmla="*/ 3159 h 3807"/>
                <a:gd name="T12" fmla="*/ 2890 w 5957"/>
                <a:gd name="T13" fmla="*/ 3298 h 3807"/>
                <a:gd name="T14" fmla="*/ 2844 w 5957"/>
                <a:gd name="T15" fmla="*/ 3471 h 3807"/>
                <a:gd name="T16" fmla="*/ 2782 w 5957"/>
                <a:gd name="T17" fmla="*/ 3181 h 3807"/>
                <a:gd name="T18" fmla="*/ 2401 w 5957"/>
                <a:gd name="T19" fmla="*/ 3214 h 3807"/>
                <a:gd name="T20" fmla="*/ 2195 w 5957"/>
                <a:gd name="T21" fmla="*/ 3048 h 3807"/>
                <a:gd name="T22" fmla="*/ 1851 w 5957"/>
                <a:gd name="T23" fmla="*/ 2860 h 3807"/>
                <a:gd name="T24" fmla="*/ 1711 w 5957"/>
                <a:gd name="T25" fmla="*/ 2758 h 3807"/>
                <a:gd name="T26" fmla="*/ 1479 w 5957"/>
                <a:gd name="T27" fmla="*/ 2461 h 3807"/>
                <a:gd name="T28" fmla="*/ 1314 w 5957"/>
                <a:gd name="T29" fmla="*/ 2401 h 3807"/>
                <a:gd name="T30" fmla="*/ 1117 w 5957"/>
                <a:gd name="T31" fmla="*/ 2193 h 3807"/>
                <a:gd name="T32" fmla="*/ 892 w 5957"/>
                <a:gd name="T33" fmla="*/ 1902 h 3807"/>
                <a:gd name="T34" fmla="*/ 693 w 5957"/>
                <a:gd name="T35" fmla="*/ 1959 h 3807"/>
                <a:gd name="T36" fmla="*/ 461 w 5957"/>
                <a:gd name="T37" fmla="*/ 1715 h 3807"/>
                <a:gd name="T38" fmla="*/ 67 w 5957"/>
                <a:gd name="T39" fmla="*/ 1397 h 3807"/>
                <a:gd name="T40" fmla="*/ 103 w 5957"/>
                <a:gd name="T41" fmla="*/ 1195 h 3807"/>
                <a:gd name="T42" fmla="*/ 147 w 5957"/>
                <a:gd name="T43" fmla="*/ 858 h 3807"/>
                <a:gd name="T44" fmla="*/ 322 w 5957"/>
                <a:gd name="T45" fmla="*/ 951 h 3807"/>
                <a:gd name="T46" fmla="*/ 337 w 5957"/>
                <a:gd name="T47" fmla="*/ 660 h 3807"/>
                <a:gd name="T48" fmla="*/ 336 w 5957"/>
                <a:gd name="T49" fmla="*/ 297 h 3807"/>
                <a:gd name="T50" fmla="*/ 486 w 5957"/>
                <a:gd name="T51" fmla="*/ 301 h 3807"/>
                <a:gd name="T52" fmla="*/ 694 w 5957"/>
                <a:gd name="T53" fmla="*/ 221 h 3807"/>
                <a:gd name="T54" fmla="*/ 967 w 5957"/>
                <a:gd name="T55" fmla="*/ 21 h 3807"/>
                <a:gd name="T56" fmla="*/ 1263 w 5957"/>
                <a:gd name="T57" fmla="*/ 143 h 3807"/>
                <a:gd name="T58" fmla="*/ 1551 w 5957"/>
                <a:gd name="T59" fmla="*/ 88 h 3807"/>
                <a:gd name="T60" fmla="*/ 1754 w 5957"/>
                <a:gd name="T61" fmla="*/ 283 h 3807"/>
                <a:gd name="T62" fmla="*/ 2039 w 5957"/>
                <a:gd name="T63" fmla="*/ 235 h 3807"/>
                <a:gd name="T64" fmla="*/ 2400 w 5957"/>
                <a:gd name="T65" fmla="*/ 254 h 3807"/>
                <a:gd name="T66" fmla="*/ 2771 w 5957"/>
                <a:gd name="T67" fmla="*/ 145 h 3807"/>
                <a:gd name="T68" fmla="*/ 3221 w 5957"/>
                <a:gd name="T69" fmla="*/ 180 h 3807"/>
                <a:gd name="T70" fmla="*/ 3345 w 5957"/>
                <a:gd name="T71" fmla="*/ 343 h 3807"/>
                <a:gd name="T72" fmla="*/ 3359 w 5957"/>
                <a:gd name="T73" fmla="*/ 635 h 3807"/>
                <a:gd name="T74" fmla="*/ 3515 w 5957"/>
                <a:gd name="T75" fmla="*/ 1356 h 3807"/>
                <a:gd name="T76" fmla="*/ 3792 w 5957"/>
                <a:gd name="T77" fmla="*/ 1468 h 3807"/>
                <a:gd name="T78" fmla="*/ 4349 w 5957"/>
                <a:gd name="T79" fmla="*/ 1799 h 3807"/>
                <a:gd name="T80" fmla="*/ 4748 w 5957"/>
                <a:gd name="T81" fmla="*/ 1829 h 3807"/>
                <a:gd name="T82" fmla="*/ 4913 w 5957"/>
                <a:gd name="T83" fmla="*/ 2046 h 3807"/>
                <a:gd name="T84" fmla="*/ 5094 w 5957"/>
                <a:gd name="T85" fmla="*/ 2237 h 3807"/>
                <a:gd name="T86" fmla="*/ 5187 w 5957"/>
                <a:gd name="T87" fmla="*/ 2174 h 3807"/>
                <a:gd name="T88" fmla="*/ 5395 w 5957"/>
                <a:gd name="T89" fmla="*/ 2173 h 3807"/>
                <a:gd name="T90" fmla="*/ 5530 w 5957"/>
                <a:gd name="T91" fmla="*/ 2000 h 3807"/>
                <a:gd name="T92" fmla="*/ 5825 w 5957"/>
                <a:gd name="T93" fmla="*/ 2377 h 3807"/>
                <a:gd name="T94" fmla="*/ 5957 w 5957"/>
                <a:gd name="T95" fmla="*/ 2783 h 3807"/>
                <a:gd name="T96" fmla="*/ 5916 w 5957"/>
                <a:gd name="T97" fmla="*/ 3205 h 3807"/>
                <a:gd name="T98" fmla="*/ 5900 w 5957"/>
                <a:gd name="T99" fmla="*/ 3270 h 3807"/>
                <a:gd name="T100" fmla="*/ 5714 w 5957"/>
                <a:gd name="T101" fmla="*/ 3258 h 3807"/>
                <a:gd name="T102" fmla="*/ 5735 w 5957"/>
                <a:gd name="T103" fmla="*/ 3527 h 3807"/>
                <a:gd name="T104" fmla="*/ 5623 w 5957"/>
                <a:gd name="T105" fmla="*/ 3541 h 3807"/>
                <a:gd name="T106" fmla="*/ 5352 w 5957"/>
                <a:gd name="T107" fmla="*/ 3567 h 3807"/>
                <a:gd name="T108" fmla="*/ 5192 w 5957"/>
                <a:gd name="T109" fmla="*/ 3566 h 3807"/>
                <a:gd name="T110" fmla="*/ 4985 w 5957"/>
                <a:gd name="T111" fmla="*/ 3410 h 3807"/>
                <a:gd name="T112" fmla="*/ 4780 w 5957"/>
                <a:gd name="T113" fmla="*/ 3438 h 3807"/>
                <a:gd name="T114" fmla="*/ 4505 w 5957"/>
                <a:gd name="T115" fmla="*/ 3621 h 3807"/>
                <a:gd name="T116" fmla="*/ 4277 w 5957"/>
                <a:gd name="T117" fmla="*/ 3762 h 3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2" name="Freeform 16"/>
            <p:cNvSpPr/>
            <p:nvPr/>
          </p:nvSpPr>
          <p:spPr bwMode="auto">
            <a:xfrm>
              <a:off x="5721712" y="3086131"/>
              <a:ext cx="321773" cy="329133"/>
            </a:xfrm>
            <a:custGeom>
              <a:avLst/>
              <a:gdLst>
                <a:gd name="T0" fmla="*/ 478 w 1119"/>
                <a:gd name="T1" fmla="*/ 1150 h 1150"/>
                <a:gd name="T2" fmla="*/ 325 w 1119"/>
                <a:gd name="T3" fmla="*/ 1080 h 1150"/>
                <a:gd name="T4" fmla="*/ 259 w 1119"/>
                <a:gd name="T5" fmla="*/ 876 h 1150"/>
                <a:gd name="T6" fmla="*/ 202 w 1119"/>
                <a:gd name="T7" fmla="*/ 822 h 1150"/>
                <a:gd name="T8" fmla="*/ 145 w 1119"/>
                <a:gd name="T9" fmla="*/ 814 h 1150"/>
                <a:gd name="T10" fmla="*/ 0 w 1119"/>
                <a:gd name="T11" fmla="*/ 519 h 1150"/>
                <a:gd name="T12" fmla="*/ 80 w 1119"/>
                <a:gd name="T13" fmla="*/ 396 h 1150"/>
                <a:gd name="T14" fmla="*/ 180 w 1119"/>
                <a:gd name="T15" fmla="*/ 294 h 1150"/>
                <a:gd name="T16" fmla="*/ 219 w 1119"/>
                <a:gd name="T17" fmla="*/ 233 h 1150"/>
                <a:gd name="T18" fmla="*/ 226 w 1119"/>
                <a:gd name="T19" fmla="*/ 73 h 1150"/>
                <a:gd name="T20" fmla="*/ 347 w 1119"/>
                <a:gd name="T21" fmla="*/ 56 h 1150"/>
                <a:gd name="T22" fmla="*/ 430 w 1119"/>
                <a:gd name="T23" fmla="*/ 58 h 1150"/>
                <a:gd name="T24" fmla="*/ 622 w 1119"/>
                <a:gd name="T25" fmla="*/ 53 h 1150"/>
                <a:gd name="T26" fmla="*/ 778 w 1119"/>
                <a:gd name="T27" fmla="*/ 103 h 1150"/>
                <a:gd name="T28" fmla="*/ 916 w 1119"/>
                <a:gd name="T29" fmla="*/ 64 h 1150"/>
                <a:gd name="T30" fmla="*/ 993 w 1119"/>
                <a:gd name="T31" fmla="*/ 98 h 1150"/>
                <a:gd name="T32" fmla="*/ 1114 w 1119"/>
                <a:gd name="T33" fmla="*/ 115 h 1150"/>
                <a:gd name="T34" fmla="*/ 975 w 1119"/>
                <a:gd name="T35" fmla="*/ 301 h 1150"/>
                <a:gd name="T36" fmla="*/ 1068 w 1119"/>
                <a:gd name="T37" fmla="*/ 303 h 1150"/>
                <a:gd name="T38" fmla="*/ 1107 w 1119"/>
                <a:gd name="T39" fmla="*/ 265 h 1150"/>
                <a:gd name="T40" fmla="*/ 1097 w 1119"/>
                <a:gd name="T41" fmla="*/ 343 h 1150"/>
                <a:gd name="T42" fmla="*/ 981 w 1119"/>
                <a:gd name="T43" fmla="*/ 390 h 1150"/>
                <a:gd name="T44" fmla="*/ 987 w 1119"/>
                <a:gd name="T45" fmla="*/ 449 h 1150"/>
                <a:gd name="T46" fmla="*/ 1048 w 1119"/>
                <a:gd name="T47" fmla="*/ 483 h 1150"/>
                <a:gd name="T48" fmla="*/ 1034 w 1119"/>
                <a:gd name="T49" fmla="*/ 650 h 1150"/>
                <a:gd name="T50" fmla="*/ 1027 w 1119"/>
                <a:gd name="T51" fmla="*/ 780 h 1150"/>
                <a:gd name="T52" fmla="*/ 1001 w 1119"/>
                <a:gd name="T53" fmla="*/ 786 h 1150"/>
                <a:gd name="T54" fmla="*/ 998 w 1119"/>
                <a:gd name="T55" fmla="*/ 747 h 1150"/>
                <a:gd name="T56" fmla="*/ 822 w 1119"/>
                <a:gd name="T57" fmla="*/ 873 h 1150"/>
                <a:gd name="T58" fmla="*/ 799 w 1119"/>
                <a:gd name="T59" fmla="*/ 929 h 1150"/>
                <a:gd name="T60" fmla="*/ 792 w 1119"/>
                <a:gd name="T61" fmla="*/ 1109 h 1150"/>
                <a:gd name="T62" fmla="*/ 760 w 1119"/>
                <a:gd name="T63" fmla="*/ 1101 h 1150"/>
                <a:gd name="T64" fmla="*/ 478 w 1119"/>
                <a:gd name="T65" fmla="*/ 115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chemeClr val="bg1">
                <a:lumMod val="75000"/>
              </a:schemeClr>
            </a:solid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3" name="Freeform 17"/>
            <p:cNvSpPr/>
            <p:nvPr/>
          </p:nvSpPr>
          <p:spPr bwMode="auto">
            <a:xfrm>
              <a:off x="4629160" y="2943122"/>
              <a:ext cx="404845" cy="437442"/>
            </a:xfrm>
            <a:custGeom>
              <a:avLst/>
              <a:gdLst>
                <a:gd name="T0" fmla="*/ 1136 w 1411"/>
                <a:gd name="T1" fmla="*/ 1526 h 1526"/>
                <a:gd name="T2" fmla="*/ 913 w 1411"/>
                <a:gd name="T3" fmla="*/ 1307 h 1526"/>
                <a:gd name="T4" fmla="*/ 656 w 1411"/>
                <a:gd name="T5" fmla="*/ 1094 h 1526"/>
                <a:gd name="T6" fmla="*/ 601 w 1411"/>
                <a:gd name="T7" fmla="*/ 1188 h 1526"/>
                <a:gd name="T8" fmla="*/ 463 w 1411"/>
                <a:gd name="T9" fmla="*/ 1332 h 1526"/>
                <a:gd name="T10" fmla="*/ 462 w 1411"/>
                <a:gd name="T11" fmla="*/ 1345 h 1526"/>
                <a:gd name="T12" fmla="*/ 427 w 1411"/>
                <a:gd name="T13" fmla="*/ 1360 h 1526"/>
                <a:gd name="T14" fmla="*/ 360 w 1411"/>
                <a:gd name="T15" fmla="*/ 1385 h 1526"/>
                <a:gd name="T16" fmla="*/ 121 w 1411"/>
                <a:gd name="T17" fmla="*/ 1300 h 1526"/>
                <a:gd name="T18" fmla="*/ 128 w 1411"/>
                <a:gd name="T19" fmla="*/ 1127 h 1526"/>
                <a:gd name="T20" fmla="*/ 11 w 1411"/>
                <a:gd name="T21" fmla="*/ 973 h 1526"/>
                <a:gd name="T22" fmla="*/ 35 w 1411"/>
                <a:gd name="T23" fmla="*/ 712 h 1526"/>
                <a:gd name="T24" fmla="*/ 7 w 1411"/>
                <a:gd name="T25" fmla="*/ 525 h 1526"/>
                <a:gd name="T26" fmla="*/ 17 w 1411"/>
                <a:gd name="T27" fmla="*/ 518 h 1526"/>
                <a:gd name="T28" fmla="*/ 122 w 1411"/>
                <a:gd name="T29" fmla="*/ 590 h 1526"/>
                <a:gd name="T30" fmla="*/ 198 w 1411"/>
                <a:gd name="T31" fmla="*/ 667 h 1526"/>
                <a:gd name="T32" fmla="*/ 542 w 1411"/>
                <a:gd name="T33" fmla="*/ 378 h 1526"/>
                <a:gd name="T34" fmla="*/ 648 w 1411"/>
                <a:gd name="T35" fmla="*/ 207 h 1526"/>
                <a:gd name="T36" fmla="*/ 649 w 1411"/>
                <a:gd name="T37" fmla="*/ 66 h 1526"/>
                <a:gd name="T38" fmla="*/ 713 w 1411"/>
                <a:gd name="T39" fmla="*/ 28 h 1526"/>
                <a:gd name="T40" fmla="*/ 975 w 1411"/>
                <a:gd name="T41" fmla="*/ 81 h 1526"/>
                <a:gd name="T42" fmla="*/ 1080 w 1411"/>
                <a:gd name="T43" fmla="*/ 182 h 1526"/>
                <a:gd name="T44" fmla="*/ 1207 w 1411"/>
                <a:gd name="T45" fmla="*/ 218 h 1526"/>
                <a:gd name="T46" fmla="*/ 1410 w 1411"/>
                <a:gd name="T47" fmla="*/ 452 h 1526"/>
                <a:gd name="T48" fmla="*/ 1227 w 1411"/>
                <a:gd name="T49" fmla="*/ 595 h 1526"/>
                <a:gd name="T50" fmla="*/ 860 w 1411"/>
                <a:gd name="T51" fmla="*/ 638 h 1526"/>
                <a:gd name="T52" fmla="*/ 869 w 1411"/>
                <a:gd name="T53" fmla="*/ 704 h 1526"/>
                <a:gd name="T54" fmla="*/ 928 w 1411"/>
                <a:gd name="T55" fmla="*/ 947 h 1526"/>
                <a:gd name="T56" fmla="*/ 1017 w 1411"/>
                <a:gd name="T57" fmla="*/ 1038 h 1526"/>
                <a:gd name="T58" fmla="*/ 1103 w 1411"/>
                <a:gd name="T59" fmla="*/ 1161 h 1526"/>
                <a:gd name="T60" fmla="*/ 1134 w 1411"/>
                <a:gd name="T61" fmla="*/ 1277 h 1526"/>
                <a:gd name="T62" fmla="*/ 1136 w 1411"/>
                <a:gd name="T63" fmla="*/ 1526 h 1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4" name="Freeform 18"/>
            <p:cNvSpPr/>
            <p:nvPr/>
          </p:nvSpPr>
          <p:spPr bwMode="auto">
            <a:xfrm>
              <a:off x="4884685" y="2855844"/>
              <a:ext cx="658266" cy="416411"/>
            </a:xfrm>
            <a:custGeom>
              <a:avLst/>
              <a:gdLst>
                <a:gd name="T0" fmla="*/ 244 w 2294"/>
                <a:gd name="T1" fmla="*/ 1452 h 1452"/>
                <a:gd name="T2" fmla="*/ 15 w 2294"/>
                <a:gd name="T3" fmla="*/ 1178 h 1452"/>
                <a:gd name="T4" fmla="*/ 22 w 2294"/>
                <a:gd name="T5" fmla="*/ 1083 h 1452"/>
                <a:gd name="T6" fmla="*/ 26 w 2294"/>
                <a:gd name="T7" fmla="*/ 1018 h 1452"/>
                <a:gd name="T8" fmla="*/ 0 w 2294"/>
                <a:gd name="T9" fmla="*/ 961 h 1452"/>
                <a:gd name="T10" fmla="*/ 294 w 2294"/>
                <a:gd name="T11" fmla="*/ 949 h 1452"/>
                <a:gd name="T12" fmla="*/ 464 w 2294"/>
                <a:gd name="T13" fmla="*/ 829 h 1452"/>
                <a:gd name="T14" fmla="*/ 548 w 2294"/>
                <a:gd name="T15" fmla="*/ 772 h 1452"/>
                <a:gd name="T16" fmla="*/ 551 w 2294"/>
                <a:gd name="T17" fmla="*/ 710 h 1452"/>
                <a:gd name="T18" fmla="*/ 329 w 2294"/>
                <a:gd name="T19" fmla="*/ 488 h 1452"/>
                <a:gd name="T20" fmla="*/ 313 w 2294"/>
                <a:gd name="T21" fmla="*/ 448 h 1452"/>
                <a:gd name="T22" fmla="*/ 308 w 2294"/>
                <a:gd name="T23" fmla="*/ 301 h 1452"/>
                <a:gd name="T24" fmla="*/ 423 w 2294"/>
                <a:gd name="T25" fmla="*/ 212 h 1452"/>
                <a:gd name="T26" fmla="*/ 415 w 2294"/>
                <a:gd name="T27" fmla="*/ 71 h 1452"/>
                <a:gd name="T28" fmla="*/ 335 w 2294"/>
                <a:gd name="T29" fmla="*/ 0 h 1452"/>
                <a:gd name="T30" fmla="*/ 607 w 2294"/>
                <a:gd name="T31" fmla="*/ 7 h 1452"/>
                <a:gd name="T32" fmla="*/ 718 w 2294"/>
                <a:gd name="T33" fmla="*/ 30 h 1452"/>
                <a:gd name="T34" fmla="*/ 963 w 2294"/>
                <a:gd name="T35" fmla="*/ 213 h 1452"/>
                <a:gd name="T36" fmla="*/ 1037 w 2294"/>
                <a:gd name="T37" fmla="*/ 247 h 1452"/>
                <a:gd name="T38" fmla="*/ 1394 w 2294"/>
                <a:gd name="T39" fmla="*/ 263 h 1452"/>
                <a:gd name="T40" fmla="*/ 1512 w 2294"/>
                <a:gd name="T41" fmla="*/ 344 h 1452"/>
                <a:gd name="T42" fmla="*/ 1601 w 2294"/>
                <a:gd name="T43" fmla="*/ 458 h 1452"/>
                <a:gd name="T44" fmla="*/ 1767 w 2294"/>
                <a:gd name="T45" fmla="*/ 479 h 1452"/>
                <a:gd name="T46" fmla="*/ 1888 w 2294"/>
                <a:gd name="T47" fmla="*/ 537 h 1452"/>
                <a:gd name="T48" fmla="*/ 2038 w 2294"/>
                <a:gd name="T49" fmla="*/ 574 h 1452"/>
                <a:gd name="T50" fmla="*/ 2085 w 2294"/>
                <a:gd name="T51" fmla="*/ 647 h 1452"/>
                <a:gd name="T52" fmla="*/ 2194 w 2294"/>
                <a:gd name="T53" fmla="*/ 715 h 1452"/>
                <a:gd name="T54" fmla="*/ 2142 w 2294"/>
                <a:gd name="T55" fmla="*/ 825 h 1452"/>
                <a:gd name="T56" fmla="*/ 2227 w 2294"/>
                <a:gd name="T57" fmla="*/ 952 h 1452"/>
                <a:gd name="T58" fmla="*/ 2294 w 2294"/>
                <a:gd name="T59" fmla="*/ 1081 h 1452"/>
                <a:gd name="T60" fmla="*/ 2294 w 2294"/>
                <a:gd name="T61" fmla="*/ 1094 h 1452"/>
                <a:gd name="T62" fmla="*/ 1951 w 2294"/>
                <a:gd name="T63" fmla="*/ 1266 h 1452"/>
                <a:gd name="T64" fmla="*/ 1874 w 2294"/>
                <a:gd name="T65" fmla="*/ 1329 h 1452"/>
                <a:gd name="T66" fmla="*/ 1691 w 2294"/>
                <a:gd name="T67" fmla="*/ 1416 h 1452"/>
                <a:gd name="T68" fmla="*/ 1656 w 2294"/>
                <a:gd name="T69" fmla="*/ 1435 h 1452"/>
                <a:gd name="T70" fmla="*/ 1561 w 2294"/>
                <a:gd name="T71" fmla="*/ 1348 h 1452"/>
                <a:gd name="T72" fmla="*/ 1370 w 2294"/>
                <a:gd name="T73" fmla="*/ 1215 h 1452"/>
                <a:gd name="T74" fmla="*/ 1251 w 2294"/>
                <a:gd name="T75" fmla="*/ 1284 h 1452"/>
                <a:gd name="T76" fmla="*/ 875 w 2294"/>
                <a:gd name="T77" fmla="*/ 1111 h 1452"/>
                <a:gd name="T78" fmla="*/ 696 w 2294"/>
                <a:gd name="T79" fmla="*/ 1064 h 1452"/>
                <a:gd name="T80" fmla="*/ 619 w 2294"/>
                <a:gd name="T81" fmla="*/ 1196 h 1452"/>
                <a:gd name="T82" fmla="*/ 599 w 2294"/>
                <a:gd name="T83" fmla="*/ 1232 h 1452"/>
                <a:gd name="T84" fmla="*/ 555 w 2294"/>
                <a:gd name="T85" fmla="*/ 1224 h 1452"/>
                <a:gd name="T86" fmla="*/ 295 w 2294"/>
                <a:gd name="T87" fmla="*/ 1417 h 1452"/>
                <a:gd name="T88" fmla="*/ 244 w 2294"/>
                <a:gd name="T89"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5" name="Freeform 19"/>
            <p:cNvSpPr/>
            <p:nvPr/>
          </p:nvSpPr>
          <p:spPr bwMode="auto">
            <a:xfrm>
              <a:off x="5429384" y="2677081"/>
              <a:ext cx="404845" cy="516309"/>
            </a:xfrm>
            <a:custGeom>
              <a:avLst/>
              <a:gdLst>
                <a:gd name="T0" fmla="*/ 648 w 1411"/>
                <a:gd name="T1" fmla="*/ 1792 h 1801"/>
                <a:gd name="T2" fmla="*/ 632 w 1411"/>
                <a:gd name="T3" fmla="*/ 1779 h 1801"/>
                <a:gd name="T4" fmla="*/ 636 w 1411"/>
                <a:gd name="T5" fmla="*/ 1641 h 1801"/>
                <a:gd name="T6" fmla="*/ 607 w 1411"/>
                <a:gd name="T7" fmla="*/ 1614 h 1801"/>
                <a:gd name="T8" fmla="*/ 460 w 1411"/>
                <a:gd name="T9" fmla="*/ 1693 h 1801"/>
                <a:gd name="T10" fmla="*/ 428 w 1411"/>
                <a:gd name="T11" fmla="*/ 1708 h 1801"/>
                <a:gd name="T12" fmla="*/ 383 w 1411"/>
                <a:gd name="T13" fmla="*/ 1655 h 1801"/>
                <a:gd name="T14" fmla="*/ 364 w 1411"/>
                <a:gd name="T15" fmla="*/ 1621 h 1801"/>
                <a:gd name="T16" fmla="*/ 301 w 1411"/>
                <a:gd name="T17" fmla="*/ 1459 h 1801"/>
                <a:gd name="T18" fmla="*/ 276 w 1411"/>
                <a:gd name="T19" fmla="*/ 1439 h 1801"/>
                <a:gd name="T20" fmla="*/ 331 w 1411"/>
                <a:gd name="T21" fmla="*/ 1355 h 1801"/>
                <a:gd name="T22" fmla="*/ 178 w 1411"/>
                <a:gd name="T23" fmla="*/ 1220 h 1801"/>
                <a:gd name="T24" fmla="*/ 172 w 1411"/>
                <a:gd name="T25" fmla="*/ 1178 h 1801"/>
                <a:gd name="T26" fmla="*/ 156 w 1411"/>
                <a:gd name="T27" fmla="*/ 1168 h 1801"/>
                <a:gd name="T28" fmla="*/ 256 w 1411"/>
                <a:gd name="T29" fmla="*/ 1072 h 1801"/>
                <a:gd name="T30" fmla="*/ 304 w 1411"/>
                <a:gd name="T31" fmla="*/ 1011 h 1801"/>
                <a:gd name="T32" fmla="*/ 235 w 1411"/>
                <a:gd name="T33" fmla="*/ 783 h 1801"/>
                <a:gd name="T34" fmla="*/ 165 w 1411"/>
                <a:gd name="T35" fmla="*/ 781 h 1801"/>
                <a:gd name="T36" fmla="*/ 139 w 1411"/>
                <a:gd name="T37" fmla="*/ 810 h 1801"/>
                <a:gd name="T38" fmla="*/ 117 w 1411"/>
                <a:gd name="T39" fmla="*/ 813 h 1801"/>
                <a:gd name="T40" fmla="*/ 57 w 1411"/>
                <a:gd name="T41" fmla="*/ 661 h 1801"/>
                <a:gd name="T42" fmla="*/ 0 w 1411"/>
                <a:gd name="T43" fmla="*/ 617 h 1801"/>
                <a:gd name="T44" fmla="*/ 128 w 1411"/>
                <a:gd name="T45" fmla="*/ 456 h 1801"/>
                <a:gd name="T46" fmla="*/ 133 w 1411"/>
                <a:gd name="T47" fmla="*/ 217 h 1801"/>
                <a:gd name="T48" fmla="*/ 143 w 1411"/>
                <a:gd name="T49" fmla="*/ 211 h 1801"/>
                <a:gd name="T50" fmla="*/ 174 w 1411"/>
                <a:gd name="T51" fmla="*/ 225 h 1801"/>
                <a:gd name="T52" fmla="*/ 273 w 1411"/>
                <a:gd name="T53" fmla="*/ 368 h 1801"/>
                <a:gd name="T54" fmla="*/ 333 w 1411"/>
                <a:gd name="T55" fmla="*/ 370 h 1801"/>
                <a:gd name="T56" fmla="*/ 401 w 1411"/>
                <a:gd name="T57" fmla="*/ 204 h 1801"/>
                <a:gd name="T58" fmla="*/ 405 w 1411"/>
                <a:gd name="T59" fmla="*/ 165 h 1801"/>
                <a:gd name="T60" fmla="*/ 291 w 1411"/>
                <a:gd name="T61" fmla="*/ 51 h 1801"/>
                <a:gd name="T62" fmla="*/ 342 w 1411"/>
                <a:gd name="T63" fmla="*/ 0 h 1801"/>
                <a:gd name="T64" fmla="*/ 358 w 1411"/>
                <a:gd name="T65" fmla="*/ 0 h 1801"/>
                <a:gd name="T66" fmla="*/ 485 w 1411"/>
                <a:gd name="T67" fmla="*/ 187 h 1801"/>
                <a:gd name="T68" fmla="*/ 535 w 1411"/>
                <a:gd name="T69" fmla="*/ 250 h 1801"/>
                <a:gd name="T70" fmla="*/ 756 w 1411"/>
                <a:gd name="T71" fmla="*/ 302 h 1801"/>
                <a:gd name="T72" fmla="*/ 800 w 1411"/>
                <a:gd name="T73" fmla="*/ 339 h 1801"/>
                <a:gd name="T74" fmla="*/ 952 w 1411"/>
                <a:gd name="T75" fmla="*/ 618 h 1801"/>
                <a:gd name="T76" fmla="*/ 964 w 1411"/>
                <a:gd name="T77" fmla="*/ 641 h 1801"/>
                <a:gd name="T78" fmla="*/ 1086 w 1411"/>
                <a:gd name="T79" fmla="*/ 621 h 1801"/>
                <a:gd name="T80" fmla="*/ 1150 w 1411"/>
                <a:gd name="T81" fmla="*/ 577 h 1801"/>
                <a:gd name="T82" fmla="*/ 1194 w 1411"/>
                <a:gd name="T83" fmla="*/ 703 h 1801"/>
                <a:gd name="T84" fmla="*/ 1057 w 1411"/>
                <a:gd name="T85" fmla="*/ 719 h 1801"/>
                <a:gd name="T86" fmla="*/ 1021 w 1411"/>
                <a:gd name="T87" fmla="*/ 796 h 1801"/>
                <a:gd name="T88" fmla="*/ 1014 w 1411"/>
                <a:gd name="T89" fmla="*/ 872 h 1801"/>
                <a:gd name="T90" fmla="*/ 985 w 1411"/>
                <a:gd name="T91" fmla="*/ 956 h 1801"/>
                <a:gd name="T92" fmla="*/ 1112 w 1411"/>
                <a:gd name="T93" fmla="*/ 1084 h 1801"/>
                <a:gd name="T94" fmla="*/ 1188 w 1411"/>
                <a:gd name="T95" fmla="*/ 1141 h 1801"/>
                <a:gd name="T96" fmla="*/ 1236 w 1411"/>
                <a:gd name="T97" fmla="*/ 1185 h 1801"/>
                <a:gd name="T98" fmla="*/ 1380 w 1411"/>
                <a:gd name="T99" fmla="*/ 1205 h 1801"/>
                <a:gd name="T100" fmla="*/ 1408 w 1411"/>
                <a:gd name="T101" fmla="*/ 1229 h 1801"/>
                <a:gd name="T102" fmla="*/ 1411 w 1411"/>
                <a:gd name="T103" fmla="*/ 1274 h 1801"/>
                <a:gd name="T104" fmla="*/ 1260 w 1411"/>
                <a:gd name="T105" fmla="*/ 1395 h 1801"/>
                <a:gd name="T106" fmla="*/ 1266 w 1411"/>
                <a:gd name="T107" fmla="*/ 1457 h 1801"/>
                <a:gd name="T108" fmla="*/ 1209 w 1411"/>
                <a:gd name="T109" fmla="*/ 1489 h 1801"/>
                <a:gd name="T110" fmla="*/ 1208 w 1411"/>
                <a:gd name="T111" fmla="*/ 1646 h 1801"/>
                <a:gd name="T112" fmla="*/ 996 w 1411"/>
                <a:gd name="T113" fmla="*/ 1762 h 1801"/>
                <a:gd name="T114" fmla="*/ 833 w 1411"/>
                <a:gd name="T115" fmla="*/ 1777 h 1801"/>
                <a:gd name="T116" fmla="*/ 751 w 1411"/>
                <a:gd name="T117" fmla="*/ 1657 h 1801"/>
                <a:gd name="T118" fmla="*/ 699 w 1411"/>
                <a:gd name="T119" fmla="*/ 1699 h 1801"/>
                <a:gd name="T120" fmla="*/ 680 w 1411"/>
                <a:gd name="T121" fmla="*/ 1793 h 1801"/>
                <a:gd name="T122" fmla="*/ 648 w 1411"/>
                <a:gd name="T123" fmla="*/ 1792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6" name="Freeform 20"/>
            <p:cNvSpPr/>
            <p:nvPr/>
          </p:nvSpPr>
          <p:spPr bwMode="auto">
            <a:xfrm>
              <a:off x="5531382" y="2610833"/>
              <a:ext cx="478453" cy="484762"/>
            </a:xfrm>
            <a:custGeom>
              <a:avLst/>
              <a:gdLst>
                <a:gd name="T0" fmla="*/ 1054 w 1669"/>
                <a:gd name="T1" fmla="*/ 1690 h 1690"/>
                <a:gd name="T2" fmla="*/ 952 w 1669"/>
                <a:gd name="T3" fmla="*/ 1665 h 1690"/>
                <a:gd name="T4" fmla="*/ 952 w 1669"/>
                <a:gd name="T5" fmla="*/ 1625 h 1690"/>
                <a:gd name="T6" fmla="*/ 1061 w 1669"/>
                <a:gd name="T7" fmla="*/ 1556 h 1690"/>
                <a:gd name="T8" fmla="*/ 1090 w 1669"/>
                <a:gd name="T9" fmla="*/ 1517 h 1690"/>
                <a:gd name="T10" fmla="*/ 918 w 1669"/>
                <a:gd name="T11" fmla="*/ 1389 h 1690"/>
                <a:gd name="T12" fmla="*/ 842 w 1669"/>
                <a:gd name="T13" fmla="*/ 1315 h 1690"/>
                <a:gd name="T14" fmla="*/ 728 w 1669"/>
                <a:gd name="T15" fmla="*/ 1230 h 1690"/>
                <a:gd name="T16" fmla="*/ 658 w 1669"/>
                <a:gd name="T17" fmla="*/ 1146 h 1690"/>
                <a:gd name="T18" fmla="*/ 697 w 1669"/>
                <a:gd name="T19" fmla="*/ 1043 h 1690"/>
                <a:gd name="T20" fmla="*/ 720 w 1669"/>
                <a:gd name="T21" fmla="*/ 981 h 1690"/>
                <a:gd name="T22" fmla="*/ 870 w 1669"/>
                <a:gd name="T23" fmla="*/ 952 h 1690"/>
                <a:gd name="T24" fmla="*/ 810 w 1669"/>
                <a:gd name="T25" fmla="*/ 774 h 1690"/>
                <a:gd name="T26" fmla="*/ 711 w 1669"/>
                <a:gd name="T27" fmla="*/ 784 h 1690"/>
                <a:gd name="T28" fmla="*/ 701 w 1669"/>
                <a:gd name="T29" fmla="*/ 836 h 1690"/>
                <a:gd name="T30" fmla="*/ 634 w 1669"/>
                <a:gd name="T31" fmla="*/ 845 h 1690"/>
                <a:gd name="T32" fmla="*/ 583 w 1669"/>
                <a:gd name="T33" fmla="*/ 794 h 1690"/>
                <a:gd name="T34" fmla="*/ 448 w 1669"/>
                <a:gd name="T35" fmla="*/ 519 h 1690"/>
                <a:gd name="T36" fmla="*/ 310 w 1669"/>
                <a:gd name="T37" fmla="*/ 483 h 1690"/>
                <a:gd name="T38" fmla="*/ 196 w 1669"/>
                <a:gd name="T39" fmla="*/ 444 h 1690"/>
                <a:gd name="T40" fmla="*/ 170 w 1669"/>
                <a:gd name="T41" fmla="*/ 414 h 1690"/>
                <a:gd name="T42" fmla="*/ 21 w 1669"/>
                <a:gd name="T43" fmla="*/ 200 h 1690"/>
                <a:gd name="T44" fmla="*/ 76 w 1669"/>
                <a:gd name="T45" fmla="*/ 113 h 1690"/>
                <a:gd name="T46" fmla="*/ 111 w 1669"/>
                <a:gd name="T47" fmla="*/ 150 h 1690"/>
                <a:gd name="T48" fmla="*/ 111 w 1669"/>
                <a:gd name="T49" fmla="*/ 160 h 1690"/>
                <a:gd name="T50" fmla="*/ 203 w 1669"/>
                <a:gd name="T51" fmla="*/ 267 h 1690"/>
                <a:gd name="T52" fmla="*/ 359 w 1669"/>
                <a:gd name="T53" fmla="*/ 301 h 1690"/>
                <a:gd name="T54" fmla="*/ 510 w 1669"/>
                <a:gd name="T55" fmla="*/ 236 h 1690"/>
                <a:gd name="T56" fmla="*/ 561 w 1669"/>
                <a:gd name="T57" fmla="*/ 240 h 1690"/>
                <a:gd name="T58" fmla="*/ 629 w 1669"/>
                <a:gd name="T59" fmla="*/ 157 h 1690"/>
                <a:gd name="T60" fmla="*/ 738 w 1669"/>
                <a:gd name="T61" fmla="*/ 2 h 1690"/>
                <a:gd name="T62" fmla="*/ 741 w 1669"/>
                <a:gd name="T63" fmla="*/ 84 h 1690"/>
                <a:gd name="T64" fmla="*/ 839 w 1669"/>
                <a:gd name="T65" fmla="*/ 165 h 1690"/>
                <a:gd name="T66" fmla="*/ 1050 w 1669"/>
                <a:gd name="T67" fmla="*/ 285 h 1690"/>
                <a:gd name="T68" fmla="*/ 1274 w 1669"/>
                <a:gd name="T69" fmla="*/ 697 h 1690"/>
                <a:gd name="T70" fmla="*/ 1334 w 1669"/>
                <a:gd name="T71" fmla="*/ 869 h 1690"/>
                <a:gd name="T72" fmla="*/ 1617 w 1669"/>
                <a:gd name="T73" fmla="*/ 1053 h 1690"/>
                <a:gd name="T74" fmla="*/ 1617 w 1669"/>
                <a:gd name="T75" fmla="*/ 1072 h 1690"/>
                <a:gd name="T76" fmla="*/ 1444 w 1669"/>
                <a:gd name="T77" fmla="*/ 1081 h 1690"/>
                <a:gd name="T78" fmla="*/ 1444 w 1669"/>
                <a:gd name="T79" fmla="*/ 1147 h 1690"/>
                <a:gd name="T80" fmla="*/ 1546 w 1669"/>
                <a:gd name="T81" fmla="*/ 1188 h 1690"/>
                <a:gd name="T82" fmla="*/ 1539 w 1669"/>
                <a:gd name="T83" fmla="*/ 1270 h 1690"/>
                <a:gd name="T84" fmla="*/ 1660 w 1669"/>
                <a:gd name="T85" fmla="*/ 1332 h 1690"/>
                <a:gd name="T86" fmla="*/ 1669 w 1669"/>
                <a:gd name="T87" fmla="*/ 1352 h 1690"/>
                <a:gd name="T88" fmla="*/ 1541 w 1669"/>
                <a:gd name="T89" fmla="*/ 1480 h 1690"/>
                <a:gd name="T90" fmla="*/ 1541 w 1669"/>
                <a:gd name="T91" fmla="*/ 1496 h 1690"/>
                <a:gd name="T92" fmla="*/ 1390 w 1669"/>
                <a:gd name="T93" fmla="*/ 1620 h 1690"/>
                <a:gd name="T94" fmla="*/ 1284 w 1669"/>
                <a:gd name="T95" fmla="*/ 1653 h 1690"/>
                <a:gd name="T96" fmla="*/ 1278 w 1669"/>
                <a:gd name="T97" fmla="*/ 1670 h 1690"/>
                <a:gd name="T98" fmla="*/ 1125 w 1669"/>
                <a:gd name="T99" fmla="*/ 1656 h 1690"/>
                <a:gd name="T100" fmla="*/ 1054 w 1669"/>
                <a:gd name="T101" fmla="*/ 1690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7" name="Freeform 21"/>
            <p:cNvSpPr/>
            <p:nvPr/>
          </p:nvSpPr>
          <p:spPr bwMode="auto">
            <a:xfrm>
              <a:off x="5047674" y="2518299"/>
              <a:ext cx="487916" cy="487916"/>
            </a:xfrm>
            <a:custGeom>
              <a:avLst/>
              <a:gdLst>
                <a:gd name="T0" fmla="*/ 1448 w 1700"/>
                <a:gd name="T1" fmla="*/ 1701 h 1701"/>
                <a:gd name="T2" fmla="*/ 1314 w 1700"/>
                <a:gd name="T3" fmla="*/ 1678 h 1701"/>
                <a:gd name="T4" fmla="*/ 1209 w 1700"/>
                <a:gd name="T5" fmla="*/ 1620 h 1701"/>
                <a:gd name="T6" fmla="*/ 1008 w 1700"/>
                <a:gd name="T7" fmla="*/ 1569 h 1701"/>
                <a:gd name="T8" fmla="*/ 954 w 1700"/>
                <a:gd name="T9" fmla="*/ 1482 h 1701"/>
                <a:gd name="T10" fmla="*/ 852 w 1700"/>
                <a:gd name="T11" fmla="*/ 1414 h 1701"/>
                <a:gd name="T12" fmla="*/ 485 w 1700"/>
                <a:gd name="T13" fmla="*/ 1395 h 1701"/>
                <a:gd name="T14" fmla="*/ 252 w 1700"/>
                <a:gd name="T15" fmla="*/ 1268 h 1701"/>
                <a:gd name="T16" fmla="*/ 179 w 1700"/>
                <a:gd name="T17" fmla="*/ 1185 h 1701"/>
                <a:gd name="T18" fmla="*/ 53 w 1700"/>
                <a:gd name="T19" fmla="*/ 890 h 1701"/>
                <a:gd name="T20" fmla="*/ 3 w 1700"/>
                <a:gd name="T21" fmla="*/ 741 h 1701"/>
                <a:gd name="T22" fmla="*/ 1 w 1700"/>
                <a:gd name="T23" fmla="*/ 623 h 1701"/>
                <a:gd name="T24" fmla="*/ 151 w 1700"/>
                <a:gd name="T25" fmla="*/ 545 h 1701"/>
                <a:gd name="T26" fmla="*/ 202 w 1700"/>
                <a:gd name="T27" fmla="*/ 520 h 1701"/>
                <a:gd name="T28" fmla="*/ 417 w 1700"/>
                <a:gd name="T29" fmla="*/ 437 h 1701"/>
                <a:gd name="T30" fmla="*/ 631 w 1700"/>
                <a:gd name="T31" fmla="*/ 390 h 1701"/>
                <a:gd name="T32" fmla="*/ 786 w 1700"/>
                <a:gd name="T33" fmla="*/ 250 h 1701"/>
                <a:gd name="T34" fmla="*/ 867 w 1700"/>
                <a:gd name="T35" fmla="*/ 0 h 1701"/>
                <a:gd name="T36" fmla="*/ 1026 w 1700"/>
                <a:gd name="T37" fmla="*/ 40 h 1701"/>
                <a:gd name="T38" fmla="*/ 1263 w 1700"/>
                <a:gd name="T39" fmla="*/ 46 h 1701"/>
                <a:gd name="T40" fmla="*/ 1301 w 1700"/>
                <a:gd name="T41" fmla="*/ 106 h 1701"/>
                <a:gd name="T42" fmla="*/ 1335 w 1700"/>
                <a:gd name="T43" fmla="*/ 264 h 1701"/>
                <a:gd name="T44" fmla="*/ 1238 w 1700"/>
                <a:gd name="T45" fmla="*/ 376 h 1701"/>
                <a:gd name="T46" fmla="*/ 1203 w 1700"/>
                <a:gd name="T47" fmla="*/ 388 h 1701"/>
                <a:gd name="T48" fmla="*/ 1203 w 1700"/>
                <a:gd name="T49" fmla="*/ 411 h 1701"/>
                <a:gd name="T50" fmla="*/ 1311 w 1700"/>
                <a:gd name="T51" fmla="*/ 496 h 1701"/>
                <a:gd name="T52" fmla="*/ 1318 w 1700"/>
                <a:gd name="T53" fmla="*/ 513 h 1701"/>
                <a:gd name="T54" fmla="*/ 1550 w 1700"/>
                <a:gd name="T55" fmla="*/ 597 h 1701"/>
                <a:gd name="T56" fmla="*/ 1617 w 1700"/>
                <a:gd name="T57" fmla="*/ 654 h 1701"/>
                <a:gd name="T58" fmla="*/ 1700 w 1700"/>
                <a:gd name="T59" fmla="*/ 722 h 1701"/>
                <a:gd name="T60" fmla="*/ 1696 w 1700"/>
                <a:gd name="T61" fmla="*/ 751 h 1701"/>
                <a:gd name="T62" fmla="*/ 1651 w 1700"/>
                <a:gd name="T63" fmla="*/ 894 h 1701"/>
                <a:gd name="T64" fmla="*/ 1600 w 1700"/>
                <a:gd name="T65" fmla="*/ 880 h 1701"/>
                <a:gd name="T66" fmla="*/ 1434 w 1700"/>
                <a:gd name="T67" fmla="*/ 738 h 1701"/>
                <a:gd name="T68" fmla="*/ 1440 w 1700"/>
                <a:gd name="T69" fmla="*/ 954 h 1701"/>
                <a:gd name="T70" fmla="*/ 1298 w 1700"/>
                <a:gd name="T71" fmla="*/ 1115 h 1701"/>
                <a:gd name="T72" fmla="*/ 1298 w 1700"/>
                <a:gd name="T73" fmla="*/ 1183 h 1701"/>
                <a:gd name="T74" fmla="*/ 1361 w 1700"/>
                <a:gd name="T75" fmla="*/ 1234 h 1701"/>
                <a:gd name="T76" fmla="*/ 1392 w 1700"/>
                <a:gd name="T77" fmla="*/ 1349 h 1701"/>
                <a:gd name="T78" fmla="*/ 1472 w 1700"/>
                <a:gd name="T79" fmla="*/ 1404 h 1701"/>
                <a:gd name="T80" fmla="*/ 1555 w 1700"/>
                <a:gd name="T81" fmla="*/ 1373 h 1701"/>
                <a:gd name="T82" fmla="*/ 1592 w 1700"/>
                <a:gd name="T83" fmla="*/ 1580 h 1701"/>
                <a:gd name="T84" fmla="*/ 1487 w 1700"/>
                <a:gd name="T85" fmla="*/ 1640 h 1701"/>
                <a:gd name="T86" fmla="*/ 1448 w 1700"/>
                <a:gd name="T87" fmla="*/ 1701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8" name="Freeform 22"/>
            <p:cNvSpPr/>
            <p:nvPr/>
          </p:nvSpPr>
          <p:spPr bwMode="auto">
            <a:xfrm>
              <a:off x="4658603" y="2199680"/>
              <a:ext cx="430081" cy="791813"/>
            </a:xfrm>
            <a:custGeom>
              <a:avLst/>
              <a:gdLst>
                <a:gd name="T0" fmla="*/ 1048 w 1498"/>
                <a:gd name="T1" fmla="*/ 2760 h 2761"/>
                <a:gd name="T2" fmla="*/ 851 w 1498"/>
                <a:gd name="T3" fmla="*/ 2611 h 2761"/>
                <a:gd name="T4" fmla="*/ 774 w 1498"/>
                <a:gd name="T5" fmla="*/ 2583 h 2761"/>
                <a:gd name="T6" fmla="*/ 554 w 1498"/>
                <a:gd name="T7" fmla="*/ 2610 h 2761"/>
                <a:gd name="T8" fmla="*/ 452 w 1498"/>
                <a:gd name="T9" fmla="*/ 2548 h 2761"/>
                <a:gd name="T10" fmla="*/ 305 w 1498"/>
                <a:gd name="T11" fmla="*/ 2463 h 2761"/>
                <a:gd name="T12" fmla="*/ 174 w 1498"/>
                <a:gd name="T13" fmla="*/ 2460 h 2761"/>
                <a:gd name="T14" fmla="*/ 40 w 1498"/>
                <a:gd name="T15" fmla="*/ 2410 h 2761"/>
                <a:gd name="T16" fmla="*/ 66 w 1498"/>
                <a:gd name="T17" fmla="*/ 2329 h 2761"/>
                <a:gd name="T18" fmla="*/ 32 w 1498"/>
                <a:gd name="T19" fmla="*/ 2227 h 2761"/>
                <a:gd name="T20" fmla="*/ 10 w 1498"/>
                <a:gd name="T21" fmla="*/ 2164 h 2761"/>
                <a:gd name="T22" fmla="*/ 182 w 1498"/>
                <a:gd name="T23" fmla="*/ 2165 h 2761"/>
                <a:gd name="T24" fmla="*/ 206 w 1498"/>
                <a:gd name="T25" fmla="*/ 1937 h 2761"/>
                <a:gd name="T26" fmla="*/ 165 w 1498"/>
                <a:gd name="T27" fmla="*/ 1847 h 2761"/>
                <a:gd name="T28" fmla="*/ 329 w 1498"/>
                <a:gd name="T29" fmla="*/ 1622 h 2761"/>
                <a:gd name="T30" fmla="*/ 470 w 1498"/>
                <a:gd name="T31" fmla="*/ 1698 h 2761"/>
                <a:gd name="T32" fmla="*/ 534 w 1498"/>
                <a:gd name="T33" fmla="*/ 1680 h 2761"/>
                <a:gd name="T34" fmla="*/ 534 w 1498"/>
                <a:gd name="T35" fmla="*/ 1549 h 2761"/>
                <a:gd name="T36" fmla="*/ 665 w 1498"/>
                <a:gd name="T37" fmla="*/ 1539 h 2761"/>
                <a:gd name="T38" fmla="*/ 745 w 1498"/>
                <a:gd name="T39" fmla="*/ 1541 h 2761"/>
                <a:gd name="T40" fmla="*/ 760 w 1498"/>
                <a:gd name="T41" fmla="*/ 1279 h 2761"/>
                <a:gd name="T42" fmla="*/ 795 w 1498"/>
                <a:gd name="T43" fmla="*/ 1182 h 2761"/>
                <a:gd name="T44" fmla="*/ 796 w 1498"/>
                <a:gd name="T45" fmla="*/ 1120 h 2761"/>
                <a:gd name="T46" fmla="*/ 741 w 1498"/>
                <a:gd name="T47" fmla="*/ 1112 h 2761"/>
                <a:gd name="T48" fmla="*/ 589 w 1498"/>
                <a:gd name="T49" fmla="*/ 1000 h 2761"/>
                <a:gd name="T50" fmla="*/ 397 w 1498"/>
                <a:gd name="T51" fmla="*/ 926 h 2761"/>
                <a:gd name="T52" fmla="*/ 427 w 1498"/>
                <a:gd name="T53" fmla="*/ 848 h 2761"/>
                <a:gd name="T54" fmla="*/ 411 w 1498"/>
                <a:gd name="T55" fmla="*/ 737 h 2761"/>
                <a:gd name="T56" fmla="*/ 469 w 1498"/>
                <a:gd name="T57" fmla="*/ 666 h 2761"/>
                <a:gd name="T58" fmla="*/ 575 w 1498"/>
                <a:gd name="T59" fmla="*/ 685 h 2761"/>
                <a:gd name="T60" fmla="*/ 817 w 1498"/>
                <a:gd name="T61" fmla="*/ 701 h 2761"/>
                <a:gd name="T62" fmla="*/ 864 w 1498"/>
                <a:gd name="T63" fmla="*/ 434 h 2761"/>
                <a:gd name="T64" fmla="*/ 941 w 1498"/>
                <a:gd name="T65" fmla="*/ 315 h 2761"/>
                <a:gd name="T66" fmla="*/ 1038 w 1498"/>
                <a:gd name="T67" fmla="*/ 179 h 2761"/>
                <a:gd name="T68" fmla="*/ 1127 w 1498"/>
                <a:gd name="T69" fmla="*/ 113 h 2761"/>
                <a:gd name="T70" fmla="*/ 1185 w 1498"/>
                <a:gd name="T71" fmla="*/ 29 h 2761"/>
                <a:gd name="T72" fmla="*/ 1249 w 1498"/>
                <a:gd name="T73" fmla="*/ 80 h 2761"/>
                <a:gd name="T74" fmla="*/ 1268 w 1498"/>
                <a:gd name="T75" fmla="*/ 80 h 2761"/>
                <a:gd name="T76" fmla="*/ 1329 w 1498"/>
                <a:gd name="T77" fmla="*/ 0 h 2761"/>
                <a:gd name="T78" fmla="*/ 1431 w 1498"/>
                <a:gd name="T79" fmla="*/ 88 h 2761"/>
                <a:gd name="T80" fmla="*/ 1392 w 1498"/>
                <a:gd name="T81" fmla="*/ 159 h 2761"/>
                <a:gd name="T82" fmla="*/ 1308 w 1498"/>
                <a:gd name="T83" fmla="*/ 393 h 2761"/>
                <a:gd name="T84" fmla="*/ 1325 w 1498"/>
                <a:gd name="T85" fmla="*/ 707 h 2761"/>
                <a:gd name="T86" fmla="*/ 1228 w 1498"/>
                <a:gd name="T87" fmla="*/ 931 h 2761"/>
                <a:gd name="T88" fmla="*/ 1227 w 1498"/>
                <a:gd name="T89" fmla="*/ 1189 h 2761"/>
                <a:gd name="T90" fmla="*/ 1286 w 1498"/>
                <a:gd name="T91" fmla="*/ 1410 h 2761"/>
                <a:gd name="T92" fmla="*/ 1272 w 1498"/>
                <a:gd name="T93" fmla="*/ 1672 h 2761"/>
                <a:gd name="T94" fmla="*/ 1332 w 1498"/>
                <a:gd name="T95" fmla="*/ 1765 h 2761"/>
                <a:gd name="T96" fmla="*/ 1325 w 1498"/>
                <a:gd name="T97" fmla="*/ 1870 h 2761"/>
                <a:gd name="T98" fmla="*/ 1397 w 1498"/>
                <a:gd name="T99" fmla="*/ 2055 h 2761"/>
                <a:gd name="T100" fmla="*/ 1498 w 1498"/>
                <a:gd name="T101" fmla="*/ 2283 h 2761"/>
                <a:gd name="T102" fmla="*/ 1412 w 1498"/>
                <a:gd name="T103" fmla="*/ 2265 h 2761"/>
                <a:gd name="T104" fmla="*/ 1089 w 1498"/>
                <a:gd name="T105" fmla="*/ 2273 h 2761"/>
                <a:gd name="T106" fmla="*/ 1086 w 1498"/>
                <a:gd name="T107" fmla="*/ 2309 h 2761"/>
                <a:gd name="T108" fmla="*/ 1203 w 1498"/>
                <a:gd name="T109" fmla="*/ 2414 h 2761"/>
                <a:gd name="T110" fmla="*/ 1216 w 1498"/>
                <a:gd name="T111" fmla="*/ 2463 h 2761"/>
                <a:gd name="T112" fmla="*/ 1068 w 1498"/>
                <a:gd name="T113" fmla="*/ 2571 h 2761"/>
                <a:gd name="T114" fmla="*/ 1070 w 1498"/>
                <a:gd name="T115" fmla="*/ 2761 h 2761"/>
                <a:gd name="T116" fmla="*/ 1048 w 1498"/>
                <a:gd name="T117" fmla="*/ 2760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79" name="Freeform 23"/>
            <p:cNvSpPr/>
            <p:nvPr/>
          </p:nvSpPr>
          <p:spPr bwMode="auto">
            <a:xfrm>
              <a:off x="3343121" y="2150257"/>
              <a:ext cx="1086244" cy="809688"/>
            </a:xfrm>
            <a:custGeom>
              <a:avLst/>
              <a:gdLst>
                <a:gd name="T0" fmla="*/ 1579 w 3788"/>
                <a:gd name="T1" fmla="*/ 2739 h 2823"/>
                <a:gd name="T2" fmla="*/ 1297 w 3788"/>
                <a:gd name="T3" fmla="*/ 2382 h 2823"/>
                <a:gd name="T4" fmla="*/ 745 w 3788"/>
                <a:gd name="T5" fmla="*/ 2253 h 2823"/>
                <a:gd name="T6" fmla="*/ 443 w 3788"/>
                <a:gd name="T7" fmla="*/ 2075 h 2823"/>
                <a:gd name="T8" fmla="*/ 204 w 3788"/>
                <a:gd name="T9" fmla="*/ 1978 h 2823"/>
                <a:gd name="T10" fmla="*/ 0 w 3788"/>
                <a:gd name="T11" fmla="*/ 1262 h 2823"/>
                <a:gd name="T12" fmla="*/ 30 w 3788"/>
                <a:gd name="T13" fmla="*/ 997 h 2823"/>
                <a:gd name="T14" fmla="*/ 129 w 3788"/>
                <a:gd name="T15" fmla="*/ 1006 h 2823"/>
                <a:gd name="T16" fmla="*/ 327 w 3788"/>
                <a:gd name="T17" fmla="*/ 1047 h 2823"/>
                <a:gd name="T18" fmla="*/ 481 w 3788"/>
                <a:gd name="T19" fmla="*/ 1006 h 2823"/>
                <a:gd name="T20" fmla="*/ 425 w 3788"/>
                <a:gd name="T21" fmla="*/ 772 h 2823"/>
                <a:gd name="T22" fmla="*/ 547 w 3788"/>
                <a:gd name="T23" fmla="*/ 690 h 2823"/>
                <a:gd name="T24" fmla="*/ 373 w 3788"/>
                <a:gd name="T25" fmla="*/ 374 h 2823"/>
                <a:gd name="T26" fmla="*/ 323 w 3788"/>
                <a:gd name="T27" fmla="*/ 186 h 2823"/>
                <a:gd name="T28" fmla="*/ 771 w 3788"/>
                <a:gd name="T29" fmla="*/ 116 h 2823"/>
                <a:gd name="T30" fmla="*/ 1221 w 3788"/>
                <a:gd name="T31" fmla="*/ 35 h 2823"/>
                <a:gd name="T32" fmla="*/ 1840 w 3788"/>
                <a:gd name="T33" fmla="*/ 247 h 2823"/>
                <a:gd name="T34" fmla="*/ 2056 w 3788"/>
                <a:gd name="T35" fmla="*/ 410 h 2823"/>
                <a:gd name="T36" fmla="*/ 2191 w 3788"/>
                <a:gd name="T37" fmla="*/ 371 h 2823"/>
                <a:gd name="T38" fmla="*/ 2320 w 3788"/>
                <a:gd name="T39" fmla="*/ 197 h 2823"/>
                <a:gd name="T40" fmla="*/ 2610 w 3788"/>
                <a:gd name="T41" fmla="*/ 303 h 2823"/>
                <a:gd name="T42" fmla="*/ 2829 w 3788"/>
                <a:gd name="T43" fmla="*/ 446 h 2823"/>
                <a:gd name="T44" fmla="*/ 2861 w 3788"/>
                <a:gd name="T45" fmla="*/ 483 h 2823"/>
                <a:gd name="T46" fmla="*/ 3138 w 3788"/>
                <a:gd name="T47" fmla="*/ 627 h 2823"/>
                <a:gd name="T48" fmla="*/ 3393 w 3788"/>
                <a:gd name="T49" fmla="*/ 804 h 2823"/>
                <a:gd name="T50" fmla="*/ 3628 w 3788"/>
                <a:gd name="T51" fmla="*/ 1052 h 2823"/>
                <a:gd name="T52" fmla="*/ 3709 w 3788"/>
                <a:gd name="T53" fmla="*/ 1355 h 2823"/>
                <a:gd name="T54" fmla="*/ 3509 w 3788"/>
                <a:gd name="T55" fmla="*/ 1750 h 2823"/>
                <a:gd name="T56" fmla="*/ 3399 w 3788"/>
                <a:gd name="T57" fmla="*/ 1881 h 2823"/>
                <a:gd name="T58" fmla="*/ 3402 w 3788"/>
                <a:gd name="T59" fmla="*/ 2016 h 2823"/>
                <a:gd name="T60" fmla="*/ 3124 w 3788"/>
                <a:gd name="T61" fmla="*/ 1946 h 2823"/>
                <a:gd name="T62" fmla="*/ 3227 w 3788"/>
                <a:gd name="T63" fmla="*/ 2332 h 2823"/>
                <a:gd name="T64" fmla="*/ 3168 w 3788"/>
                <a:gd name="T65" fmla="*/ 2550 h 2823"/>
                <a:gd name="T66" fmla="*/ 3040 w 3788"/>
                <a:gd name="T67" fmla="*/ 2603 h 2823"/>
                <a:gd name="T68" fmla="*/ 2935 w 3788"/>
                <a:gd name="T69" fmla="*/ 2554 h 2823"/>
                <a:gd name="T70" fmla="*/ 2840 w 3788"/>
                <a:gd name="T71" fmla="*/ 2499 h 2823"/>
                <a:gd name="T72" fmla="*/ 2750 w 3788"/>
                <a:gd name="T73" fmla="*/ 2497 h 2823"/>
                <a:gd name="T74" fmla="*/ 2534 w 3788"/>
                <a:gd name="T75" fmla="*/ 2321 h 2823"/>
                <a:gd name="T76" fmla="*/ 2414 w 3788"/>
                <a:gd name="T77" fmla="*/ 2086 h 2823"/>
                <a:gd name="T78" fmla="*/ 2116 w 3788"/>
                <a:gd name="T79" fmla="*/ 2193 h 2823"/>
                <a:gd name="T80" fmla="*/ 2189 w 3788"/>
                <a:gd name="T81" fmla="*/ 2355 h 2823"/>
                <a:gd name="T82" fmla="*/ 2008 w 3788"/>
                <a:gd name="T83" fmla="*/ 2711 h 2823"/>
                <a:gd name="T84" fmla="*/ 1886 w 3788"/>
                <a:gd name="T85" fmla="*/ 2819 h 2823"/>
                <a:gd name="T86" fmla="*/ 1717 w 3788"/>
                <a:gd name="T87" fmla="*/ 2762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0" name="Freeform 24"/>
            <p:cNvSpPr/>
            <p:nvPr/>
          </p:nvSpPr>
          <p:spPr bwMode="auto">
            <a:xfrm>
              <a:off x="5020332" y="2082960"/>
              <a:ext cx="298638" cy="605689"/>
            </a:xfrm>
            <a:custGeom>
              <a:avLst/>
              <a:gdLst>
                <a:gd name="T0" fmla="*/ 99 w 1042"/>
                <a:gd name="T1" fmla="*/ 2109 h 2109"/>
                <a:gd name="T2" fmla="*/ 30 w 1042"/>
                <a:gd name="T3" fmla="*/ 1923 h 2109"/>
                <a:gd name="T4" fmla="*/ 59 w 1042"/>
                <a:gd name="T5" fmla="*/ 1833 h 2109"/>
                <a:gd name="T6" fmla="*/ 53 w 1042"/>
                <a:gd name="T7" fmla="*/ 1721 h 2109"/>
                <a:gd name="T8" fmla="*/ 0 w 1042"/>
                <a:gd name="T9" fmla="*/ 1582 h 2109"/>
                <a:gd name="T10" fmla="*/ 1 w 1042"/>
                <a:gd name="T11" fmla="*/ 1350 h 2109"/>
                <a:gd name="T12" fmla="*/ 95 w 1042"/>
                <a:gd name="T13" fmla="*/ 1182 h 2109"/>
                <a:gd name="T14" fmla="*/ 98 w 1042"/>
                <a:gd name="T15" fmla="*/ 1097 h 2109"/>
                <a:gd name="T16" fmla="*/ 139 w 1042"/>
                <a:gd name="T17" fmla="*/ 754 h 2109"/>
                <a:gd name="T18" fmla="*/ 165 w 1042"/>
                <a:gd name="T19" fmla="*/ 578 h 2109"/>
                <a:gd name="T20" fmla="*/ 201 w 1042"/>
                <a:gd name="T21" fmla="*/ 510 h 2109"/>
                <a:gd name="T22" fmla="*/ 342 w 1042"/>
                <a:gd name="T23" fmla="*/ 330 h 2109"/>
                <a:gd name="T24" fmla="*/ 471 w 1042"/>
                <a:gd name="T25" fmla="*/ 170 h 2109"/>
                <a:gd name="T26" fmla="*/ 529 w 1042"/>
                <a:gd name="T27" fmla="*/ 115 h 2109"/>
                <a:gd name="T28" fmla="*/ 737 w 1042"/>
                <a:gd name="T29" fmla="*/ 98 h 2109"/>
                <a:gd name="T30" fmla="*/ 868 w 1042"/>
                <a:gd name="T31" fmla="*/ 32 h 2109"/>
                <a:gd name="T32" fmla="*/ 891 w 1042"/>
                <a:gd name="T33" fmla="*/ 0 h 2109"/>
                <a:gd name="T34" fmla="*/ 948 w 1042"/>
                <a:gd name="T35" fmla="*/ 41 h 2109"/>
                <a:gd name="T36" fmla="*/ 854 w 1042"/>
                <a:gd name="T37" fmla="*/ 189 h 2109"/>
                <a:gd name="T38" fmla="*/ 1042 w 1042"/>
                <a:gd name="T39" fmla="*/ 387 h 2109"/>
                <a:gd name="T40" fmla="*/ 1041 w 1042"/>
                <a:gd name="T41" fmla="*/ 446 h 2109"/>
                <a:gd name="T42" fmla="*/ 887 w 1042"/>
                <a:gd name="T43" fmla="*/ 576 h 2109"/>
                <a:gd name="T44" fmla="*/ 838 w 1042"/>
                <a:gd name="T45" fmla="*/ 798 h 2109"/>
                <a:gd name="T46" fmla="*/ 918 w 1042"/>
                <a:gd name="T47" fmla="*/ 865 h 2109"/>
                <a:gd name="T48" fmla="*/ 999 w 1042"/>
                <a:gd name="T49" fmla="*/ 1077 h 2109"/>
                <a:gd name="T50" fmla="*/ 967 w 1042"/>
                <a:gd name="T51" fmla="*/ 1201 h 2109"/>
                <a:gd name="T52" fmla="*/ 841 w 1042"/>
                <a:gd name="T53" fmla="*/ 1358 h 2109"/>
                <a:gd name="T54" fmla="*/ 838 w 1042"/>
                <a:gd name="T55" fmla="*/ 1397 h 2109"/>
                <a:gd name="T56" fmla="*/ 911 w 1042"/>
                <a:gd name="T57" fmla="*/ 1477 h 2109"/>
                <a:gd name="T58" fmla="*/ 903 w 1042"/>
                <a:gd name="T59" fmla="*/ 1693 h 2109"/>
                <a:gd name="T60" fmla="*/ 717 w 1042"/>
                <a:gd name="T61" fmla="*/ 1872 h 2109"/>
                <a:gd name="T62" fmla="*/ 496 w 1042"/>
                <a:gd name="T63" fmla="*/ 1922 h 2109"/>
                <a:gd name="T64" fmla="*/ 281 w 1042"/>
                <a:gd name="T65" fmla="*/ 2005 h 2109"/>
                <a:gd name="T66" fmla="*/ 198 w 1042"/>
                <a:gd name="T67" fmla="*/ 2052 h 2109"/>
                <a:gd name="T68" fmla="*/ 99 w 1042"/>
                <a:gd name="T69" fmla="*/ 2109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1" name="Freeform 25"/>
            <p:cNvSpPr/>
            <p:nvPr/>
          </p:nvSpPr>
          <p:spPr bwMode="auto">
            <a:xfrm>
              <a:off x="5408354" y="2307990"/>
              <a:ext cx="559421" cy="380659"/>
            </a:xfrm>
            <a:custGeom>
              <a:avLst/>
              <a:gdLst>
                <a:gd name="T0" fmla="*/ 213 w 1952"/>
                <a:gd name="T1" fmla="*/ 1322 h 1326"/>
                <a:gd name="T2" fmla="*/ 131 w 1952"/>
                <a:gd name="T3" fmla="*/ 1261 h 1326"/>
                <a:gd name="T4" fmla="*/ 0 w 1952"/>
                <a:gd name="T5" fmla="*/ 1143 h 1326"/>
                <a:gd name="T6" fmla="*/ 30 w 1952"/>
                <a:gd name="T7" fmla="*/ 1079 h 1326"/>
                <a:gd name="T8" fmla="*/ 120 w 1952"/>
                <a:gd name="T9" fmla="*/ 989 h 1326"/>
                <a:gd name="T10" fmla="*/ 120 w 1952"/>
                <a:gd name="T11" fmla="*/ 885 h 1326"/>
                <a:gd name="T12" fmla="*/ 42 w 1952"/>
                <a:gd name="T13" fmla="*/ 630 h 1326"/>
                <a:gd name="T14" fmla="*/ 65 w 1952"/>
                <a:gd name="T15" fmla="*/ 523 h 1326"/>
                <a:gd name="T16" fmla="*/ 213 w 1952"/>
                <a:gd name="T17" fmla="*/ 356 h 1326"/>
                <a:gd name="T18" fmla="*/ 463 w 1952"/>
                <a:gd name="T19" fmla="*/ 156 h 1326"/>
                <a:gd name="T20" fmla="*/ 621 w 1952"/>
                <a:gd name="T21" fmla="*/ 0 h 1326"/>
                <a:gd name="T22" fmla="*/ 649 w 1952"/>
                <a:gd name="T23" fmla="*/ 115 h 1326"/>
                <a:gd name="T24" fmla="*/ 725 w 1952"/>
                <a:gd name="T25" fmla="*/ 117 h 1326"/>
                <a:gd name="T26" fmla="*/ 764 w 1952"/>
                <a:gd name="T27" fmla="*/ 53 h 1326"/>
                <a:gd name="T28" fmla="*/ 902 w 1952"/>
                <a:gd name="T29" fmla="*/ 40 h 1326"/>
                <a:gd name="T30" fmla="*/ 946 w 1952"/>
                <a:gd name="T31" fmla="*/ 116 h 1326"/>
                <a:gd name="T32" fmla="*/ 942 w 1952"/>
                <a:gd name="T33" fmla="*/ 254 h 1326"/>
                <a:gd name="T34" fmla="*/ 1174 w 1952"/>
                <a:gd name="T35" fmla="*/ 354 h 1326"/>
                <a:gd name="T36" fmla="*/ 1297 w 1952"/>
                <a:gd name="T37" fmla="*/ 161 h 1326"/>
                <a:gd name="T38" fmla="*/ 1348 w 1952"/>
                <a:gd name="T39" fmla="*/ 107 h 1326"/>
                <a:gd name="T40" fmla="*/ 1505 w 1952"/>
                <a:gd name="T41" fmla="*/ 71 h 1326"/>
                <a:gd name="T42" fmla="*/ 1636 w 1952"/>
                <a:gd name="T43" fmla="*/ 130 h 1326"/>
                <a:gd name="T44" fmla="*/ 1930 w 1952"/>
                <a:gd name="T45" fmla="*/ 131 h 1326"/>
                <a:gd name="T46" fmla="*/ 1952 w 1952"/>
                <a:gd name="T47" fmla="*/ 145 h 1326"/>
                <a:gd name="T48" fmla="*/ 1939 w 1952"/>
                <a:gd name="T49" fmla="*/ 171 h 1326"/>
                <a:gd name="T50" fmla="*/ 1929 w 1952"/>
                <a:gd name="T51" fmla="*/ 269 h 1326"/>
                <a:gd name="T52" fmla="*/ 1824 w 1952"/>
                <a:gd name="T53" fmla="*/ 276 h 1326"/>
                <a:gd name="T54" fmla="*/ 1528 w 1952"/>
                <a:gd name="T55" fmla="*/ 521 h 1326"/>
                <a:gd name="T56" fmla="*/ 1461 w 1952"/>
                <a:gd name="T57" fmla="*/ 548 h 1326"/>
                <a:gd name="T58" fmla="*/ 1362 w 1952"/>
                <a:gd name="T59" fmla="*/ 601 h 1326"/>
                <a:gd name="T60" fmla="*/ 1345 w 1952"/>
                <a:gd name="T61" fmla="*/ 621 h 1326"/>
                <a:gd name="T62" fmla="*/ 1335 w 1952"/>
                <a:gd name="T63" fmla="*/ 729 h 1326"/>
                <a:gd name="T64" fmla="*/ 1223 w 1952"/>
                <a:gd name="T65" fmla="*/ 873 h 1326"/>
                <a:gd name="T66" fmla="*/ 1190 w 1952"/>
                <a:gd name="T67" fmla="*/ 1020 h 1326"/>
                <a:gd name="T68" fmla="*/ 1039 w 1952"/>
                <a:gd name="T69" fmla="*/ 1107 h 1326"/>
                <a:gd name="T70" fmla="*/ 958 w 1952"/>
                <a:gd name="T71" fmla="*/ 1266 h 1326"/>
                <a:gd name="T72" fmla="*/ 955 w 1952"/>
                <a:gd name="T73" fmla="*/ 1253 h 1326"/>
                <a:gd name="T74" fmla="*/ 923 w 1952"/>
                <a:gd name="T75" fmla="*/ 1226 h 1326"/>
                <a:gd name="T76" fmla="*/ 872 w 1952"/>
                <a:gd name="T77" fmla="*/ 1221 h 1326"/>
                <a:gd name="T78" fmla="*/ 798 w 1952"/>
                <a:gd name="T79" fmla="*/ 1311 h 1326"/>
                <a:gd name="T80" fmla="*/ 651 w 1952"/>
                <a:gd name="T81" fmla="*/ 1294 h 1326"/>
                <a:gd name="T82" fmla="*/ 636 w 1952"/>
                <a:gd name="T83" fmla="*/ 1254 h 1326"/>
                <a:gd name="T84" fmla="*/ 512 w 1952"/>
                <a:gd name="T85" fmla="*/ 1127 h 1326"/>
                <a:gd name="T86" fmla="*/ 435 w 1952"/>
                <a:gd name="T87" fmla="*/ 1122 h 1326"/>
                <a:gd name="T88" fmla="*/ 415 w 1952"/>
                <a:gd name="T89" fmla="*/ 1252 h 1326"/>
                <a:gd name="T90" fmla="*/ 332 w 1952"/>
                <a:gd name="T91" fmla="*/ 1293 h 1326"/>
                <a:gd name="T92" fmla="*/ 213 w 1952"/>
                <a:gd name="T93" fmla="*/ 132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chemeClr val="bg1">
                <a:lumMod val="75000"/>
              </a:schemeClr>
            </a:solid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2" name="Freeform 26"/>
            <p:cNvSpPr/>
            <p:nvPr/>
          </p:nvSpPr>
          <p:spPr bwMode="auto">
            <a:xfrm>
              <a:off x="4542933" y="2219659"/>
              <a:ext cx="240803" cy="401690"/>
            </a:xfrm>
            <a:custGeom>
              <a:avLst/>
              <a:gdLst>
                <a:gd name="T0" fmla="*/ 319 w 840"/>
                <a:gd name="T1" fmla="*/ 1263 h 1400"/>
                <a:gd name="T2" fmla="*/ 294 w 840"/>
                <a:gd name="T3" fmla="*/ 1158 h 1400"/>
                <a:gd name="T4" fmla="*/ 257 w 840"/>
                <a:gd name="T5" fmla="*/ 892 h 1400"/>
                <a:gd name="T6" fmla="*/ 79 w 840"/>
                <a:gd name="T7" fmla="*/ 681 h 1400"/>
                <a:gd name="T8" fmla="*/ 0 w 840"/>
                <a:gd name="T9" fmla="*/ 636 h 1400"/>
                <a:gd name="T10" fmla="*/ 205 w 840"/>
                <a:gd name="T11" fmla="*/ 579 h 1400"/>
                <a:gd name="T12" fmla="*/ 339 w 840"/>
                <a:gd name="T13" fmla="*/ 520 h 1400"/>
                <a:gd name="T14" fmla="*/ 394 w 840"/>
                <a:gd name="T15" fmla="*/ 453 h 1400"/>
                <a:gd name="T16" fmla="*/ 388 w 840"/>
                <a:gd name="T17" fmla="*/ 328 h 1400"/>
                <a:gd name="T18" fmla="*/ 482 w 840"/>
                <a:gd name="T19" fmla="*/ 157 h 1400"/>
                <a:gd name="T20" fmla="*/ 498 w 840"/>
                <a:gd name="T21" fmla="*/ 63 h 1400"/>
                <a:gd name="T22" fmla="*/ 674 w 840"/>
                <a:gd name="T23" fmla="*/ 51 h 1400"/>
                <a:gd name="T24" fmla="*/ 690 w 840"/>
                <a:gd name="T25" fmla="*/ 104 h 1400"/>
                <a:gd name="T26" fmla="*/ 644 w 840"/>
                <a:gd name="T27" fmla="*/ 214 h 1400"/>
                <a:gd name="T28" fmla="*/ 592 w 840"/>
                <a:gd name="T29" fmla="*/ 442 h 1400"/>
                <a:gd name="T30" fmla="*/ 707 w 840"/>
                <a:gd name="T31" fmla="*/ 461 h 1400"/>
                <a:gd name="T32" fmla="*/ 840 w 840"/>
                <a:gd name="T33" fmla="*/ 566 h 1400"/>
                <a:gd name="T34" fmla="*/ 782 w 840"/>
                <a:gd name="T35" fmla="*/ 649 h 1400"/>
                <a:gd name="T36" fmla="*/ 696 w 840"/>
                <a:gd name="T37" fmla="*/ 739 h 1400"/>
                <a:gd name="T38" fmla="*/ 602 w 840"/>
                <a:gd name="T39" fmla="*/ 871 h 1400"/>
                <a:gd name="T40" fmla="*/ 540 w 840"/>
                <a:gd name="T41" fmla="*/ 1063 h 1400"/>
                <a:gd name="T42" fmla="*/ 585 w 840"/>
                <a:gd name="T43" fmla="*/ 1106 h 1400"/>
                <a:gd name="T44" fmla="*/ 674 w 840"/>
                <a:gd name="T45" fmla="*/ 1220 h 1400"/>
                <a:gd name="T46" fmla="*/ 654 w 840"/>
                <a:gd name="T47" fmla="*/ 1262 h 1400"/>
                <a:gd name="T48" fmla="*/ 555 w 840"/>
                <a:gd name="T49" fmla="*/ 1295 h 1400"/>
                <a:gd name="T50" fmla="*/ 319 w 840"/>
                <a:gd name="T51" fmla="*/ 1263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3" name="Freeform 27"/>
            <p:cNvSpPr/>
            <p:nvPr/>
          </p:nvSpPr>
          <p:spPr bwMode="auto">
            <a:xfrm>
              <a:off x="5261137" y="1837949"/>
              <a:ext cx="465834" cy="698225"/>
            </a:xfrm>
            <a:custGeom>
              <a:avLst/>
              <a:gdLst>
                <a:gd name="T0" fmla="*/ 533 w 1625"/>
                <a:gd name="T1" fmla="*/ 2387 h 2434"/>
                <a:gd name="T2" fmla="*/ 121 w 1625"/>
                <a:gd name="T3" fmla="*/ 2334 h 2434"/>
                <a:gd name="T4" fmla="*/ 148 w 1625"/>
                <a:gd name="T5" fmla="*/ 2099 h 2434"/>
                <a:gd name="T6" fmla="*/ 10 w 1625"/>
                <a:gd name="T7" fmla="*/ 1611 h 2434"/>
                <a:gd name="T8" fmla="*/ 232 w 1625"/>
                <a:gd name="T9" fmla="*/ 1315 h 2434"/>
                <a:gd name="T10" fmla="*/ 77 w 1625"/>
                <a:gd name="T11" fmla="*/ 1029 h 2434"/>
                <a:gd name="T12" fmla="*/ 52 w 1625"/>
                <a:gd name="T13" fmla="*/ 1012 h 2434"/>
                <a:gd name="T14" fmla="*/ 142 w 1625"/>
                <a:gd name="T15" fmla="*/ 890 h 2434"/>
                <a:gd name="T16" fmla="*/ 69 w 1625"/>
                <a:gd name="T17" fmla="*/ 761 h 2434"/>
                <a:gd name="T18" fmla="*/ 1 w 1625"/>
                <a:gd name="T19" fmla="*/ 536 h 2434"/>
                <a:gd name="T20" fmla="*/ 103 w 1625"/>
                <a:gd name="T21" fmla="*/ 460 h 2434"/>
                <a:gd name="T22" fmla="*/ 175 w 1625"/>
                <a:gd name="T23" fmla="*/ 272 h 2434"/>
                <a:gd name="T24" fmla="*/ 298 w 1625"/>
                <a:gd name="T25" fmla="*/ 540 h 2434"/>
                <a:gd name="T26" fmla="*/ 374 w 1625"/>
                <a:gd name="T27" fmla="*/ 516 h 2434"/>
                <a:gd name="T28" fmla="*/ 765 w 1625"/>
                <a:gd name="T29" fmla="*/ 330 h 2434"/>
                <a:gd name="T30" fmla="*/ 879 w 1625"/>
                <a:gd name="T31" fmla="*/ 74 h 2434"/>
                <a:gd name="T32" fmla="*/ 1126 w 1625"/>
                <a:gd name="T33" fmla="*/ 365 h 2434"/>
                <a:gd name="T34" fmla="*/ 1394 w 1625"/>
                <a:gd name="T35" fmla="*/ 493 h 2434"/>
                <a:gd name="T36" fmla="*/ 1364 w 1625"/>
                <a:gd name="T37" fmla="*/ 711 h 2434"/>
                <a:gd name="T38" fmla="*/ 1625 w 1625"/>
                <a:gd name="T39" fmla="*/ 888 h 2434"/>
                <a:gd name="T40" fmla="*/ 1319 w 1625"/>
                <a:gd name="T41" fmla="*/ 1231 h 2434"/>
                <a:gd name="T42" fmla="*/ 1058 w 1625"/>
                <a:gd name="T43" fmla="*/ 1110 h 2434"/>
                <a:gd name="T44" fmla="*/ 941 w 1625"/>
                <a:gd name="T45" fmla="*/ 897 h 2434"/>
                <a:gd name="T46" fmla="*/ 783 w 1625"/>
                <a:gd name="T47" fmla="*/ 615 h 2434"/>
                <a:gd name="T48" fmla="*/ 523 w 1625"/>
                <a:gd name="T49" fmla="*/ 795 h 2434"/>
                <a:gd name="T50" fmla="*/ 429 w 1625"/>
                <a:gd name="T51" fmla="*/ 1015 h 2434"/>
                <a:gd name="T52" fmla="*/ 620 w 1625"/>
                <a:gd name="T53" fmla="*/ 1164 h 2434"/>
                <a:gd name="T54" fmla="*/ 827 w 1625"/>
                <a:gd name="T55" fmla="*/ 1169 h 2434"/>
                <a:gd name="T56" fmla="*/ 874 w 1625"/>
                <a:gd name="T57" fmla="*/ 1364 h 2434"/>
                <a:gd name="T58" fmla="*/ 1125 w 1625"/>
                <a:gd name="T59" fmla="*/ 1616 h 2434"/>
                <a:gd name="T60" fmla="*/ 843 w 1625"/>
                <a:gd name="T61" fmla="*/ 1825 h 2434"/>
                <a:gd name="T62" fmla="*/ 565 w 1625"/>
                <a:gd name="T63" fmla="*/ 2394 h 2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4" name="Freeform 28"/>
            <p:cNvSpPr/>
            <p:nvPr/>
          </p:nvSpPr>
          <p:spPr bwMode="auto">
            <a:xfrm>
              <a:off x="2209559" y="1088198"/>
              <a:ext cx="1728737" cy="1355440"/>
            </a:xfrm>
            <a:custGeom>
              <a:avLst/>
              <a:gdLst>
                <a:gd name="T0" fmla="*/ 4182 w 6029"/>
                <a:gd name="T1" fmla="*/ 4629 h 4727"/>
                <a:gd name="T2" fmla="*/ 3958 w 6029"/>
                <a:gd name="T3" fmla="*/ 4672 h 4727"/>
                <a:gd name="T4" fmla="*/ 3586 w 6029"/>
                <a:gd name="T5" fmla="*/ 4421 h 4727"/>
                <a:gd name="T6" fmla="*/ 3148 w 6029"/>
                <a:gd name="T7" fmla="*/ 4387 h 4727"/>
                <a:gd name="T8" fmla="*/ 2751 w 6029"/>
                <a:gd name="T9" fmla="*/ 4485 h 4727"/>
                <a:gd name="T10" fmla="*/ 2390 w 6029"/>
                <a:gd name="T11" fmla="*/ 4571 h 4727"/>
                <a:gd name="T12" fmla="*/ 1924 w 6029"/>
                <a:gd name="T13" fmla="*/ 4411 h 4727"/>
                <a:gd name="T14" fmla="*/ 1701 w 6029"/>
                <a:gd name="T15" fmla="*/ 4422 h 4727"/>
                <a:gd name="T16" fmla="*/ 1096 w 6029"/>
                <a:gd name="T17" fmla="*/ 4590 h 4727"/>
                <a:gd name="T18" fmla="*/ 800 w 6029"/>
                <a:gd name="T19" fmla="*/ 4396 h 4727"/>
                <a:gd name="T20" fmla="*/ 773 w 6029"/>
                <a:gd name="T21" fmla="*/ 4124 h 4727"/>
                <a:gd name="T22" fmla="*/ 455 w 6029"/>
                <a:gd name="T23" fmla="*/ 3827 h 4727"/>
                <a:gd name="T24" fmla="*/ 256 w 6029"/>
                <a:gd name="T25" fmla="*/ 3374 h 4727"/>
                <a:gd name="T26" fmla="*/ 200 w 6029"/>
                <a:gd name="T27" fmla="*/ 3137 h 4727"/>
                <a:gd name="T28" fmla="*/ 66 w 6029"/>
                <a:gd name="T29" fmla="*/ 2655 h 4727"/>
                <a:gd name="T30" fmla="*/ 9 w 6029"/>
                <a:gd name="T31" fmla="*/ 2562 h 4727"/>
                <a:gd name="T32" fmla="*/ 125 w 6029"/>
                <a:gd name="T33" fmla="*/ 2326 h 4727"/>
                <a:gd name="T34" fmla="*/ 657 w 6029"/>
                <a:gd name="T35" fmla="*/ 2107 h 4727"/>
                <a:gd name="T36" fmla="*/ 944 w 6029"/>
                <a:gd name="T37" fmla="*/ 2242 h 4727"/>
                <a:gd name="T38" fmla="*/ 1277 w 6029"/>
                <a:gd name="T39" fmla="*/ 2057 h 4727"/>
                <a:gd name="T40" fmla="*/ 1798 w 6029"/>
                <a:gd name="T41" fmla="*/ 2044 h 4727"/>
                <a:gd name="T42" fmla="*/ 2084 w 6029"/>
                <a:gd name="T43" fmla="*/ 1665 h 4727"/>
                <a:gd name="T44" fmla="*/ 2240 w 6029"/>
                <a:gd name="T45" fmla="*/ 1318 h 4727"/>
                <a:gd name="T46" fmla="*/ 2210 w 6029"/>
                <a:gd name="T47" fmla="*/ 964 h 4727"/>
                <a:gd name="T48" fmla="*/ 2807 w 6029"/>
                <a:gd name="T49" fmla="*/ 1077 h 4727"/>
                <a:gd name="T50" fmla="*/ 2856 w 6029"/>
                <a:gd name="T51" fmla="*/ 839 h 4727"/>
                <a:gd name="T52" fmla="*/ 3162 w 6029"/>
                <a:gd name="T53" fmla="*/ 441 h 4727"/>
                <a:gd name="T54" fmla="*/ 3762 w 6029"/>
                <a:gd name="T55" fmla="*/ 535 h 4727"/>
                <a:gd name="T56" fmla="*/ 4158 w 6029"/>
                <a:gd name="T57" fmla="*/ 44 h 4727"/>
                <a:gd name="T58" fmla="*/ 4387 w 6029"/>
                <a:gd name="T59" fmla="*/ 187 h 4727"/>
                <a:gd name="T60" fmla="*/ 4785 w 6029"/>
                <a:gd name="T61" fmla="*/ 528 h 4727"/>
                <a:gd name="T62" fmla="*/ 4910 w 6029"/>
                <a:gd name="T63" fmla="*/ 891 h 4727"/>
                <a:gd name="T64" fmla="*/ 4820 w 6029"/>
                <a:gd name="T65" fmla="*/ 1469 h 4727"/>
                <a:gd name="T66" fmla="*/ 5417 w 6029"/>
                <a:gd name="T67" fmla="*/ 1670 h 4727"/>
                <a:gd name="T68" fmla="*/ 5878 w 6029"/>
                <a:gd name="T69" fmla="*/ 2039 h 4727"/>
                <a:gd name="T70" fmla="*/ 6003 w 6029"/>
                <a:gd name="T71" fmla="*/ 2432 h 4727"/>
                <a:gd name="T72" fmla="*/ 5938 w 6029"/>
                <a:gd name="T73" fmla="*/ 2741 h 4727"/>
                <a:gd name="T74" fmla="*/ 5713 w 6029"/>
                <a:gd name="T75" fmla="*/ 2873 h 4727"/>
                <a:gd name="T76" fmla="*/ 5085 w 6029"/>
                <a:gd name="T77" fmla="*/ 3247 h 4727"/>
                <a:gd name="T78" fmla="*/ 5047 w 6029"/>
                <a:gd name="T79" fmla="*/ 3672 h 4727"/>
                <a:gd name="T80" fmla="*/ 4334 w 6029"/>
                <a:gd name="T81" fmla="*/ 3821 h 4727"/>
                <a:gd name="T82" fmla="*/ 4367 w 6029"/>
                <a:gd name="T83" fmla="*/ 4142 h 4727"/>
                <a:gd name="T84" fmla="*/ 4445 w 6029"/>
                <a:gd name="T85" fmla="*/ 4396 h 4727"/>
                <a:gd name="T86" fmla="*/ 4296 w 6029"/>
                <a:gd name="T87" fmla="*/ 4727 h 4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5" name="Freeform 29"/>
            <p:cNvSpPr/>
            <p:nvPr/>
          </p:nvSpPr>
          <p:spPr bwMode="auto">
            <a:xfrm>
              <a:off x="4038191" y="765375"/>
              <a:ext cx="1905396" cy="1642511"/>
            </a:xfrm>
            <a:custGeom>
              <a:avLst/>
              <a:gdLst>
                <a:gd name="T0" fmla="*/ 1630 w 6642"/>
                <a:gd name="T1" fmla="*/ 5242 h 5728"/>
                <a:gd name="T2" fmla="*/ 1530 w 6642"/>
                <a:gd name="T3" fmla="*/ 5007 h 5728"/>
                <a:gd name="T4" fmla="*/ 1052 w 6642"/>
                <a:gd name="T5" fmla="*/ 5254 h 5728"/>
                <a:gd name="T6" fmla="*/ 572 w 6642"/>
                <a:gd name="T7" fmla="*/ 4806 h 5728"/>
                <a:gd name="T8" fmla="*/ 651 w 6642"/>
                <a:gd name="T9" fmla="*/ 4438 h 5728"/>
                <a:gd name="T10" fmla="*/ 147 w 6642"/>
                <a:gd name="T11" fmla="*/ 4318 h 5728"/>
                <a:gd name="T12" fmla="*/ 0 w 6642"/>
                <a:gd name="T13" fmla="*/ 3842 h 5728"/>
                <a:gd name="T14" fmla="*/ 1044 w 6642"/>
                <a:gd name="T15" fmla="*/ 3908 h 5728"/>
                <a:gd name="T16" fmla="*/ 1487 w 6642"/>
                <a:gd name="T17" fmla="*/ 4158 h 5728"/>
                <a:gd name="T18" fmla="*/ 2267 w 6642"/>
                <a:gd name="T19" fmla="*/ 4125 h 5728"/>
                <a:gd name="T20" fmla="*/ 3073 w 6642"/>
                <a:gd name="T21" fmla="*/ 3979 h 5728"/>
                <a:gd name="T22" fmla="*/ 3705 w 6642"/>
                <a:gd name="T23" fmla="*/ 3503 h 5728"/>
                <a:gd name="T24" fmla="*/ 3692 w 6642"/>
                <a:gd name="T25" fmla="*/ 3012 h 5728"/>
                <a:gd name="T26" fmla="*/ 4258 w 6642"/>
                <a:gd name="T27" fmla="*/ 2876 h 5728"/>
                <a:gd name="T28" fmla="*/ 4672 w 6642"/>
                <a:gd name="T29" fmla="*/ 2621 h 5728"/>
                <a:gd name="T30" fmla="*/ 5456 w 6642"/>
                <a:gd name="T31" fmla="*/ 2333 h 5728"/>
                <a:gd name="T32" fmla="*/ 5143 w 6642"/>
                <a:gd name="T33" fmla="*/ 1827 h 5728"/>
                <a:gd name="T34" fmla="*/ 4889 w 6642"/>
                <a:gd name="T35" fmla="*/ 1994 h 5728"/>
                <a:gd name="T36" fmla="*/ 4388 w 6642"/>
                <a:gd name="T37" fmla="*/ 1890 h 5728"/>
                <a:gd name="T38" fmla="*/ 4584 w 6642"/>
                <a:gd name="T39" fmla="*/ 1306 h 5728"/>
                <a:gd name="T40" fmla="*/ 5210 w 6642"/>
                <a:gd name="T41" fmla="*/ 748 h 5728"/>
                <a:gd name="T42" fmla="*/ 5238 w 6642"/>
                <a:gd name="T43" fmla="*/ 251 h 5728"/>
                <a:gd name="T44" fmla="*/ 5508 w 6642"/>
                <a:gd name="T45" fmla="*/ 49 h 5728"/>
                <a:gd name="T46" fmla="*/ 5621 w 6642"/>
                <a:gd name="T47" fmla="*/ 366 h 5728"/>
                <a:gd name="T48" fmla="*/ 5876 w 6642"/>
                <a:gd name="T49" fmla="*/ 562 h 5728"/>
                <a:gd name="T50" fmla="*/ 6483 w 6642"/>
                <a:gd name="T51" fmla="*/ 479 h 5728"/>
                <a:gd name="T52" fmla="*/ 6530 w 6642"/>
                <a:gd name="T53" fmla="*/ 1168 h 5728"/>
                <a:gd name="T54" fmla="*/ 6458 w 6642"/>
                <a:gd name="T55" fmla="*/ 1507 h 5728"/>
                <a:gd name="T56" fmla="*/ 6101 w 6642"/>
                <a:gd name="T57" fmla="*/ 1904 h 5728"/>
                <a:gd name="T58" fmla="*/ 6333 w 6642"/>
                <a:gd name="T59" fmla="*/ 2178 h 5728"/>
                <a:gd name="T60" fmla="*/ 6347 w 6642"/>
                <a:gd name="T61" fmla="*/ 2362 h 5728"/>
                <a:gd name="T62" fmla="*/ 5992 w 6642"/>
                <a:gd name="T63" fmla="*/ 2412 h 5728"/>
                <a:gd name="T64" fmla="*/ 6137 w 6642"/>
                <a:gd name="T65" fmla="*/ 2844 h 5728"/>
                <a:gd name="T66" fmla="*/ 6344 w 6642"/>
                <a:gd name="T67" fmla="*/ 3010 h 5728"/>
                <a:gd name="T68" fmla="*/ 6642 w 6642"/>
                <a:gd name="T69" fmla="*/ 3342 h 5728"/>
                <a:gd name="T70" fmla="*/ 6273 w 6642"/>
                <a:gd name="T71" fmla="*/ 3644 h 5728"/>
                <a:gd name="T72" fmla="*/ 5891 w 6642"/>
                <a:gd name="T73" fmla="*/ 3965 h 5728"/>
                <a:gd name="T74" fmla="*/ 5682 w 6642"/>
                <a:gd name="T75" fmla="*/ 4064 h 5728"/>
                <a:gd name="T76" fmla="*/ 5265 w 6642"/>
                <a:gd name="T77" fmla="*/ 3802 h 5728"/>
                <a:gd name="T78" fmla="*/ 4807 w 6642"/>
                <a:gd name="T79" fmla="*/ 4072 h 5728"/>
                <a:gd name="T80" fmla="*/ 4541 w 6642"/>
                <a:gd name="T81" fmla="*/ 4134 h 5728"/>
                <a:gd name="T82" fmla="*/ 4260 w 6642"/>
                <a:gd name="T83" fmla="*/ 4238 h 5728"/>
                <a:gd name="T84" fmla="*/ 4293 w 6642"/>
                <a:gd name="T85" fmla="*/ 4556 h 5728"/>
                <a:gd name="T86" fmla="*/ 3815 w 6642"/>
                <a:gd name="T87" fmla="*/ 4777 h 5728"/>
                <a:gd name="T88" fmla="*/ 3424 w 6642"/>
                <a:gd name="T89" fmla="*/ 5045 h 5728"/>
                <a:gd name="T90" fmla="*/ 2993 w 6642"/>
                <a:gd name="T91" fmla="*/ 5516 h 5728"/>
                <a:gd name="T92" fmla="*/ 2536 w 6642"/>
                <a:gd name="T93" fmla="*/ 5566 h 5728"/>
                <a:gd name="T94" fmla="*/ 2481 w 6642"/>
                <a:gd name="T95" fmla="*/ 5149 h 5728"/>
                <a:gd name="T96" fmla="*/ 2177 w 6642"/>
                <a:gd name="T97" fmla="*/ 5276 h 5728"/>
                <a:gd name="T98" fmla="*/ 1951 w 6642"/>
                <a:gd name="T99" fmla="*/ 5617 h 5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6" name="Freeform 30"/>
            <p:cNvSpPr/>
            <p:nvPr/>
          </p:nvSpPr>
          <p:spPr bwMode="auto">
            <a:xfrm>
              <a:off x="5387323" y="2021968"/>
              <a:ext cx="205052" cy="238700"/>
            </a:xfrm>
            <a:custGeom>
              <a:avLst/>
              <a:gdLst>
                <a:gd name="T0" fmla="*/ 604 w 714"/>
                <a:gd name="T1" fmla="*/ 831 h 831"/>
                <a:gd name="T2" fmla="*/ 486 w 714"/>
                <a:gd name="T3" fmla="*/ 743 h 831"/>
                <a:gd name="T4" fmla="*/ 433 w 714"/>
                <a:gd name="T5" fmla="*/ 555 h 831"/>
                <a:gd name="T6" fmla="*/ 424 w 714"/>
                <a:gd name="T7" fmla="*/ 519 h 831"/>
                <a:gd name="T8" fmla="*/ 197 w 714"/>
                <a:gd name="T9" fmla="*/ 447 h 831"/>
                <a:gd name="T10" fmla="*/ 162 w 714"/>
                <a:gd name="T11" fmla="*/ 489 h 831"/>
                <a:gd name="T12" fmla="*/ 12 w 714"/>
                <a:gd name="T13" fmla="*/ 489 h 831"/>
                <a:gd name="T14" fmla="*/ 64 w 714"/>
                <a:gd name="T15" fmla="*/ 372 h 831"/>
                <a:gd name="T16" fmla="*/ 131 w 714"/>
                <a:gd name="T17" fmla="*/ 321 h 831"/>
                <a:gd name="T18" fmla="*/ 113 w 714"/>
                <a:gd name="T19" fmla="*/ 170 h 831"/>
                <a:gd name="T20" fmla="*/ 260 w 714"/>
                <a:gd name="T21" fmla="*/ 69 h 831"/>
                <a:gd name="T22" fmla="*/ 318 w 714"/>
                <a:gd name="T23" fmla="*/ 2 h 831"/>
                <a:gd name="T24" fmla="*/ 369 w 714"/>
                <a:gd name="T25" fmla="*/ 52 h 831"/>
                <a:gd name="T26" fmla="*/ 481 w 714"/>
                <a:gd name="T27" fmla="*/ 65 h 831"/>
                <a:gd name="T28" fmla="*/ 486 w 714"/>
                <a:gd name="T29" fmla="*/ 294 h 831"/>
                <a:gd name="T30" fmla="*/ 543 w 714"/>
                <a:gd name="T31" fmla="*/ 306 h 831"/>
                <a:gd name="T32" fmla="*/ 575 w 714"/>
                <a:gd name="T33" fmla="*/ 332 h 831"/>
                <a:gd name="T34" fmla="*/ 654 w 714"/>
                <a:gd name="T35" fmla="*/ 541 h 831"/>
                <a:gd name="T36" fmla="*/ 714 w 714"/>
                <a:gd name="T37" fmla="*/ 621 h 831"/>
                <a:gd name="T38" fmla="*/ 598 w 714"/>
                <a:gd name="T39" fmla="*/ 706 h 831"/>
                <a:gd name="T40" fmla="*/ 604 w 714"/>
                <a:gd name="T41"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7" name="Freeform 31"/>
            <p:cNvSpPr/>
            <p:nvPr/>
          </p:nvSpPr>
          <p:spPr bwMode="auto">
            <a:xfrm>
              <a:off x="5642847" y="1720177"/>
              <a:ext cx="516308" cy="491071"/>
            </a:xfrm>
            <a:custGeom>
              <a:avLst/>
              <a:gdLst>
                <a:gd name="T0" fmla="*/ 721 w 1797"/>
                <a:gd name="T1" fmla="*/ 1713 h 1713"/>
                <a:gd name="T2" fmla="*/ 714 w 1797"/>
                <a:gd name="T3" fmla="*/ 1700 h 1713"/>
                <a:gd name="T4" fmla="*/ 801 w 1797"/>
                <a:gd name="T5" fmla="*/ 1600 h 1713"/>
                <a:gd name="T6" fmla="*/ 833 w 1797"/>
                <a:gd name="T7" fmla="*/ 1539 h 1713"/>
                <a:gd name="T8" fmla="*/ 834 w 1797"/>
                <a:gd name="T9" fmla="*/ 1490 h 1713"/>
                <a:gd name="T10" fmla="*/ 770 w 1797"/>
                <a:gd name="T11" fmla="*/ 1449 h 1713"/>
                <a:gd name="T12" fmla="*/ 854 w 1797"/>
                <a:gd name="T13" fmla="*/ 1248 h 1713"/>
                <a:gd name="T14" fmla="*/ 887 w 1797"/>
                <a:gd name="T15" fmla="*/ 1056 h 1713"/>
                <a:gd name="T16" fmla="*/ 770 w 1797"/>
                <a:gd name="T17" fmla="*/ 925 h 1713"/>
                <a:gd name="T18" fmla="*/ 719 w 1797"/>
                <a:gd name="T19" fmla="*/ 917 h 1713"/>
                <a:gd name="T20" fmla="*/ 613 w 1797"/>
                <a:gd name="T21" fmla="*/ 934 h 1713"/>
                <a:gd name="T22" fmla="*/ 456 w 1797"/>
                <a:gd name="T23" fmla="*/ 1104 h 1713"/>
                <a:gd name="T24" fmla="*/ 337 w 1797"/>
                <a:gd name="T25" fmla="*/ 1278 h 1713"/>
                <a:gd name="T26" fmla="*/ 114 w 1797"/>
                <a:gd name="T27" fmla="*/ 1108 h 1713"/>
                <a:gd name="T28" fmla="*/ 6 w 1797"/>
                <a:gd name="T29" fmla="*/ 1053 h 1713"/>
                <a:gd name="T30" fmla="*/ 57 w 1797"/>
                <a:gd name="T31" fmla="*/ 966 h 1713"/>
                <a:gd name="T32" fmla="*/ 128 w 1797"/>
                <a:gd name="T33" fmla="*/ 883 h 1713"/>
                <a:gd name="T34" fmla="*/ 119 w 1797"/>
                <a:gd name="T35" fmla="*/ 719 h 1713"/>
                <a:gd name="T36" fmla="*/ 107 w 1797"/>
                <a:gd name="T37" fmla="*/ 712 h 1713"/>
                <a:gd name="T38" fmla="*/ 91 w 1797"/>
                <a:gd name="T39" fmla="*/ 682 h 1713"/>
                <a:gd name="T40" fmla="*/ 66 w 1797"/>
                <a:gd name="T41" fmla="*/ 616 h 1713"/>
                <a:gd name="T42" fmla="*/ 89 w 1797"/>
                <a:gd name="T43" fmla="*/ 508 h 1713"/>
                <a:gd name="T44" fmla="*/ 155 w 1797"/>
                <a:gd name="T45" fmla="*/ 602 h 1713"/>
                <a:gd name="T46" fmla="*/ 308 w 1797"/>
                <a:gd name="T47" fmla="*/ 668 h 1713"/>
                <a:gd name="T48" fmla="*/ 363 w 1797"/>
                <a:gd name="T49" fmla="*/ 613 h 1713"/>
                <a:gd name="T50" fmla="*/ 668 w 1797"/>
                <a:gd name="T51" fmla="*/ 385 h 1713"/>
                <a:gd name="T52" fmla="*/ 752 w 1797"/>
                <a:gd name="T53" fmla="*/ 247 h 1713"/>
                <a:gd name="T54" fmla="*/ 956 w 1797"/>
                <a:gd name="T55" fmla="*/ 258 h 1713"/>
                <a:gd name="T56" fmla="*/ 1020 w 1797"/>
                <a:gd name="T57" fmla="*/ 260 h 1713"/>
                <a:gd name="T58" fmla="*/ 1068 w 1797"/>
                <a:gd name="T59" fmla="*/ 202 h 1713"/>
                <a:gd name="T60" fmla="*/ 1069 w 1797"/>
                <a:gd name="T61" fmla="*/ 48 h 1713"/>
                <a:gd name="T62" fmla="*/ 1085 w 1797"/>
                <a:gd name="T63" fmla="*/ 0 h 1713"/>
                <a:gd name="T64" fmla="*/ 1213 w 1797"/>
                <a:gd name="T65" fmla="*/ 98 h 1713"/>
                <a:gd name="T66" fmla="*/ 1324 w 1797"/>
                <a:gd name="T67" fmla="*/ 153 h 1713"/>
                <a:gd name="T68" fmla="*/ 1347 w 1797"/>
                <a:gd name="T69" fmla="*/ 88 h 1713"/>
                <a:gd name="T70" fmla="*/ 1376 w 1797"/>
                <a:gd name="T71" fmla="*/ 56 h 1713"/>
                <a:gd name="T72" fmla="*/ 1401 w 1797"/>
                <a:gd name="T73" fmla="*/ 80 h 1713"/>
                <a:gd name="T74" fmla="*/ 1407 w 1797"/>
                <a:gd name="T75" fmla="*/ 201 h 1713"/>
                <a:gd name="T76" fmla="*/ 1578 w 1797"/>
                <a:gd name="T77" fmla="*/ 408 h 1713"/>
                <a:gd name="T78" fmla="*/ 1577 w 1797"/>
                <a:gd name="T79" fmla="*/ 566 h 1713"/>
                <a:gd name="T80" fmla="*/ 1618 w 1797"/>
                <a:gd name="T81" fmla="*/ 619 h 1713"/>
                <a:gd name="T82" fmla="*/ 1720 w 1797"/>
                <a:gd name="T83" fmla="*/ 700 h 1713"/>
                <a:gd name="T84" fmla="*/ 1797 w 1797"/>
                <a:gd name="T85" fmla="*/ 751 h 1713"/>
                <a:gd name="T86" fmla="*/ 1588 w 1797"/>
                <a:gd name="T87" fmla="*/ 919 h 1713"/>
                <a:gd name="T88" fmla="*/ 1530 w 1797"/>
                <a:gd name="T89" fmla="*/ 974 h 1713"/>
                <a:gd name="T90" fmla="*/ 1437 w 1797"/>
                <a:gd name="T91" fmla="*/ 1083 h 1713"/>
                <a:gd name="T92" fmla="*/ 1411 w 1797"/>
                <a:gd name="T93" fmla="*/ 1203 h 1713"/>
                <a:gd name="T94" fmla="*/ 1318 w 1797"/>
                <a:gd name="T95" fmla="*/ 1243 h 1713"/>
                <a:gd name="T96" fmla="*/ 946 w 1797"/>
                <a:gd name="T97" fmla="*/ 1480 h 1713"/>
                <a:gd name="T98" fmla="*/ 923 w 1797"/>
                <a:gd name="T99" fmla="*/ 1531 h 1713"/>
                <a:gd name="T100" fmla="*/ 881 w 1797"/>
                <a:gd name="T101" fmla="*/ 1684 h 1713"/>
                <a:gd name="T102" fmla="*/ 721 w 1797"/>
                <a:gd name="T103" fmla="*/ 1713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8" name="Freeform 32"/>
            <p:cNvSpPr/>
            <p:nvPr/>
          </p:nvSpPr>
          <p:spPr bwMode="auto">
            <a:xfrm>
              <a:off x="5746949" y="1429951"/>
              <a:ext cx="744492" cy="495278"/>
            </a:xfrm>
            <a:custGeom>
              <a:avLst/>
              <a:gdLst>
                <a:gd name="T0" fmla="*/ 1270 w 2595"/>
                <a:gd name="T1" fmla="*/ 1595 h 1727"/>
                <a:gd name="T2" fmla="*/ 1237 w 2595"/>
                <a:gd name="T3" fmla="*/ 1388 h 1727"/>
                <a:gd name="T4" fmla="*/ 1084 w 2595"/>
                <a:gd name="T5" fmla="*/ 1204 h 1727"/>
                <a:gd name="T6" fmla="*/ 1072 w 2595"/>
                <a:gd name="T7" fmla="*/ 1076 h 1727"/>
                <a:gd name="T8" fmla="*/ 941 w 2595"/>
                <a:gd name="T9" fmla="*/ 1135 h 1727"/>
                <a:gd name="T10" fmla="*/ 776 w 2595"/>
                <a:gd name="T11" fmla="*/ 984 h 1727"/>
                <a:gd name="T12" fmla="*/ 503 w 2595"/>
                <a:gd name="T13" fmla="*/ 633 h 1727"/>
                <a:gd name="T14" fmla="*/ 468 w 2595"/>
                <a:gd name="T15" fmla="*/ 580 h 1727"/>
                <a:gd name="T16" fmla="*/ 323 w 2595"/>
                <a:gd name="T17" fmla="*/ 746 h 1727"/>
                <a:gd name="T18" fmla="*/ 213 w 2595"/>
                <a:gd name="T19" fmla="*/ 508 h 1727"/>
                <a:gd name="T20" fmla="*/ 68 w 2595"/>
                <a:gd name="T21" fmla="*/ 245 h 1727"/>
                <a:gd name="T22" fmla="*/ 75 w 2595"/>
                <a:gd name="T23" fmla="*/ 128 h 1727"/>
                <a:gd name="T24" fmla="*/ 388 w 2595"/>
                <a:gd name="T25" fmla="*/ 113 h 1727"/>
                <a:gd name="T26" fmla="*/ 754 w 2595"/>
                <a:gd name="T27" fmla="*/ 308 h 1727"/>
                <a:gd name="T28" fmla="*/ 1068 w 2595"/>
                <a:gd name="T29" fmla="*/ 136 h 1727"/>
                <a:gd name="T30" fmla="*/ 1185 w 2595"/>
                <a:gd name="T31" fmla="*/ 329 h 1727"/>
                <a:gd name="T32" fmla="*/ 1386 w 2595"/>
                <a:gd name="T33" fmla="*/ 383 h 1727"/>
                <a:gd name="T34" fmla="*/ 1605 w 2595"/>
                <a:gd name="T35" fmla="*/ 592 h 1727"/>
                <a:gd name="T36" fmla="*/ 1702 w 2595"/>
                <a:gd name="T37" fmla="*/ 457 h 1727"/>
                <a:gd name="T38" fmla="*/ 1874 w 2595"/>
                <a:gd name="T39" fmla="*/ 641 h 1727"/>
                <a:gd name="T40" fmla="*/ 1953 w 2595"/>
                <a:gd name="T41" fmla="*/ 725 h 1727"/>
                <a:gd name="T42" fmla="*/ 2087 w 2595"/>
                <a:gd name="T43" fmla="*/ 673 h 1727"/>
                <a:gd name="T44" fmla="*/ 2129 w 2595"/>
                <a:gd name="T45" fmla="*/ 618 h 1727"/>
                <a:gd name="T46" fmla="*/ 2232 w 2595"/>
                <a:gd name="T47" fmla="*/ 542 h 1727"/>
                <a:gd name="T48" fmla="*/ 2287 w 2595"/>
                <a:gd name="T49" fmla="*/ 498 h 1727"/>
                <a:gd name="T50" fmla="*/ 2480 w 2595"/>
                <a:gd name="T51" fmla="*/ 679 h 1727"/>
                <a:gd name="T52" fmla="*/ 2546 w 2595"/>
                <a:gd name="T53" fmla="*/ 864 h 1727"/>
                <a:gd name="T54" fmla="*/ 2494 w 2595"/>
                <a:gd name="T55" fmla="*/ 1050 h 1727"/>
                <a:gd name="T56" fmla="*/ 2382 w 2595"/>
                <a:gd name="T57" fmla="*/ 1034 h 1727"/>
                <a:gd name="T58" fmla="*/ 2367 w 2595"/>
                <a:gd name="T59" fmla="*/ 893 h 1727"/>
                <a:gd name="T60" fmla="*/ 2126 w 2595"/>
                <a:gd name="T61" fmla="*/ 1142 h 1727"/>
                <a:gd name="T62" fmla="*/ 1905 w 2595"/>
                <a:gd name="T63" fmla="*/ 1356 h 1727"/>
                <a:gd name="T64" fmla="*/ 1936 w 2595"/>
                <a:gd name="T65" fmla="*/ 1494 h 1727"/>
                <a:gd name="T66" fmla="*/ 1552 w 2595"/>
                <a:gd name="T67" fmla="*/ 1494 h 1727"/>
                <a:gd name="T68" fmla="*/ 1468 w 2595"/>
                <a:gd name="T69" fmla="*/ 1718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89" name="Freeform 33"/>
            <p:cNvSpPr/>
            <p:nvPr/>
          </p:nvSpPr>
          <p:spPr bwMode="auto">
            <a:xfrm>
              <a:off x="5607093" y="721211"/>
              <a:ext cx="971626" cy="909585"/>
            </a:xfrm>
            <a:custGeom>
              <a:avLst/>
              <a:gdLst>
                <a:gd name="T0" fmla="*/ 2335 w 3386"/>
                <a:gd name="T1" fmla="*/ 3046 h 3170"/>
                <a:gd name="T2" fmla="*/ 2109 w 3386"/>
                <a:gd name="T3" fmla="*/ 3024 h 3170"/>
                <a:gd name="T4" fmla="*/ 1966 w 3386"/>
                <a:gd name="T5" fmla="*/ 2847 h 3170"/>
                <a:gd name="T6" fmla="*/ 1727 w 3386"/>
                <a:gd name="T7" fmla="*/ 2726 h 3170"/>
                <a:gd name="T8" fmla="*/ 1616 w 3386"/>
                <a:gd name="T9" fmla="*/ 2612 h 3170"/>
                <a:gd name="T10" fmla="*/ 1472 w 3386"/>
                <a:gd name="T11" fmla="*/ 2638 h 3170"/>
                <a:gd name="T12" fmla="*/ 1219 w 3386"/>
                <a:gd name="T13" fmla="*/ 2740 h 3170"/>
                <a:gd name="T14" fmla="*/ 917 w 3386"/>
                <a:gd name="T15" fmla="*/ 2483 h 3170"/>
                <a:gd name="T16" fmla="*/ 863 w 3386"/>
                <a:gd name="T17" fmla="*/ 2426 h 3170"/>
                <a:gd name="T18" fmla="*/ 960 w 3386"/>
                <a:gd name="T19" fmla="*/ 2275 h 3170"/>
                <a:gd name="T20" fmla="*/ 835 w 3386"/>
                <a:gd name="T21" fmla="*/ 2304 h 3170"/>
                <a:gd name="T22" fmla="*/ 663 w 3386"/>
                <a:gd name="T23" fmla="*/ 2159 h 3170"/>
                <a:gd name="T24" fmla="*/ 786 w 3386"/>
                <a:gd name="T25" fmla="*/ 1939 h 3170"/>
                <a:gd name="T26" fmla="*/ 919 w 3386"/>
                <a:gd name="T27" fmla="*/ 1635 h 3170"/>
                <a:gd name="T28" fmla="*/ 998 w 3386"/>
                <a:gd name="T29" fmla="*/ 1811 h 3170"/>
                <a:gd name="T30" fmla="*/ 1108 w 3386"/>
                <a:gd name="T31" fmla="*/ 1568 h 3170"/>
                <a:gd name="T32" fmla="*/ 1033 w 3386"/>
                <a:gd name="T33" fmla="*/ 1189 h 3170"/>
                <a:gd name="T34" fmla="*/ 1063 w 3386"/>
                <a:gd name="T35" fmla="*/ 1026 h 3170"/>
                <a:gd name="T36" fmla="*/ 957 w 3386"/>
                <a:gd name="T37" fmla="*/ 516 h 3170"/>
                <a:gd name="T38" fmla="*/ 659 w 3386"/>
                <a:gd name="T39" fmla="*/ 669 h 3170"/>
                <a:gd name="T40" fmla="*/ 388 w 3386"/>
                <a:gd name="T41" fmla="*/ 584 h 3170"/>
                <a:gd name="T42" fmla="*/ 133 w 3386"/>
                <a:gd name="T43" fmla="*/ 492 h 3170"/>
                <a:gd name="T44" fmla="*/ 0 w 3386"/>
                <a:gd name="T45" fmla="*/ 368 h 3170"/>
                <a:gd name="T46" fmla="*/ 77 w 3386"/>
                <a:gd name="T47" fmla="*/ 186 h 3170"/>
                <a:gd name="T48" fmla="*/ 225 w 3386"/>
                <a:gd name="T49" fmla="*/ 39 h 3170"/>
                <a:gd name="T50" fmla="*/ 624 w 3386"/>
                <a:gd name="T51" fmla="*/ 82 h 3170"/>
                <a:gd name="T52" fmla="*/ 1137 w 3386"/>
                <a:gd name="T53" fmla="*/ 455 h 3170"/>
                <a:gd name="T54" fmla="*/ 1324 w 3386"/>
                <a:gd name="T55" fmla="*/ 728 h 3170"/>
                <a:gd name="T56" fmla="*/ 1494 w 3386"/>
                <a:gd name="T57" fmla="*/ 991 h 3170"/>
                <a:gd name="T58" fmla="*/ 1532 w 3386"/>
                <a:gd name="T59" fmla="*/ 1146 h 3170"/>
                <a:gd name="T60" fmla="*/ 1867 w 3386"/>
                <a:gd name="T61" fmla="*/ 1191 h 3170"/>
                <a:gd name="T62" fmla="*/ 2014 w 3386"/>
                <a:gd name="T63" fmla="*/ 1171 h 3170"/>
                <a:gd name="T64" fmla="*/ 2288 w 3386"/>
                <a:gd name="T65" fmla="*/ 1336 h 3170"/>
                <a:gd name="T66" fmla="*/ 2567 w 3386"/>
                <a:gd name="T67" fmla="*/ 1644 h 3170"/>
                <a:gd name="T68" fmla="*/ 2817 w 3386"/>
                <a:gd name="T69" fmla="*/ 1555 h 3170"/>
                <a:gd name="T70" fmla="*/ 3087 w 3386"/>
                <a:gd name="T71" fmla="*/ 1254 h 3170"/>
                <a:gd name="T72" fmla="*/ 3292 w 3386"/>
                <a:gd name="T73" fmla="*/ 1236 h 3170"/>
                <a:gd name="T74" fmla="*/ 3386 w 3386"/>
                <a:gd name="T75" fmla="*/ 1511 h 3170"/>
                <a:gd name="T76" fmla="*/ 3343 w 3386"/>
                <a:gd name="T77" fmla="*/ 1722 h 3170"/>
                <a:gd name="T78" fmla="*/ 3325 w 3386"/>
                <a:gd name="T79" fmla="*/ 2112 h 3170"/>
                <a:gd name="T80" fmla="*/ 3301 w 3386"/>
                <a:gd name="T81" fmla="*/ 2370 h 3170"/>
                <a:gd name="T82" fmla="*/ 3170 w 3386"/>
                <a:gd name="T83" fmla="*/ 2429 h 3170"/>
                <a:gd name="T84" fmla="*/ 2952 w 3386"/>
                <a:gd name="T85" fmla="*/ 2482 h 3170"/>
                <a:gd name="T86" fmla="*/ 2909 w 3386"/>
                <a:gd name="T87" fmla="*/ 2710 h 3170"/>
                <a:gd name="T88" fmla="*/ 3044 w 3386"/>
                <a:gd name="T89" fmla="*/ 3123 h 3170"/>
                <a:gd name="T90" fmla="*/ 2742 w 3386"/>
                <a:gd name="T91" fmla="*/ 2945 h 3170"/>
                <a:gd name="T92" fmla="*/ 2566 w 3386"/>
                <a:gd name="T93" fmla="*/ 3039 h 3170"/>
                <a:gd name="T94" fmla="*/ 2575 w 3386"/>
                <a:gd name="T95" fmla="*/ 3108 h 3170"/>
                <a:gd name="T96" fmla="*/ 2456 w 3386"/>
                <a:gd name="T97" fmla="*/ 3170 h 3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90" name="Freeform 34"/>
            <p:cNvSpPr/>
            <p:nvPr/>
          </p:nvSpPr>
          <p:spPr bwMode="auto">
            <a:xfrm>
              <a:off x="3643864" y="1802197"/>
              <a:ext cx="1235564" cy="1102017"/>
            </a:xfrm>
            <a:custGeom>
              <a:avLst/>
              <a:gdLst>
                <a:gd name="T0" fmla="*/ 3758 w 4310"/>
                <a:gd name="T1" fmla="*/ 2973 h 3842"/>
                <a:gd name="T2" fmla="*/ 3714 w 4310"/>
                <a:gd name="T3" fmla="*/ 3340 h 3842"/>
                <a:gd name="T4" fmla="*/ 3553 w 4310"/>
                <a:gd name="T5" fmla="*/ 3513 h 3842"/>
                <a:gd name="T6" fmla="*/ 3575 w 4310"/>
                <a:gd name="T7" fmla="*/ 3648 h 3842"/>
                <a:gd name="T8" fmla="*/ 3542 w 4310"/>
                <a:gd name="T9" fmla="*/ 3791 h 3842"/>
                <a:gd name="T10" fmla="*/ 3222 w 4310"/>
                <a:gd name="T11" fmla="*/ 3842 h 3842"/>
                <a:gd name="T12" fmla="*/ 3130 w 4310"/>
                <a:gd name="T13" fmla="*/ 3764 h 3842"/>
                <a:gd name="T14" fmla="*/ 3045 w 4310"/>
                <a:gd name="T15" fmla="*/ 3572 h 3842"/>
                <a:gd name="T16" fmla="*/ 2838 w 4310"/>
                <a:gd name="T17" fmla="*/ 3413 h 3842"/>
                <a:gd name="T18" fmla="*/ 2551 w 4310"/>
                <a:gd name="T19" fmla="*/ 3295 h 3842"/>
                <a:gd name="T20" fmla="*/ 2537 w 4310"/>
                <a:gd name="T21" fmla="*/ 3524 h 3842"/>
                <a:gd name="T22" fmla="*/ 2412 w 4310"/>
                <a:gd name="T23" fmla="*/ 3569 h 3842"/>
                <a:gd name="T24" fmla="*/ 2108 w 4310"/>
                <a:gd name="T25" fmla="*/ 3185 h 3842"/>
                <a:gd name="T26" fmla="*/ 2337 w 4310"/>
                <a:gd name="T27" fmla="*/ 3263 h 3842"/>
                <a:gd name="T28" fmla="*/ 2485 w 4310"/>
                <a:gd name="T29" fmla="*/ 3178 h 3842"/>
                <a:gd name="T30" fmla="*/ 2592 w 4310"/>
                <a:gd name="T31" fmla="*/ 2821 h 3842"/>
                <a:gd name="T32" fmla="*/ 2734 w 4310"/>
                <a:gd name="T33" fmla="*/ 2723 h 3842"/>
                <a:gd name="T34" fmla="*/ 2675 w 4310"/>
                <a:gd name="T35" fmla="*/ 2410 h 3842"/>
                <a:gd name="T36" fmla="*/ 2593 w 4310"/>
                <a:gd name="T37" fmla="*/ 2150 h 3842"/>
                <a:gd name="T38" fmla="*/ 2367 w 4310"/>
                <a:gd name="T39" fmla="*/ 1987 h 3842"/>
                <a:gd name="T40" fmla="*/ 1995 w 4310"/>
                <a:gd name="T41" fmla="*/ 1656 h 3842"/>
                <a:gd name="T42" fmla="*/ 1829 w 4310"/>
                <a:gd name="T43" fmla="*/ 1669 h 3842"/>
                <a:gd name="T44" fmla="*/ 1562 w 4310"/>
                <a:gd name="T45" fmla="*/ 1482 h 3842"/>
                <a:gd name="T46" fmla="*/ 1154 w 4310"/>
                <a:gd name="T47" fmla="*/ 1373 h 3842"/>
                <a:gd name="T48" fmla="*/ 1111 w 4310"/>
                <a:gd name="T49" fmla="*/ 1572 h 3842"/>
                <a:gd name="T50" fmla="*/ 700 w 4310"/>
                <a:gd name="T51" fmla="*/ 1349 h 3842"/>
                <a:gd name="T52" fmla="*/ 120 w 4310"/>
                <a:gd name="T53" fmla="*/ 1187 h 3842"/>
                <a:gd name="T54" fmla="*/ 53 w 4310"/>
                <a:gd name="T55" fmla="*/ 1034 h 3842"/>
                <a:gd name="T56" fmla="*/ 112 w 4310"/>
                <a:gd name="T57" fmla="*/ 790 h 3842"/>
                <a:gd name="T58" fmla="*/ 394 w 4310"/>
                <a:gd name="T59" fmla="*/ 650 h 3842"/>
                <a:gd name="T60" fmla="*/ 757 w 4310"/>
                <a:gd name="T61" fmla="*/ 414 h 3842"/>
                <a:gd name="T62" fmla="*/ 969 w 4310"/>
                <a:gd name="T63" fmla="*/ 239 h 3842"/>
                <a:gd name="T64" fmla="*/ 1353 w 4310"/>
                <a:gd name="T65" fmla="*/ 104 h 3842"/>
                <a:gd name="T66" fmla="*/ 1421 w 4310"/>
                <a:gd name="T67" fmla="*/ 385 h 3842"/>
                <a:gd name="T68" fmla="*/ 1385 w 4310"/>
                <a:gd name="T69" fmla="*/ 616 h 3842"/>
                <a:gd name="T70" fmla="*/ 1541 w 4310"/>
                <a:gd name="T71" fmla="*/ 790 h 3842"/>
                <a:gd name="T72" fmla="*/ 1629 w 4310"/>
                <a:gd name="T73" fmla="*/ 937 h 3842"/>
                <a:gd name="T74" fmla="*/ 2029 w 4310"/>
                <a:gd name="T75" fmla="*/ 907 h 3842"/>
                <a:gd name="T76" fmla="*/ 1854 w 4310"/>
                <a:gd name="T77" fmla="*/ 1191 h 3842"/>
                <a:gd name="T78" fmla="*/ 2096 w 4310"/>
                <a:gd name="T79" fmla="*/ 1371 h 3842"/>
                <a:gd name="T80" fmla="*/ 2289 w 4310"/>
                <a:gd name="T81" fmla="*/ 1647 h 3842"/>
                <a:gd name="T82" fmla="*/ 2562 w 4310"/>
                <a:gd name="T83" fmla="*/ 1474 h 3842"/>
                <a:gd name="T84" fmla="*/ 2760 w 4310"/>
                <a:gd name="T85" fmla="*/ 1528 h 3842"/>
                <a:gd name="T86" fmla="*/ 3029 w 4310"/>
                <a:gd name="T87" fmla="*/ 1404 h 3842"/>
                <a:gd name="T88" fmla="*/ 2922 w 4310"/>
                <a:gd name="T89" fmla="*/ 1637 h 3842"/>
                <a:gd name="T90" fmla="*/ 2923 w 4310"/>
                <a:gd name="T91" fmla="*/ 2020 h 3842"/>
                <a:gd name="T92" fmla="*/ 3101 w 4310"/>
                <a:gd name="T93" fmla="*/ 2130 h 3842"/>
                <a:gd name="T94" fmla="*/ 3362 w 4310"/>
                <a:gd name="T95" fmla="*/ 2365 h 3842"/>
                <a:gd name="T96" fmla="*/ 3421 w 4310"/>
                <a:gd name="T97" fmla="*/ 2724 h 3842"/>
                <a:gd name="T98" fmla="*/ 3709 w 4310"/>
                <a:gd name="T99" fmla="*/ 2811 h 3842"/>
                <a:gd name="T100" fmla="*/ 3792 w 4310"/>
                <a:gd name="T101" fmla="*/ 2543 h 3842"/>
                <a:gd name="T102" fmla="*/ 3774 w 4310"/>
                <a:gd name="T103" fmla="*/ 2337 h 3842"/>
                <a:gd name="T104" fmla="*/ 3845 w 4310"/>
                <a:gd name="T105" fmla="*/ 2227 h 3842"/>
                <a:gd name="T106" fmla="*/ 3906 w 4310"/>
                <a:gd name="T107" fmla="*/ 2261 h 3842"/>
                <a:gd name="T108" fmla="*/ 4109 w 4310"/>
                <a:gd name="T109" fmla="*/ 2417 h 3842"/>
                <a:gd name="T110" fmla="*/ 4310 w 4310"/>
                <a:gd name="T111" fmla="*/ 2527 h 3842"/>
                <a:gd name="T112" fmla="*/ 4286 w 4310"/>
                <a:gd name="T113" fmla="*/ 2808 h 3842"/>
                <a:gd name="T114" fmla="*/ 4206 w 4310"/>
                <a:gd name="T115" fmla="*/ 2878 h 3842"/>
                <a:gd name="T116" fmla="*/ 4042 w 4310"/>
                <a:gd name="T117" fmla="*/ 3044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sp>
          <p:nvSpPr>
            <p:cNvPr id="91" name="Freeform 35"/>
            <p:cNvSpPr/>
            <p:nvPr/>
          </p:nvSpPr>
          <p:spPr bwMode="auto">
            <a:xfrm>
              <a:off x="5002456" y="3660273"/>
              <a:ext cx="684555" cy="528926"/>
            </a:xfrm>
            <a:custGeom>
              <a:avLst/>
              <a:gdLst>
                <a:gd name="T0" fmla="*/ 161 w 2389"/>
                <a:gd name="T1" fmla="*/ 1841 h 1841"/>
                <a:gd name="T2" fmla="*/ 82 w 2389"/>
                <a:gd name="T3" fmla="*/ 1705 h 1841"/>
                <a:gd name="T4" fmla="*/ 3 w 2389"/>
                <a:gd name="T5" fmla="*/ 1582 h 1841"/>
                <a:gd name="T6" fmla="*/ 58 w 2389"/>
                <a:gd name="T7" fmla="*/ 1456 h 1841"/>
                <a:gd name="T8" fmla="*/ 203 w 2389"/>
                <a:gd name="T9" fmla="*/ 1201 h 1841"/>
                <a:gd name="T10" fmla="*/ 383 w 2389"/>
                <a:gd name="T11" fmla="*/ 1035 h 1841"/>
                <a:gd name="T12" fmla="*/ 566 w 2389"/>
                <a:gd name="T13" fmla="*/ 833 h 1841"/>
                <a:gd name="T14" fmla="*/ 653 w 2389"/>
                <a:gd name="T15" fmla="*/ 695 h 1841"/>
                <a:gd name="T16" fmla="*/ 760 w 2389"/>
                <a:gd name="T17" fmla="*/ 491 h 1841"/>
                <a:gd name="T18" fmla="*/ 751 w 2389"/>
                <a:gd name="T19" fmla="*/ 314 h 1841"/>
                <a:gd name="T20" fmla="*/ 810 w 2389"/>
                <a:gd name="T21" fmla="*/ 171 h 1841"/>
                <a:gd name="T22" fmla="*/ 855 w 2389"/>
                <a:gd name="T23" fmla="*/ 97 h 1841"/>
                <a:gd name="T24" fmla="*/ 915 w 2389"/>
                <a:gd name="T25" fmla="*/ 99 h 1841"/>
                <a:gd name="T26" fmla="*/ 1017 w 2389"/>
                <a:gd name="T27" fmla="*/ 199 h 1841"/>
                <a:gd name="T28" fmla="*/ 1078 w 2389"/>
                <a:gd name="T29" fmla="*/ 201 h 1841"/>
                <a:gd name="T30" fmla="*/ 1101 w 2389"/>
                <a:gd name="T31" fmla="*/ 90 h 1841"/>
                <a:gd name="T32" fmla="*/ 1044 w 2389"/>
                <a:gd name="T33" fmla="*/ 20 h 1841"/>
                <a:gd name="T34" fmla="*/ 1060 w 2389"/>
                <a:gd name="T35" fmla="*/ 14 h 1841"/>
                <a:gd name="T36" fmla="*/ 1354 w 2389"/>
                <a:gd name="T37" fmla="*/ 21 h 1841"/>
                <a:gd name="T38" fmla="*/ 1549 w 2389"/>
                <a:gd name="T39" fmla="*/ 0 h 1841"/>
                <a:gd name="T40" fmla="*/ 1584 w 2389"/>
                <a:gd name="T41" fmla="*/ 1 h 1841"/>
                <a:gd name="T42" fmla="*/ 1583 w 2389"/>
                <a:gd name="T43" fmla="*/ 63 h 1841"/>
                <a:gd name="T44" fmla="*/ 1458 w 2389"/>
                <a:gd name="T45" fmla="*/ 211 h 1841"/>
                <a:gd name="T46" fmla="*/ 1601 w 2389"/>
                <a:gd name="T47" fmla="*/ 306 h 1841"/>
                <a:gd name="T48" fmla="*/ 1774 w 2389"/>
                <a:gd name="T49" fmla="*/ 232 h 1841"/>
                <a:gd name="T50" fmla="*/ 1832 w 2389"/>
                <a:gd name="T51" fmla="*/ 233 h 1841"/>
                <a:gd name="T52" fmla="*/ 1867 w 2389"/>
                <a:gd name="T53" fmla="*/ 270 h 1841"/>
                <a:gd name="T54" fmla="*/ 2167 w 2389"/>
                <a:gd name="T55" fmla="*/ 189 h 1841"/>
                <a:gd name="T56" fmla="*/ 2256 w 2389"/>
                <a:gd name="T57" fmla="*/ 303 h 1841"/>
                <a:gd name="T58" fmla="*/ 2389 w 2389"/>
                <a:gd name="T59" fmla="*/ 493 h 1841"/>
                <a:gd name="T60" fmla="*/ 2389 w 2389"/>
                <a:gd name="T61" fmla="*/ 545 h 1841"/>
                <a:gd name="T62" fmla="*/ 2293 w 2389"/>
                <a:gd name="T63" fmla="*/ 562 h 1841"/>
                <a:gd name="T64" fmla="*/ 2219 w 2389"/>
                <a:gd name="T65" fmla="*/ 718 h 1841"/>
                <a:gd name="T66" fmla="*/ 2218 w 2389"/>
                <a:gd name="T67" fmla="*/ 734 h 1841"/>
                <a:gd name="T68" fmla="*/ 1933 w 2389"/>
                <a:gd name="T69" fmla="*/ 891 h 1841"/>
                <a:gd name="T70" fmla="*/ 1885 w 2389"/>
                <a:gd name="T71" fmla="*/ 939 h 1841"/>
                <a:gd name="T72" fmla="*/ 1831 w 2389"/>
                <a:gd name="T73" fmla="*/ 908 h 1841"/>
                <a:gd name="T74" fmla="*/ 1773 w 2389"/>
                <a:gd name="T75" fmla="*/ 906 h 1841"/>
                <a:gd name="T76" fmla="*/ 1738 w 2389"/>
                <a:gd name="T77" fmla="*/ 954 h 1841"/>
                <a:gd name="T78" fmla="*/ 1696 w 2389"/>
                <a:gd name="T79" fmla="*/ 953 h 1841"/>
                <a:gd name="T80" fmla="*/ 1604 w 2389"/>
                <a:gd name="T81" fmla="*/ 918 h 1841"/>
                <a:gd name="T82" fmla="*/ 1604 w 2389"/>
                <a:gd name="T83" fmla="*/ 994 h 1841"/>
                <a:gd name="T84" fmla="*/ 1507 w 2389"/>
                <a:gd name="T85" fmla="*/ 1080 h 1841"/>
                <a:gd name="T86" fmla="*/ 1424 w 2389"/>
                <a:gd name="T87" fmla="*/ 1015 h 1841"/>
                <a:gd name="T88" fmla="*/ 1409 w 2389"/>
                <a:gd name="T89" fmla="*/ 1012 h 1841"/>
                <a:gd name="T90" fmla="*/ 1329 w 2389"/>
                <a:gd name="T91" fmla="*/ 934 h 1841"/>
                <a:gd name="T92" fmla="*/ 1281 w 2389"/>
                <a:gd name="T93" fmla="*/ 933 h 1841"/>
                <a:gd name="T94" fmla="*/ 1245 w 2389"/>
                <a:gd name="T95" fmla="*/ 1021 h 1841"/>
                <a:gd name="T96" fmla="*/ 1181 w 2389"/>
                <a:gd name="T97" fmla="*/ 1117 h 1841"/>
                <a:gd name="T98" fmla="*/ 1069 w 2389"/>
                <a:gd name="T99" fmla="*/ 1216 h 1841"/>
                <a:gd name="T100" fmla="*/ 998 w 2389"/>
                <a:gd name="T101" fmla="*/ 1231 h 1841"/>
                <a:gd name="T102" fmla="*/ 931 w 2389"/>
                <a:gd name="T103" fmla="*/ 1288 h 1841"/>
                <a:gd name="T104" fmla="*/ 796 w 2389"/>
                <a:gd name="T105" fmla="*/ 1311 h 1841"/>
                <a:gd name="T106" fmla="*/ 777 w 2389"/>
                <a:gd name="T107" fmla="*/ 1349 h 1841"/>
                <a:gd name="T108" fmla="*/ 742 w 2389"/>
                <a:gd name="T109" fmla="*/ 1348 h 1841"/>
                <a:gd name="T110" fmla="*/ 605 w 2389"/>
                <a:gd name="T111" fmla="*/ 1352 h 1841"/>
                <a:gd name="T112" fmla="*/ 425 w 2389"/>
                <a:gd name="T113" fmla="*/ 1413 h 1841"/>
                <a:gd name="T114" fmla="*/ 240 w 2389"/>
                <a:gd name="T115" fmla="*/ 1480 h 1841"/>
                <a:gd name="T116" fmla="*/ 233 w 2389"/>
                <a:gd name="T117" fmla="*/ 1555 h 1841"/>
                <a:gd name="T118" fmla="*/ 159 w 2389"/>
                <a:gd name="T119" fmla="*/ 1655 h 1841"/>
                <a:gd name="T120" fmla="*/ 263 w 2389"/>
                <a:gd name="T121" fmla="*/ 1805 h 1841"/>
                <a:gd name="T122" fmla="*/ 161 w 2389"/>
                <a:gd name="T123" fmla="*/ 1841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grpFill/>
            <a:ln w="8" cap="flat">
              <a:solidFill>
                <a:srgbClr val="FFFFFF"/>
              </a:solidFill>
              <a:prstDash val="solid"/>
              <a:miter lim="800000"/>
            </a:ln>
          </p:spPr>
          <p:txBody>
            <a:bodyPr vert="horz" wrap="square" lIns="91424" tIns="45712" rIns="91424" bIns="45712" numCol="1" anchor="t" anchorCtr="0" compatLnSpc="1"/>
            <a:lstStyle/>
            <a:p>
              <a:endParaRPr lang="zh-CN" altLang="en-US">
                <a:solidFill>
                  <a:srgbClr val="000000"/>
                </a:solidFill>
              </a:endParaRPr>
            </a:p>
          </p:txBody>
        </p:sp>
      </p:grpSp>
      <p:cxnSp>
        <p:nvCxnSpPr>
          <p:cNvPr id="94" name="直接连接符 93"/>
          <p:cNvCxnSpPr>
            <a:stCxn id="101" idx="0"/>
          </p:cNvCxnSpPr>
          <p:nvPr/>
        </p:nvCxnSpPr>
        <p:spPr bwMode="auto">
          <a:xfrm flipH="1" flipV="1">
            <a:off x="3883456" y="3571193"/>
            <a:ext cx="677545" cy="581025"/>
          </a:xfrm>
          <a:prstGeom prst="line">
            <a:avLst/>
          </a:prstGeom>
          <a:solidFill>
            <a:srgbClr val="D01C63"/>
          </a:solidFill>
          <a:ln w="6350" cap="flat" cmpd="sng" algn="ctr">
            <a:solidFill>
              <a:schemeClr val="accent2"/>
            </a:solidFill>
            <a:prstDash val="solid"/>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98"/>
          <p:cNvSpPr txBox="1"/>
          <p:nvPr/>
        </p:nvSpPr>
        <p:spPr>
          <a:xfrm>
            <a:off x="5715155" y="1386038"/>
            <a:ext cx="1989083" cy="2261235"/>
          </a:xfrm>
          <a:prstGeom prst="rect">
            <a:avLst/>
          </a:prstGeom>
          <a:noFill/>
        </p:spPr>
        <p:txBody>
          <a:bodyPr wrap="square" lIns="62118" tIns="31058" rIns="62118" bIns="31058" rtlCol="0">
            <a:spAutoFit/>
          </a:bodyPr>
          <a:lstStyle/>
          <a:p>
            <a:pPr>
              <a:lnSpc>
                <a:spcPct val="130000"/>
              </a:lnSpc>
            </a:pP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、影院地理位置</a:t>
            </a:r>
            <a:endParaRPr lang="en-US" altLang="zh-CN" sz="1000"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sz="1000" dirty="0">
                <a:solidFill>
                  <a:schemeClr val="bg1"/>
                </a:solidFill>
                <a:latin typeface="微软雅黑" panose="020B0503020204020204" pitchFamily="34" charset="-122"/>
                <a:ea typeface="微软雅黑" panose="020B0503020204020204" pitchFamily="34" charset="-122"/>
              </a:rPr>
              <a:t>淘喵喵影院位于福建省厦门市集美区软件园三期</a:t>
            </a:r>
            <a:r>
              <a:rPr lang="en-US" altLang="zh-CN" sz="1000" dirty="0">
                <a:solidFill>
                  <a:schemeClr val="bg1"/>
                </a:solidFill>
                <a:latin typeface="微软雅黑" panose="020B0503020204020204" pitchFamily="34" charset="-122"/>
                <a:ea typeface="微软雅黑" panose="020B0503020204020204" pitchFamily="34" charset="-122"/>
              </a:rPr>
              <a:t>-A</a:t>
            </a:r>
            <a:r>
              <a:rPr lang="zh-CN" altLang="en-US" sz="1000" dirty="0">
                <a:solidFill>
                  <a:schemeClr val="bg1"/>
                </a:solidFill>
                <a:latin typeface="微软雅黑" panose="020B0503020204020204" pitchFamily="34" charset="-122"/>
                <a:ea typeface="微软雅黑" panose="020B0503020204020204" pitchFamily="34" charset="-122"/>
              </a:rPr>
              <a:t>区</a:t>
            </a:r>
            <a:endParaRPr lang="zh-CN" altLang="en-US" sz="10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000" b="1" dirty="0">
                <a:solidFill>
                  <a:schemeClr val="bg1"/>
                </a:solidFill>
                <a:latin typeface="微软雅黑" panose="020B0503020204020204" pitchFamily="34" charset="-122"/>
                <a:ea typeface="微软雅黑" panose="020B0503020204020204" pitchFamily="34" charset="-122"/>
              </a:rPr>
              <a:t>2</a:t>
            </a:r>
            <a:r>
              <a:rPr lang="zh-CN" altLang="en-US" sz="1000" b="1" dirty="0">
                <a:solidFill>
                  <a:schemeClr val="bg1"/>
                </a:solidFill>
                <a:latin typeface="微软雅黑" panose="020B0503020204020204" pitchFamily="34" charset="-122"/>
                <a:ea typeface="微软雅黑" panose="020B0503020204020204" pitchFamily="34" charset="-122"/>
              </a:rPr>
              <a:t>、影院简介</a:t>
            </a:r>
            <a:endParaRPr lang="zh-CN" altLang="en-US" sz="1000"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sz="1000" dirty="0">
                <a:solidFill>
                  <a:schemeClr val="bg1"/>
                </a:solidFill>
                <a:latin typeface="微软雅黑" panose="020B0503020204020204" pitchFamily="34" charset="-122"/>
                <a:ea typeface="微软雅黑" panose="020B0503020204020204" pitchFamily="34" charset="-122"/>
              </a:rPr>
              <a:t>淘喵喵影院创立于</a:t>
            </a:r>
            <a:r>
              <a:rPr lang="en-US" altLang="zh-CN" sz="1000" dirty="0">
                <a:solidFill>
                  <a:schemeClr val="bg1"/>
                </a:solidFill>
                <a:latin typeface="微软雅黑" panose="020B0503020204020204" pitchFamily="34" charset="-122"/>
                <a:ea typeface="微软雅黑" panose="020B0503020204020204" pitchFamily="34" charset="-122"/>
              </a:rPr>
              <a:t>2022</a:t>
            </a:r>
            <a:r>
              <a:rPr lang="zh-CN" altLang="en-US" sz="1000" dirty="0">
                <a:solidFill>
                  <a:schemeClr val="bg1"/>
                </a:solidFill>
                <a:latin typeface="微软雅黑" panose="020B0503020204020204" pitchFamily="34" charset="-122"/>
                <a:ea typeface="微软雅黑" panose="020B0503020204020204" pitchFamily="34" charset="-122"/>
              </a:rPr>
              <a:t>年</a:t>
            </a:r>
            <a:r>
              <a:rPr lang="en-US" altLang="zh-CN" sz="1000" dirty="0">
                <a:solidFill>
                  <a:schemeClr val="bg1"/>
                </a:solidFill>
                <a:latin typeface="微软雅黑" panose="020B0503020204020204" pitchFamily="34" charset="-122"/>
                <a:ea typeface="微软雅黑" panose="020B0503020204020204" pitchFamily="34" charset="-122"/>
              </a:rPr>
              <a:t>7</a:t>
            </a:r>
            <a:r>
              <a:rPr lang="zh-CN" altLang="en-US" sz="1000" dirty="0">
                <a:solidFill>
                  <a:schemeClr val="bg1"/>
                </a:solidFill>
                <a:latin typeface="微软雅黑" panose="020B0503020204020204" pitchFamily="34" charset="-122"/>
                <a:ea typeface="微软雅黑" panose="020B0503020204020204" pitchFamily="34" charset="-122"/>
              </a:rPr>
              <a:t>月</a:t>
            </a:r>
            <a:r>
              <a:rPr lang="en-US" altLang="zh-CN" sz="1000" dirty="0">
                <a:solidFill>
                  <a:schemeClr val="bg1"/>
                </a:solidFill>
                <a:latin typeface="微软雅黑" panose="020B0503020204020204" pitchFamily="34" charset="-122"/>
                <a:ea typeface="微软雅黑" panose="020B0503020204020204" pitchFamily="34" charset="-122"/>
              </a:rPr>
              <a:t>11</a:t>
            </a:r>
            <a:r>
              <a:rPr lang="zh-CN" altLang="en-US" sz="1000" dirty="0">
                <a:solidFill>
                  <a:schemeClr val="bg1"/>
                </a:solidFill>
                <a:latin typeface="微软雅黑" panose="020B0503020204020204" pitchFamily="34" charset="-122"/>
                <a:ea typeface="微软雅黑" panose="020B0503020204020204" pitchFamily="34" charset="-122"/>
              </a:rPr>
              <a:t>日</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经过十天的艰苦奋斗于</a:t>
            </a:r>
            <a:r>
              <a:rPr lang="en-US" altLang="zh-CN" sz="1000" dirty="0">
                <a:solidFill>
                  <a:schemeClr val="bg1"/>
                </a:solidFill>
                <a:latin typeface="微软雅黑" panose="020B0503020204020204" pitchFamily="34" charset="-122"/>
                <a:ea typeface="微软雅黑" panose="020B0503020204020204" pitchFamily="34" charset="-122"/>
              </a:rPr>
              <a:t>2022</a:t>
            </a:r>
            <a:r>
              <a:rPr lang="zh-CN" altLang="en-US" sz="1000" dirty="0">
                <a:solidFill>
                  <a:schemeClr val="bg1"/>
                </a:solidFill>
                <a:latin typeface="微软雅黑" panose="020B0503020204020204" pitchFamily="34" charset="-122"/>
                <a:ea typeface="微软雅黑" panose="020B0503020204020204" pitchFamily="34" charset="-122"/>
              </a:rPr>
              <a:t>年</a:t>
            </a:r>
            <a:r>
              <a:rPr lang="en-US" altLang="zh-CN" sz="1000" dirty="0">
                <a:solidFill>
                  <a:schemeClr val="bg1"/>
                </a:solidFill>
                <a:latin typeface="微软雅黑" panose="020B0503020204020204" pitchFamily="34" charset="-122"/>
                <a:ea typeface="微软雅黑" panose="020B0503020204020204" pitchFamily="34" charset="-122"/>
              </a:rPr>
              <a:t>7</a:t>
            </a:r>
            <a:r>
              <a:rPr lang="zh-CN" altLang="en-US" sz="1000" dirty="0">
                <a:solidFill>
                  <a:schemeClr val="bg1"/>
                </a:solidFill>
                <a:latin typeface="微软雅黑" panose="020B0503020204020204" pitchFamily="34" charset="-122"/>
                <a:ea typeface="微软雅黑" panose="020B0503020204020204" pitchFamily="34" charset="-122"/>
              </a:rPr>
              <a:t>月</a:t>
            </a:r>
            <a:r>
              <a:rPr lang="en-US" altLang="zh-CN" sz="1000" dirty="0">
                <a:solidFill>
                  <a:schemeClr val="bg1"/>
                </a:solidFill>
                <a:latin typeface="微软雅黑" panose="020B0503020204020204" pitchFamily="34" charset="-122"/>
                <a:ea typeface="微软雅黑" panose="020B0503020204020204" pitchFamily="34" charset="-122"/>
              </a:rPr>
              <a:t>21</a:t>
            </a:r>
            <a:r>
              <a:rPr lang="zh-CN" altLang="en-US" sz="1000" dirty="0">
                <a:solidFill>
                  <a:schemeClr val="bg1"/>
                </a:solidFill>
                <a:latin typeface="微软雅黑" panose="020B0503020204020204" pitchFamily="34" charset="-122"/>
                <a:ea typeface="微软雅黑" panose="020B0503020204020204" pitchFamily="34" charset="-122"/>
              </a:rPr>
              <a:t>日成功上市</a:t>
            </a:r>
            <a:r>
              <a:rPr lang="en-US" altLang="zh-CN" sz="1000" dirty="0">
                <a:solidFill>
                  <a:schemeClr val="bg1"/>
                </a:solidFill>
                <a:latin typeface="微软雅黑" panose="020B0503020204020204" pitchFamily="34" charset="-122"/>
                <a:ea typeface="微软雅黑" panose="020B0503020204020204" pitchFamily="34" charset="-122"/>
              </a:rPr>
              <a:t>!</a:t>
            </a:r>
            <a:endParaRPr lang="en-US" altLang="zh-CN" sz="10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1000"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000" b="1" dirty="0">
                <a:solidFill>
                  <a:schemeClr val="bg1"/>
                </a:solidFill>
                <a:latin typeface="微软雅黑" panose="020B0503020204020204" pitchFamily="34" charset="-122"/>
                <a:ea typeface="微软雅黑" panose="020B0503020204020204" pitchFamily="34" charset="-122"/>
              </a:rPr>
              <a:t>3</a:t>
            </a:r>
            <a:r>
              <a:rPr lang="zh-CN" altLang="en-US" sz="1000" b="1" dirty="0">
                <a:solidFill>
                  <a:schemeClr val="bg1"/>
                </a:solidFill>
                <a:latin typeface="微软雅黑" panose="020B0503020204020204" pitchFamily="34" charset="-122"/>
                <a:ea typeface="微软雅黑" panose="020B0503020204020204" pitchFamily="34" charset="-122"/>
              </a:rPr>
              <a:t>、影院客服热线</a:t>
            </a:r>
            <a:endParaRPr lang="zh-CN" altLang="en-US" sz="1000"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000" dirty="0">
                <a:solidFill>
                  <a:schemeClr val="bg1"/>
                </a:solidFill>
                <a:latin typeface="微软雅黑" panose="020B0503020204020204" pitchFamily="34" charset="-122"/>
                <a:ea typeface="微软雅黑" panose="020B0503020204020204" pitchFamily="34" charset="-122"/>
              </a:rPr>
              <a:t>(+86)182 5907 9225</a:t>
            </a:r>
            <a:endParaRPr lang="en-US" altLang="zh-CN" sz="1000" dirty="0">
              <a:solidFill>
                <a:schemeClr val="bg1"/>
              </a:solidFill>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3991845" y="4131143"/>
            <a:ext cx="1248575" cy="290195"/>
            <a:chOff x="7185990" y="3624767"/>
            <a:chExt cx="2430635" cy="760959"/>
          </a:xfrm>
        </p:grpSpPr>
        <p:sp>
          <p:nvSpPr>
            <p:cNvPr id="101" name="圆角矩形 100"/>
            <p:cNvSpPr/>
            <p:nvPr/>
          </p:nvSpPr>
          <p:spPr>
            <a:xfrm>
              <a:off x="7193137" y="3680036"/>
              <a:ext cx="2201687" cy="65214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80"/>
            <p:cNvSpPr txBox="1"/>
            <p:nvPr/>
          </p:nvSpPr>
          <p:spPr>
            <a:xfrm>
              <a:off x="7594148" y="3624767"/>
              <a:ext cx="2022477" cy="760959"/>
            </a:xfrm>
            <a:prstGeom prst="rect">
              <a:avLst/>
            </a:prstGeom>
            <a:noFill/>
            <a:ln w="12700">
              <a:noFill/>
              <a:prstDash val="solid"/>
            </a:ln>
          </p:spPr>
          <p:txBody>
            <a:bodyPr wrap="square" lIns="91424" tIns="45712" rIns="91424" bIns="45712" rtlCol="0">
              <a:spAutoFit/>
            </a:bodyPr>
            <a:lstStyle/>
            <a:p>
              <a:pPr>
                <a:lnSpc>
                  <a:spcPct val="13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淘喵喵影院</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3" name="圆角矩形 102"/>
            <p:cNvSpPr/>
            <p:nvPr/>
          </p:nvSpPr>
          <p:spPr>
            <a:xfrm>
              <a:off x="7185990" y="3672893"/>
              <a:ext cx="400475" cy="6684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grpSp>
      <p:sp>
        <p:nvSpPr>
          <p:cNvPr id="56" name="TextBox 55"/>
          <p:cNvSpPr txBox="1"/>
          <p:nvPr/>
        </p:nvSpPr>
        <p:spPr>
          <a:xfrm>
            <a:off x="355782" y="205624"/>
            <a:ext cx="1706880" cy="398780"/>
          </a:xfrm>
          <a:prstGeom prst="rect">
            <a:avLst/>
          </a:prstGeom>
          <a:noFill/>
        </p:spPr>
        <p:txBody>
          <a:bodyPr wrap="non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影院地理位置</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7682019" y="195037"/>
            <a:ext cx="1138453" cy="461665"/>
          </a:xfrm>
          <a:prstGeom prst="rect">
            <a:avLst/>
          </a:prstGeom>
          <a:noFill/>
        </p:spPr>
        <p:txBody>
          <a:bodyPr wrap="none" rtlCol="0">
            <a:spAutoFit/>
          </a:bodyPr>
          <a:lstStyle/>
          <a:p>
            <a:r>
              <a:rPr lang="en-US" altLang="zh-CN" sz="2400" dirty="0">
                <a:solidFill>
                  <a:schemeClr val="accent2"/>
                </a:solidFill>
                <a:latin typeface="Eras Bold ITC" panose="020B0907030504020204" pitchFamily="34" charset="0"/>
                <a:ea typeface="微软雅黑" panose="020B0503020204020204" pitchFamily="34" charset="-122"/>
              </a:rPr>
              <a:t>LOGO</a:t>
            </a:r>
            <a:endParaRPr lang="zh-CN" altLang="en-US" sz="2400" dirty="0">
              <a:solidFill>
                <a:schemeClr val="accent2"/>
              </a:solidFill>
              <a:latin typeface="Eras Bold ITC" panose="020B0907030504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wipe(left)">
                                      <p:cBhvr>
                                        <p:cTn id="13" dur="500"/>
                                        <p:tgtEl>
                                          <p:spTgt spid="94"/>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500"/>
                                        <p:tgtEl>
                                          <p:spTgt spid="100"/>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wipe(left)">
                                      <p:cBhvr>
                                        <p:cTn id="21" dur="500"/>
                                        <p:tgtEl>
                                          <p:spTgt spid="58"/>
                                        </p:tgtEl>
                                      </p:cBhvr>
                                    </p:animEffect>
                                  </p:childTnLst>
                                </p:cTn>
                              </p:par>
                              <p:par>
                                <p:cTn id="22" presetID="12" presetClass="entr" presetSubtype="4" fill="hold" grpId="0" nodeType="withEffect">
                                  <p:stCondLst>
                                    <p:cond delay="0"/>
                                  </p:stCondLst>
                                  <p:iterate type="lt">
                                    <p:tmPct val="5983"/>
                                  </p:iterate>
                                  <p:childTnLst>
                                    <p:set>
                                      <p:cBhvr>
                                        <p:cTn id="23" dur="1" fill="hold">
                                          <p:stCondLst>
                                            <p:cond delay="0"/>
                                          </p:stCondLst>
                                        </p:cTn>
                                        <p:tgtEl>
                                          <p:spTgt spid="99"/>
                                        </p:tgtEl>
                                        <p:attrNameLst>
                                          <p:attrName>style.visibility</p:attrName>
                                        </p:attrNameLst>
                                      </p:cBhvr>
                                      <p:to>
                                        <p:strVal val="visible"/>
                                      </p:to>
                                    </p:set>
                                    <p:anim calcmode="lin" valueType="num">
                                      <p:cBhvr additive="base">
                                        <p:cTn id="24" dur="300"/>
                                        <p:tgtEl>
                                          <p:spTgt spid="99"/>
                                        </p:tgtEl>
                                        <p:attrNameLst>
                                          <p:attrName>ppt_y</p:attrName>
                                        </p:attrNameLst>
                                      </p:cBhvr>
                                      <p:tavLst>
                                        <p:tav tm="0">
                                          <p:val>
                                            <p:strVal val="#ppt_y+#ppt_h*1.125000"/>
                                          </p:val>
                                        </p:tav>
                                        <p:tav tm="100000">
                                          <p:val>
                                            <p:strVal val="#ppt_y"/>
                                          </p:val>
                                        </p:tav>
                                      </p:tavLst>
                                    </p:anim>
                                    <p:animEffect transition="in" filter="wipe(up)">
                                      <p:cBhvr>
                                        <p:cTn id="25" dur="3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3000" contrast="-5000"/>
                    </a14:imgEffect>
                  </a14:imgLayer>
                </a14:imgProps>
              </a:ext>
            </a:extLst>
          </a:blip>
          <a:srcRect/>
          <a:stretch>
            <a:fillRect/>
          </a:stretch>
        </p:blipFill>
        <p:spPr>
          <a:xfrm>
            <a:off x="0" y="0"/>
            <a:ext cx="9144000" cy="5143500"/>
          </a:xfrm>
          <a:prstGeom prst="rect">
            <a:avLst/>
          </a:prstGeom>
        </p:spPr>
      </p:pic>
      <p:pic>
        <p:nvPicPr>
          <p:cNvPr id="4" name="图片 3"/>
          <p:cNvPicPr>
            <a:picLocks noChangeAspect="1"/>
          </p:cNvPicPr>
          <p:nvPr/>
        </p:nvPicPr>
        <p:blipFill rotWithShape="1">
          <a:blip r:embed="rId3" cstate="screen"/>
          <a:srcRect/>
          <a:stretch>
            <a:fillRect/>
          </a:stretch>
        </p:blipFill>
        <p:spPr>
          <a:xfrm rot="5400000">
            <a:off x="3126908" y="-3504278"/>
            <a:ext cx="2890185" cy="9144001"/>
          </a:xfrm>
          <a:prstGeom prst="rect">
            <a:avLst/>
          </a:prstGeom>
        </p:spPr>
      </p:pic>
      <p:sp>
        <p:nvSpPr>
          <p:cNvPr id="16" name="矩形 15"/>
          <p:cNvSpPr/>
          <p:nvPr/>
        </p:nvSpPr>
        <p:spPr>
          <a:xfrm>
            <a:off x="1" y="1278856"/>
            <a:ext cx="9144000" cy="1656184"/>
          </a:xfrm>
          <a:prstGeom prst="rect">
            <a:avLst/>
          </a:prstGeom>
          <a:blipFill dpi="0" rotWithShape="1">
            <a:blip r:embed="rId4" cstate="screen"/>
            <a:srcRect/>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3"/>
          <p:cNvSpPr>
            <a:spLocks noChangeArrowheads="1"/>
          </p:cNvSpPr>
          <p:nvPr/>
        </p:nvSpPr>
        <p:spPr bwMode="auto">
          <a:xfrm>
            <a:off x="3539623" y="942322"/>
            <a:ext cx="2237063" cy="2237619"/>
          </a:xfrm>
          <a:prstGeom prst="ellipse">
            <a:avLst/>
          </a:prstGeom>
          <a:gradFill>
            <a:gsLst>
              <a:gs pos="92000">
                <a:srgbClr val="FFFFFF"/>
              </a:gs>
              <a:gs pos="0">
                <a:schemeClr val="bg1">
                  <a:lumMod val="85000"/>
                </a:schemeClr>
              </a:gs>
            </a:gsLst>
            <a:lin ang="2400000" scaled="0"/>
          </a:grad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34" name="Text Box 2"/>
          <p:cNvSpPr txBox="1">
            <a:spLocks noChangeArrowheads="1"/>
          </p:cNvSpPr>
          <p:nvPr/>
        </p:nvSpPr>
        <p:spPr bwMode="auto">
          <a:xfrm>
            <a:off x="1786177" y="3271574"/>
            <a:ext cx="5879112" cy="645160"/>
          </a:xfrm>
          <a:prstGeom prst="rect">
            <a:avLst/>
          </a:prstGeom>
          <a:noFill/>
          <a:ln w="9525">
            <a:noFill/>
            <a:miter lim="800000"/>
          </a:ln>
        </p:spPr>
        <p:txBody>
          <a:bodyPr wrap="square">
            <a:spAutoFit/>
          </a:bodyPr>
          <a:lstStyle/>
          <a:p>
            <a:pPr algn="ctr"/>
            <a:r>
              <a:rPr lang="zh-CN" altLang="en-US" sz="3600" b="1" dirty="0">
                <a:solidFill>
                  <a:srgbClr val="2B303A"/>
                </a:solidFill>
                <a:latin typeface="微软雅黑" panose="020B0503020204020204" pitchFamily="34" charset="-122"/>
                <a:ea typeface="微软雅黑" panose="020B0503020204020204" pitchFamily="34" charset="-122"/>
              </a:rPr>
              <a:t>项目背景</a:t>
            </a:r>
            <a:endParaRPr lang="en-US" altLang="zh-CN" sz="3600" b="1" dirty="0">
              <a:solidFill>
                <a:srgbClr val="2B303A"/>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2282925" y="3959016"/>
            <a:ext cx="4942263" cy="46281"/>
            <a:chOff x="2054384" y="3643262"/>
            <a:chExt cx="4942263" cy="46281"/>
          </a:xfrm>
        </p:grpSpPr>
        <p:grpSp>
          <p:nvGrpSpPr>
            <p:cNvPr id="37" name="组合 36"/>
            <p:cNvGrpSpPr/>
            <p:nvPr/>
          </p:nvGrpSpPr>
          <p:grpSpPr>
            <a:xfrm>
              <a:off x="2054384" y="3643262"/>
              <a:ext cx="4919404" cy="45719"/>
              <a:chOff x="2010494" y="4118060"/>
              <a:chExt cx="4919404" cy="45719"/>
            </a:xfrm>
          </p:grpSpPr>
          <p:cxnSp>
            <p:nvCxnSpPr>
              <p:cNvPr id="39" name="直接连接符 38"/>
              <p:cNvCxnSpPr/>
              <p:nvPr/>
            </p:nvCxnSpPr>
            <p:spPr>
              <a:xfrm>
                <a:off x="2033354" y="4140342"/>
                <a:ext cx="4896544" cy="0"/>
              </a:xfrm>
              <a:prstGeom prst="line">
                <a:avLst/>
              </a:prstGeom>
              <a:ln>
                <a:solidFill>
                  <a:srgbClr val="2B303A"/>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2010494" y="4118060"/>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38" name="椭圆 37"/>
            <p:cNvSpPr/>
            <p:nvPr/>
          </p:nvSpPr>
          <p:spPr>
            <a:xfrm>
              <a:off x="6950928" y="3643824"/>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2" name="文本框 1"/>
          <p:cNvSpPr txBox="1"/>
          <p:nvPr/>
        </p:nvSpPr>
        <p:spPr>
          <a:xfrm>
            <a:off x="3996755" y="1189053"/>
            <a:ext cx="1322798" cy="1200329"/>
          </a:xfrm>
          <a:prstGeom prst="rect">
            <a:avLst/>
          </a:prstGeom>
          <a:noFill/>
        </p:spPr>
        <p:txBody>
          <a:bodyPr wrap="none" rtlCol="0">
            <a:spAutoFit/>
          </a:bodyPr>
          <a:lstStyle/>
          <a:p>
            <a:r>
              <a:rPr lang="en-US" altLang="zh-CN" sz="7200" b="1" dirty="0">
                <a:solidFill>
                  <a:srgbClr val="54301B"/>
                </a:solidFill>
                <a:latin typeface="+mj-ea"/>
                <a:ea typeface="+mj-ea"/>
              </a:rPr>
              <a:t>02</a:t>
            </a:r>
            <a:endParaRPr lang="zh-CN" altLang="en-US" sz="7200" b="1" dirty="0">
              <a:solidFill>
                <a:srgbClr val="54301B"/>
              </a:solidFill>
              <a:latin typeface="+mj-ea"/>
              <a:ea typeface="+mj-ea"/>
            </a:endParaRPr>
          </a:p>
        </p:txBody>
      </p:sp>
      <p:sp>
        <p:nvSpPr>
          <p:cNvPr id="41" name="文本框 40"/>
          <p:cNvSpPr txBox="1"/>
          <p:nvPr/>
        </p:nvSpPr>
        <p:spPr>
          <a:xfrm>
            <a:off x="3854087" y="2298059"/>
            <a:ext cx="1620957" cy="523220"/>
          </a:xfrm>
          <a:prstGeom prst="rect">
            <a:avLst/>
          </a:prstGeom>
          <a:noFill/>
        </p:spPr>
        <p:txBody>
          <a:bodyPr wrap="none" rtlCol="0">
            <a:spAutoFit/>
          </a:bodyPr>
          <a:lstStyle/>
          <a:p>
            <a:r>
              <a:rPr lang="zh-CN" altLang="en-US" sz="2800" b="1" dirty="0">
                <a:solidFill>
                  <a:srgbClr val="54301B"/>
                </a:solidFill>
                <a:latin typeface="+mj-ea"/>
                <a:ea typeface="+mj-ea"/>
              </a:rPr>
              <a:t>第二部分</a:t>
            </a:r>
            <a:endParaRPr lang="zh-CN" altLang="en-US" sz="2800" b="1" dirty="0">
              <a:solidFill>
                <a:srgbClr val="54301B"/>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p:cTn id="11" dur="750" fill="hold"/>
                                        <p:tgtEl>
                                          <p:spTgt spid="2">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2">
                                            <p:txEl>
                                              <p:pRg st="0" end="0"/>
                                            </p:txEl>
                                          </p:spTgt>
                                        </p:tgtEl>
                                      </p:cBhvr>
                                    </p:animEffect>
                                  </p:childTnLst>
                                </p:cTn>
                              </p:par>
                            </p:childTnLst>
                          </p:cTn>
                        </p:par>
                        <p:par>
                          <p:cTn id="14" fill="hold">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750"/>
                                        <p:tgtEl>
                                          <p:spTgt spid="41"/>
                                        </p:tgtEl>
                                      </p:cBhvr>
                                    </p:animEffect>
                                  </p:childTnLst>
                                </p:cTn>
                              </p:par>
                            </p:childTnLst>
                          </p:cTn>
                        </p:par>
                        <p:par>
                          <p:cTn id="18" fill="hold">
                            <p:stCondLst>
                              <p:cond delay="3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4"/>
                                        </p:tgtEl>
                                        <p:attrNameLst>
                                          <p:attrName>style.visibility</p:attrName>
                                        </p:attrNameLst>
                                      </p:cBhvr>
                                      <p:to>
                                        <p:strVal val="visible"/>
                                      </p:to>
                                    </p:set>
                                    <p:anim calcmode="lin" valueType="num">
                                      <p:cBhvr>
                                        <p:cTn id="21" dur="8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22" dur="800" fill="hold"/>
                                        <p:tgtEl>
                                          <p:spTgt spid="34"/>
                                        </p:tgtEl>
                                        <p:attrNameLst>
                                          <p:attrName>ppt_y</p:attrName>
                                        </p:attrNameLst>
                                      </p:cBhvr>
                                      <p:tavLst>
                                        <p:tav tm="0">
                                          <p:val>
                                            <p:strVal val="#ppt_y"/>
                                          </p:val>
                                        </p:tav>
                                        <p:tav tm="100000">
                                          <p:val>
                                            <p:strVal val="#ppt_y"/>
                                          </p:val>
                                        </p:tav>
                                      </p:tavLst>
                                    </p:anim>
                                    <p:anim calcmode="lin" valueType="num">
                                      <p:cBhvr>
                                        <p:cTn id="23" dur="8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24" dur="8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800" tmFilter="0,0; .5, 1; 1, 1"/>
                                        <p:tgtEl>
                                          <p:spTgt spid="34"/>
                                        </p:tgtEl>
                                      </p:cBhvr>
                                    </p:animEffect>
                                  </p:childTnLst>
                                </p:cTn>
                              </p:par>
                            </p:childTnLst>
                          </p:cTn>
                        </p:par>
                        <p:par>
                          <p:cTn id="26" fill="hold">
                            <p:stCondLst>
                              <p:cond delay="3539"/>
                            </p:stCondLst>
                            <p:childTnLst>
                              <p:par>
                                <p:cTn id="27" presetID="16" presetClass="entr" presetSubtype="21"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arn(inVertical)">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4"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5782" y="205624"/>
            <a:ext cx="2236510" cy="400110"/>
          </a:xfrm>
          <a:prstGeom prst="rect">
            <a:avLst/>
          </a:prstGeom>
          <a:noFill/>
        </p:spPr>
        <p:txBody>
          <a:bodyPr wrap="non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点击添加标题文本</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7682019" y="195037"/>
            <a:ext cx="1138453" cy="461665"/>
          </a:xfrm>
          <a:prstGeom prst="rect">
            <a:avLst/>
          </a:prstGeom>
          <a:noFill/>
        </p:spPr>
        <p:txBody>
          <a:bodyPr wrap="none" rtlCol="0">
            <a:spAutoFit/>
          </a:bodyPr>
          <a:lstStyle/>
          <a:p>
            <a:r>
              <a:rPr lang="en-US" altLang="zh-CN" sz="2400" dirty="0">
                <a:solidFill>
                  <a:schemeClr val="accent2"/>
                </a:solidFill>
                <a:latin typeface="Eras Bold ITC" panose="020B0907030504020204" pitchFamily="34" charset="0"/>
                <a:ea typeface="微软雅黑" panose="020B0503020204020204" pitchFamily="34" charset="-122"/>
              </a:rPr>
              <a:t>LOGO</a:t>
            </a:r>
            <a:endParaRPr lang="zh-CN" altLang="en-US" sz="2400" dirty="0">
              <a:solidFill>
                <a:schemeClr val="accent2"/>
              </a:solidFill>
              <a:latin typeface="Eras Bold ITC" panose="020B0907030504020204" pitchFamily="34" charset="0"/>
              <a:ea typeface="微软雅黑" panose="020B0503020204020204" pitchFamily="34" charset="-122"/>
            </a:endParaRPr>
          </a:p>
        </p:txBody>
      </p:sp>
      <p:sp>
        <p:nvSpPr>
          <p:cNvPr id="27" name="箭头3"/>
          <p:cNvSpPr/>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9" name="箭头1"/>
          <p:cNvSpPr/>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30" name="文本1"/>
          <p:cNvSpPr>
            <a:spLocks noChangeArrowheads="1"/>
          </p:cNvSpPr>
          <p:nvPr/>
        </p:nvSpPr>
        <p:spPr bwMode="gray">
          <a:xfrm>
            <a:off x="3378200" y="1351915"/>
            <a:ext cx="4434205" cy="1538605"/>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电影院（cinema）是为观众放映电影的场所。电影在产生初期，是在咖啡厅、茶馆等场所放映的。随着电影的进步与发展，出现了专门为放映电影而建造的电影院。电影的发展——从无声到有声乃至立体声，从黑白片到彩色片，从普通银幕到宽银幕乃至穹幕、环幕，使电影院的形体、尺寸、比例和声学技术都发生了很大变化。电影院必须满足电影放映的工艺要求，得到应有的良好视觉和听觉效果，电影已经成为人们饭后的论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gray">
          <a:xfrm>
            <a:off x="2446020" y="1347470"/>
            <a:ext cx="932180" cy="1541780"/>
          </a:xfrm>
          <a:prstGeom prst="roundRect">
            <a:avLst>
              <a:gd name="adj" fmla="val 11921"/>
            </a:avLst>
          </a:prstGeom>
          <a:solidFill>
            <a:schemeClr val="accent1"/>
          </a:solidFill>
          <a:ln w="25400" cap="flat" cmpd="sng" algn="ctr">
            <a:noFill/>
            <a:prstDash val="solid"/>
          </a:ln>
          <a:effectLst/>
        </p:spPr>
        <p:txBody>
          <a:bodyPr vert="eaVert"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anose="020B0503020204020204" pitchFamily="34" charset="-122"/>
                <a:ea typeface="微软雅黑" panose="020B0503020204020204" pitchFamily="34" charset="-122"/>
              </a:rPr>
              <a:t>电影院</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4" name="文本3"/>
          <p:cNvSpPr>
            <a:spLocks noChangeArrowheads="1"/>
          </p:cNvSpPr>
          <p:nvPr/>
        </p:nvSpPr>
        <p:spPr bwMode="ltGray">
          <a:xfrm>
            <a:off x="3378267" y="3523042"/>
            <a:ext cx="4434093" cy="886051"/>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sz="1200" dirty="0">
                <a:solidFill>
                  <a:schemeClr val="tx1"/>
                </a:solidFill>
                <a:latin typeface="微软雅黑" panose="020B0503020204020204" pitchFamily="34" charset="-122"/>
                <a:ea typeface="微软雅黑" panose="020B0503020204020204" pitchFamily="34" charset="-122"/>
                <a:sym typeface="+mn-ea"/>
              </a:rPr>
              <a:t>淘喵喵影院创立于</a:t>
            </a:r>
            <a:r>
              <a:rPr lang="en-US" altLang="zh-CN" sz="1200" dirty="0">
                <a:solidFill>
                  <a:schemeClr val="tx1"/>
                </a:solidFill>
                <a:latin typeface="微软雅黑" panose="020B0503020204020204" pitchFamily="34" charset="-122"/>
                <a:ea typeface="微软雅黑" panose="020B0503020204020204" pitchFamily="34" charset="-122"/>
                <a:sym typeface="+mn-ea"/>
              </a:rPr>
              <a:t>2022</a:t>
            </a:r>
            <a:r>
              <a:rPr lang="zh-CN" altLang="en-US" sz="1200" dirty="0">
                <a:solidFill>
                  <a:schemeClr val="tx1"/>
                </a:solidFill>
                <a:latin typeface="微软雅黑" panose="020B0503020204020204" pitchFamily="34" charset="-122"/>
                <a:ea typeface="微软雅黑" panose="020B0503020204020204" pitchFamily="34" charset="-122"/>
                <a:sym typeface="+mn-ea"/>
              </a:rPr>
              <a:t>年</a:t>
            </a:r>
            <a:r>
              <a:rPr lang="en-US" altLang="zh-CN" sz="1200" dirty="0">
                <a:solidFill>
                  <a:schemeClr val="tx1"/>
                </a:solidFill>
                <a:latin typeface="微软雅黑" panose="020B0503020204020204" pitchFamily="34" charset="-122"/>
                <a:ea typeface="微软雅黑" panose="020B0503020204020204" pitchFamily="34" charset="-122"/>
                <a:sym typeface="+mn-ea"/>
              </a:rPr>
              <a:t>7</a:t>
            </a:r>
            <a:r>
              <a:rPr lang="zh-CN" altLang="en-US" sz="1200" dirty="0">
                <a:solidFill>
                  <a:schemeClr val="tx1"/>
                </a:solidFill>
                <a:latin typeface="微软雅黑" panose="020B0503020204020204" pitchFamily="34" charset="-122"/>
                <a:ea typeface="微软雅黑" panose="020B0503020204020204" pitchFamily="34" charset="-122"/>
                <a:sym typeface="+mn-ea"/>
              </a:rPr>
              <a:t>月</a:t>
            </a:r>
            <a:r>
              <a:rPr lang="en-US" altLang="zh-CN" sz="1200" dirty="0">
                <a:solidFill>
                  <a:schemeClr val="tx1"/>
                </a:solidFill>
                <a:latin typeface="微软雅黑" panose="020B0503020204020204" pitchFamily="34" charset="-122"/>
                <a:ea typeface="微软雅黑" panose="020B0503020204020204" pitchFamily="34" charset="-122"/>
                <a:sym typeface="+mn-ea"/>
              </a:rPr>
              <a:t>11</a:t>
            </a:r>
            <a:r>
              <a:rPr lang="zh-CN" altLang="en-US" sz="1200" dirty="0">
                <a:solidFill>
                  <a:schemeClr val="tx1"/>
                </a:solidFill>
                <a:latin typeface="微软雅黑" panose="020B0503020204020204" pitchFamily="34" charset="-122"/>
                <a:ea typeface="微软雅黑" panose="020B0503020204020204" pitchFamily="34" charset="-122"/>
                <a:sym typeface="+mn-ea"/>
              </a:rPr>
              <a:t>日</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是近期才开始崭露头角的新兴影院</a:t>
            </a:r>
            <a:r>
              <a:rPr lang="en-US" altLang="zh-CN" sz="1200" dirty="0">
                <a:solidFill>
                  <a:schemeClr val="tx1"/>
                </a:solidFill>
                <a:latin typeface="微软雅黑" panose="020B0503020204020204" pitchFamily="34" charset="-122"/>
                <a:ea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sym typeface="+mn-ea"/>
              </a:rPr>
              <a:t>在经过十天的艰苦奋斗于</a:t>
            </a:r>
            <a:r>
              <a:rPr lang="en-US" altLang="zh-CN" sz="1200" dirty="0">
                <a:solidFill>
                  <a:schemeClr val="tx1"/>
                </a:solidFill>
                <a:latin typeface="微软雅黑" panose="020B0503020204020204" pitchFamily="34" charset="-122"/>
                <a:ea typeface="微软雅黑" panose="020B0503020204020204" pitchFamily="34" charset="-122"/>
                <a:sym typeface="+mn-ea"/>
              </a:rPr>
              <a:t>2022</a:t>
            </a:r>
            <a:r>
              <a:rPr lang="zh-CN" altLang="en-US" sz="1200" dirty="0">
                <a:solidFill>
                  <a:schemeClr val="tx1"/>
                </a:solidFill>
                <a:latin typeface="微软雅黑" panose="020B0503020204020204" pitchFamily="34" charset="-122"/>
                <a:ea typeface="微软雅黑" panose="020B0503020204020204" pitchFamily="34" charset="-122"/>
                <a:sym typeface="+mn-ea"/>
              </a:rPr>
              <a:t>年</a:t>
            </a:r>
            <a:r>
              <a:rPr lang="en-US" altLang="zh-CN" sz="1200" dirty="0">
                <a:solidFill>
                  <a:schemeClr val="tx1"/>
                </a:solidFill>
                <a:latin typeface="微软雅黑" panose="020B0503020204020204" pitchFamily="34" charset="-122"/>
                <a:ea typeface="微软雅黑" panose="020B0503020204020204" pitchFamily="34" charset="-122"/>
                <a:sym typeface="+mn-ea"/>
              </a:rPr>
              <a:t>7</a:t>
            </a:r>
            <a:r>
              <a:rPr lang="zh-CN" altLang="en-US" sz="1200" dirty="0">
                <a:solidFill>
                  <a:schemeClr val="tx1"/>
                </a:solidFill>
                <a:latin typeface="微软雅黑" panose="020B0503020204020204" pitchFamily="34" charset="-122"/>
                <a:ea typeface="微软雅黑" panose="020B0503020204020204" pitchFamily="34" charset="-122"/>
                <a:sym typeface="+mn-ea"/>
              </a:rPr>
              <a:t>月</a:t>
            </a:r>
            <a:r>
              <a:rPr lang="en-US" altLang="zh-CN" sz="1200" dirty="0">
                <a:solidFill>
                  <a:schemeClr val="tx1"/>
                </a:solidFill>
                <a:latin typeface="微软雅黑" panose="020B0503020204020204" pitchFamily="34" charset="-122"/>
                <a:ea typeface="微软雅黑" panose="020B0503020204020204" pitchFamily="34" charset="-122"/>
                <a:sym typeface="+mn-ea"/>
              </a:rPr>
              <a:t>21</a:t>
            </a:r>
            <a:r>
              <a:rPr lang="zh-CN" altLang="en-US" sz="1200" dirty="0">
                <a:solidFill>
                  <a:schemeClr val="tx1"/>
                </a:solidFill>
                <a:latin typeface="微软雅黑" panose="020B0503020204020204" pitchFamily="34" charset="-122"/>
                <a:ea typeface="微软雅黑" panose="020B0503020204020204" pitchFamily="34" charset="-122"/>
                <a:sym typeface="+mn-ea"/>
              </a:rPr>
              <a:t>日成功上市</a:t>
            </a:r>
            <a:r>
              <a:rPr lang="en-US" altLang="zh-CN" sz="1200" dirty="0">
                <a:solidFill>
                  <a:schemeClr val="tx1"/>
                </a:solidFill>
                <a:latin typeface="微软雅黑" panose="020B0503020204020204" pitchFamily="34" charset="-122"/>
                <a:ea typeface="微软雅黑" panose="020B0503020204020204" pitchFamily="34" charset="-122"/>
                <a:sym typeface="+mn-ea"/>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5" name="标题3"/>
          <p:cNvSpPr>
            <a:spLocks noChangeArrowheads="1"/>
          </p:cNvSpPr>
          <p:nvPr/>
        </p:nvSpPr>
        <p:spPr bwMode="gray">
          <a:xfrm>
            <a:off x="2446313" y="3523042"/>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anose="020B0503020204020204" pitchFamily="34" charset="-122"/>
                <a:ea typeface="微软雅黑" panose="020B0503020204020204" pitchFamily="34" charset="-122"/>
              </a:rPr>
              <a:t>项目</a:t>
            </a:r>
            <a:endParaRPr lang="zh-CN" altLang="en-US" sz="1400" b="1" dirty="0">
              <a:solidFill>
                <a:sysClr val="window" lastClr="FFFFFF">
                  <a:lumMod val="95000"/>
                </a:sysClr>
              </a:solidFill>
              <a:latin typeface="微软雅黑" panose="020B0503020204020204" pitchFamily="34" charset="-122"/>
              <a:ea typeface="微软雅黑" panose="020B0503020204020204" pitchFamily="34" charset="-122"/>
            </a:endParaRPr>
          </a:p>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anose="020B0503020204020204" pitchFamily="34" charset="-122"/>
                <a:ea typeface="微软雅黑" panose="020B0503020204020204" pitchFamily="34" charset="-122"/>
              </a:rPr>
              <a:t>发展历程</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6" name="Oval 19"/>
          <p:cNvSpPr>
            <a:spLocks noChangeArrowheads="1"/>
          </p:cNvSpPr>
          <p:nvPr/>
        </p:nvSpPr>
        <p:spPr bwMode="auto">
          <a:xfrm>
            <a:off x="1111928" y="2442238"/>
            <a:ext cx="892911" cy="894027"/>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sz="1900" b="1" kern="0" dirty="0">
                <a:solidFill>
                  <a:schemeClr val="bg1"/>
                </a:solidFill>
                <a:latin typeface="Arial" panose="020B0604020202020204" pitchFamily="34" charset="0"/>
                <a:ea typeface="微软雅黑" panose="020B0503020204020204" pitchFamily="34" charset="-122"/>
              </a:rPr>
              <a:t>项目背景</a:t>
            </a:r>
            <a:endParaRPr lang="zh-CN" sz="1900" b="1" kern="0" dirty="0">
              <a:solidFill>
                <a:schemeClr val="bg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bldLvl="0" animBg="1"/>
      <p:bldP spid="31" grpId="0" bldLvl="0" animBg="1"/>
      <p:bldP spid="34" grpId="0" animBg="1"/>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bright="-3000" contrast="-5000"/>
                    </a14:imgEffect>
                  </a14:imgLayer>
                </a14:imgProps>
              </a:ext>
            </a:extLst>
          </a:blip>
          <a:srcRect/>
          <a:stretch>
            <a:fillRect/>
          </a:stretch>
        </p:blipFill>
        <p:spPr>
          <a:xfrm>
            <a:off x="0" y="0"/>
            <a:ext cx="9144000" cy="5143500"/>
          </a:xfrm>
          <a:prstGeom prst="rect">
            <a:avLst/>
          </a:prstGeom>
        </p:spPr>
      </p:pic>
      <p:pic>
        <p:nvPicPr>
          <p:cNvPr id="4" name="图片 3"/>
          <p:cNvPicPr>
            <a:picLocks noChangeAspect="1"/>
          </p:cNvPicPr>
          <p:nvPr/>
        </p:nvPicPr>
        <p:blipFill rotWithShape="1">
          <a:blip r:embed="rId3" cstate="screen"/>
          <a:srcRect/>
          <a:stretch>
            <a:fillRect/>
          </a:stretch>
        </p:blipFill>
        <p:spPr>
          <a:xfrm rot="5400000">
            <a:off x="3126908" y="-3504278"/>
            <a:ext cx="2890185" cy="9144001"/>
          </a:xfrm>
          <a:prstGeom prst="rect">
            <a:avLst/>
          </a:prstGeom>
        </p:spPr>
      </p:pic>
      <p:sp>
        <p:nvSpPr>
          <p:cNvPr id="16" name="矩形 15"/>
          <p:cNvSpPr/>
          <p:nvPr/>
        </p:nvSpPr>
        <p:spPr>
          <a:xfrm>
            <a:off x="1" y="1278856"/>
            <a:ext cx="9144000" cy="1656184"/>
          </a:xfrm>
          <a:prstGeom prst="rect">
            <a:avLst/>
          </a:prstGeom>
          <a:blipFill dpi="0" rotWithShape="1">
            <a:blip r:embed="rId4" cstate="screen"/>
            <a:srcRect/>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3"/>
          <p:cNvSpPr>
            <a:spLocks noChangeArrowheads="1"/>
          </p:cNvSpPr>
          <p:nvPr/>
        </p:nvSpPr>
        <p:spPr bwMode="auto">
          <a:xfrm>
            <a:off x="3539623" y="942322"/>
            <a:ext cx="2237063" cy="2237619"/>
          </a:xfrm>
          <a:prstGeom prst="ellipse">
            <a:avLst/>
          </a:prstGeom>
          <a:gradFill>
            <a:gsLst>
              <a:gs pos="92000">
                <a:srgbClr val="FFFFFF"/>
              </a:gs>
              <a:gs pos="0">
                <a:schemeClr val="bg1">
                  <a:lumMod val="85000"/>
                </a:schemeClr>
              </a:gs>
            </a:gsLst>
            <a:lin ang="2400000" scaled="0"/>
          </a:grad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34" name="Text Box 2"/>
          <p:cNvSpPr txBox="1">
            <a:spLocks noChangeArrowheads="1"/>
          </p:cNvSpPr>
          <p:nvPr/>
        </p:nvSpPr>
        <p:spPr bwMode="auto">
          <a:xfrm>
            <a:off x="1786177" y="3271574"/>
            <a:ext cx="5879112" cy="645160"/>
          </a:xfrm>
          <a:prstGeom prst="rect">
            <a:avLst/>
          </a:prstGeom>
          <a:noFill/>
          <a:ln w="9525">
            <a:noFill/>
            <a:miter lim="800000"/>
          </a:ln>
        </p:spPr>
        <p:txBody>
          <a:bodyPr wrap="square">
            <a:spAutoFit/>
          </a:bodyPr>
          <a:lstStyle/>
          <a:p>
            <a:pPr algn="ctr"/>
            <a:r>
              <a:rPr lang="zh-CN" altLang="en-US" sz="3600" b="1" dirty="0">
                <a:solidFill>
                  <a:srgbClr val="2B303A"/>
                </a:solidFill>
                <a:latin typeface="微软雅黑" panose="020B0503020204020204" pitchFamily="34" charset="-122"/>
                <a:ea typeface="微软雅黑" panose="020B0503020204020204" pitchFamily="34" charset="-122"/>
              </a:rPr>
              <a:t>需求分析</a:t>
            </a:r>
            <a:endParaRPr lang="en-US" altLang="zh-CN" sz="3600" b="1" dirty="0">
              <a:solidFill>
                <a:srgbClr val="2B303A"/>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2282925" y="3959016"/>
            <a:ext cx="4942263" cy="46281"/>
            <a:chOff x="2054384" y="3643262"/>
            <a:chExt cx="4942263" cy="46281"/>
          </a:xfrm>
        </p:grpSpPr>
        <p:grpSp>
          <p:nvGrpSpPr>
            <p:cNvPr id="37" name="组合 36"/>
            <p:cNvGrpSpPr/>
            <p:nvPr/>
          </p:nvGrpSpPr>
          <p:grpSpPr>
            <a:xfrm>
              <a:off x="2054384" y="3643262"/>
              <a:ext cx="4919404" cy="45719"/>
              <a:chOff x="2010494" y="4118060"/>
              <a:chExt cx="4919404" cy="45719"/>
            </a:xfrm>
          </p:grpSpPr>
          <p:cxnSp>
            <p:nvCxnSpPr>
              <p:cNvPr id="39" name="直接连接符 38"/>
              <p:cNvCxnSpPr/>
              <p:nvPr/>
            </p:nvCxnSpPr>
            <p:spPr>
              <a:xfrm>
                <a:off x="2033354" y="4140342"/>
                <a:ext cx="4896544" cy="0"/>
              </a:xfrm>
              <a:prstGeom prst="line">
                <a:avLst/>
              </a:prstGeom>
              <a:ln>
                <a:solidFill>
                  <a:srgbClr val="2B303A"/>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2010494" y="4118060"/>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38" name="椭圆 37"/>
            <p:cNvSpPr/>
            <p:nvPr/>
          </p:nvSpPr>
          <p:spPr>
            <a:xfrm>
              <a:off x="6950928" y="3643824"/>
              <a:ext cx="45719" cy="45719"/>
            </a:xfrm>
            <a:prstGeom prst="ellipse">
              <a:avLst/>
            </a:prstGeom>
            <a:solidFill>
              <a:schemeClr val="bg1"/>
            </a:solidFill>
            <a:ln>
              <a:solidFill>
                <a:srgbClr val="2B3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03A"/>
                </a:solidFill>
              </a:endParaRPr>
            </a:p>
          </p:txBody>
        </p:sp>
      </p:grpSp>
      <p:sp>
        <p:nvSpPr>
          <p:cNvPr id="2" name="文本框 1"/>
          <p:cNvSpPr txBox="1"/>
          <p:nvPr/>
        </p:nvSpPr>
        <p:spPr>
          <a:xfrm>
            <a:off x="3996755" y="1189053"/>
            <a:ext cx="1322798" cy="1200329"/>
          </a:xfrm>
          <a:prstGeom prst="rect">
            <a:avLst/>
          </a:prstGeom>
          <a:noFill/>
        </p:spPr>
        <p:txBody>
          <a:bodyPr wrap="none" rtlCol="0">
            <a:spAutoFit/>
          </a:bodyPr>
          <a:lstStyle/>
          <a:p>
            <a:r>
              <a:rPr lang="en-US" altLang="zh-CN" sz="7200" b="1" dirty="0">
                <a:solidFill>
                  <a:srgbClr val="54301B"/>
                </a:solidFill>
                <a:latin typeface="+mj-ea"/>
                <a:ea typeface="+mj-ea"/>
              </a:rPr>
              <a:t>03</a:t>
            </a:r>
            <a:endParaRPr lang="zh-CN" altLang="en-US" sz="7200" b="1" dirty="0">
              <a:solidFill>
                <a:srgbClr val="54301B"/>
              </a:solidFill>
              <a:latin typeface="+mj-ea"/>
              <a:ea typeface="+mj-ea"/>
            </a:endParaRPr>
          </a:p>
        </p:txBody>
      </p:sp>
      <p:sp>
        <p:nvSpPr>
          <p:cNvPr id="41" name="文本框 40"/>
          <p:cNvSpPr txBox="1"/>
          <p:nvPr/>
        </p:nvSpPr>
        <p:spPr>
          <a:xfrm>
            <a:off x="3854087" y="2298059"/>
            <a:ext cx="1620957" cy="523220"/>
          </a:xfrm>
          <a:prstGeom prst="rect">
            <a:avLst/>
          </a:prstGeom>
          <a:noFill/>
        </p:spPr>
        <p:txBody>
          <a:bodyPr wrap="none" rtlCol="0">
            <a:spAutoFit/>
          </a:bodyPr>
          <a:lstStyle/>
          <a:p>
            <a:r>
              <a:rPr lang="zh-CN" altLang="en-US" sz="2800" b="1" dirty="0">
                <a:solidFill>
                  <a:srgbClr val="54301B"/>
                </a:solidFill>
                <a:latin typeface="+mj-ea"/>
                <a:ea typeface="+mj-ea"/>
              </a:rPr>
              <a:t>第三部分</a:t>
            </a:r>
            <a:endParaRPr lang="zh-CN" altLang="en-US" sz="2800" b="1" dirty="0">
              <a:solidFill>
                <a:srgbClr val="54301B"/>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p:cTn id="11" dur="750" fill="hold"/>
                                        <p:tgtEl>
                                          <p:spTgt spid="2">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2">
                                            <p:txEl>
                                              <p:pRg st="0" end="0"/>
                                            </p:txEl>
                                          </p:spTgt>
                                        </p:tgtEl>
                                      </p:cBhvr>
                                    </p:animEffect>
                                  </p:childTnLst>
                                </p:cTn>
                              </p:par>
                            </p:childTnLst>
                          </p:cTn>
                        </p:par>
                        <p:par>
                          <p:cTn id="14" fill="hold">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750"/>
                                        <p:tgtEl>
                                          <p:spTgt spid="41"/>
                                        </p:tgtEl>
                                      </p:cBhvr>
                                    </p:animEffect>
                                  </p:childTnLst>
                                </p:cTn>
                              </p:par>
                            </p:childTnLst>
                          </p:cTn>
                        </p:par>
                        <p:par>
                          <p:cTn id="18" fill="hold">
                            <p:stCondLst>
                              <p:cond delay="3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4"/>
                                        </p:tgtEl>
                                        <p:attrNameLst>
                                          <p:attrName>style.visibility</p:attrName>
                                        </p:attrNameLst>
                                      </p:cBhvr>
                                      <p:to>
                                        <p:strVal val="visible"/>
                                      </p:to>
                                    </p:set>
                                    <p:anim calcmode="lin" valueType="num">
                                      <p:cBhvr>
                                        <p:cTn id="21" dur="8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22" dur="800" fill="hold"/>
                                        <p:tgtEl>
                                          <p:spTgt spid="34"/>
                                        </p:tgtEl>
                                        <p:attrNameLst>
                                          <p:attrName>ppt_y</p:attrName>
                                        </p:attrNameLst>
                                      </p:cBhvr>
                                      <p:tavLst>
                                        <p:tav tm="0">
                                          <p:val>
                                            <p:strVal val="#ppt_y"/>
                                          </p:val>
                                        </p:tav>
                                        <p:tav tm="100000">
                                          <p:val>
                                            <p:strVal val="#ppt_y"/>
                                          </p:val>
                                        </p:tav>
                                      </p:tavLst>
                                    </p:anim>
                                    <p:anim calcmode="lin" valueType="num">
                                      <p:cBhvr>
                                        <p:cTn id="23" dur="8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24" dur="8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800" tmFilter="0,0; .5, 1; 1, 1"/>
                                        <p:tgtEl>
                                          <p:spTgt spid="34"/>
                                        </p:tgtEl>
                                      </p:cBhvr>
                                    </p:animEffect>
                                  </p:childTnLst>
                                </p:cTn>
                              </p:par>
                            </p:childTnLst>
                          </p:cTn>
                        </p:par>
                        <p:par>
                          <p:cTn id="26" fill="hold">
                            <p:stCondLst>
                              <p:cond delay="3539"/>
                            </p:stCondLst>
                            <p:childTnLst>
                              <p:par>
                                <p:cTn id="27" presetID="16" presetClass="entr" presetSubtype="21"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arn(inVertical)">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4" grpId="0"/>
      <p:bldP spid="41" grpId="0"/>
    </p:bldLst>
  </p:timing>
</p:sld>
</file>

<file path=ppt/tags/tag1.xml><?xml version="1.0" encoding="utf-8"?>
<p:tagLst xmlns:p="http://schemas.openxmlformats.org/presentationml/2006/main">
  <p:tag name="KSO_WM_UNIT_PLACING_PICTURE_USER_VIEWPORT" val="{&quot;height&quot;:3523.8094488188976,&quot;width&quot;:3522.9338582677165}"/>
</p:tagLst>
</file>

<file path=ppt/tags/tag10.xml><?xml version="1.0" encoding="utf-8"?>
<p:tagLst xmlns:p="http://schemas.openxmlformats.org/presentationml/2006/main">
  <p:tag name="MH" val="20170123001937"/>
  <p:tag name="MH_LIBRARY" val="GRAPHIC"/>
  <p:tag name="MH_ORDER" val="椭圆 30"/>
</p:tagLst>
</file>

<file path=ppt/tags/tag11.xml><?xml version="1.0" encoding="utf-8"?>
<p:tagLst xmlns:p="http://schemas.openxmlformats.org/presentationml/2006/main">
  <p:tag name="MH" val="20170123001937"/>
  <p:tag name="MH_LIBRARY" val="GRAPHIC"/>
  <p:tag name="MH_ORDER" val="椭圆 31"/>
</p:tagLst>
</file>

<file path=ppt/tags/tag12.xml><?xml version="1.0" encoding="utf-8"?>
<p:tagLst xmlns:p="http://schemas.openxmlformats.org/presentationml/2006/main">
  <p:tag name="MH" val="20170123001937"/>
  <p:tag name="MH_LIBRARY" val="GRAPHIC"/>
  <p:tag name="MH_ORDER" val="椭圆 32"/>
</p:tagLst>
</file>

<file path=ppt/tags/tag13.xml><?xml version="1.0" encoding="utf-8"?>
<p:tagLst xmlns:p="http://schemas.openxmlformats.org/presentationml/2006/main">
  <p:tag name="MH" val="20170123001937"/>
  <p:tag name="MH_LIBRARY" val="GRAPHIC"/>
  <p:tag name="MH_ORDER" val="椭圆 33"/>
</p:tagLst>
</file>

<file path=ppt/tags/tag14.xml><?xml version="1.0" encoding="utf-8"?>
<p:tagLst xmlns:p="http://schemas.openxmlformats.org/presentationml/2006/main">
  <p:tag name="MH" val="20170123001937"/>
  <p:tag name="MH_LIBRARY" val="GRAPHIC"/>
  <p:tag name="MH_ORDER" val="椭圆 34"/>
</p:tagLst>
</file>

<file path=ppt/tags/tag15.xml><?xml version="1.0" encoding="utf-8"?>
<p:tagLst xmlns:p="http://schemas.openxmlformats.org/presentationml/2006/main">
  <p:tag name="MH" val="20170123001937"/>
  <p:tag name="MH_LIBRARY" val="GRAPHIC"/>
  <p:tag name="MH_ORDER" val="文本框 35"/>
</p:tagLst>
</file>

<file path=ppt/tags/tag16.xml><?xml version="1.0" encoding="utf-8"?>
<p:tagLst xmlns:p="http://schemas.openxmlformats.org/presentationml/2006/main">
  <p:tag name="MH" val="20170123001937"/>
  <p:tag name="MH_LIBRARY" val="GRAPHIC"/>
  <p:tag name="MH_ORDER" val="文本框 36"/>
</p:tagLst>
</file>

<file path=ppt/tags/tag17.xml><?xml version="1.0" encoding="utf-8"?>
<p:tagLst xmlns:p="http://schemas.openxmlformats.org/presentationml/2006/main">
  <p:tag name="MH" val="20170123001937"/>
  <p:tag name="MH_LIBRARY" val="GRAPHIC"/>
  <p:tag name="MH_ORDER" val="文本框 37"/>
</p:tagLst>
</file>

<file path=ppt/tags/tag18.xml><?xml version="1.0" encoding="utf-8"?>
<p:tagLst xmlns:p="http://schemas.openxmlformats.org/presentationml/2006/main">
  <p:tag name="MH" val="20170123001937"/>
  <p:tag name="MH_LIBRARY" val="GRAPHIC"/>
  <p:tag name="MH_ORDER" val="文本框 38"/>
</p:tagLst>
</file>

<file path=ppt/tags/tag19.xml><?xml version="1.0" encoding="utf-8"?>
<p:tagLst xmlns:p="http://schemas.openxmlformats.org/presentationml/2006/main">
  <p:tag name="MH" val="20170123001937"/>
  <p:tag name="MH_LIBRARY" val="GRAPHIC"/>
  <p:tag name="MH_ORDER" val="任意多边形 17"/>
</p:tagLst>
</file>

<file path=ppt/tags/tag2.xml><?xml version="1.0" encoding="utf-8"?>
<p:tagLst xmlns:p="http://schemas.openxmlformats.org/presentationml/2006/main">
  <p:tag name="MH" val="20170123001937"/>
  <p:tag name="MH_LIBRARY" val="GRAPHIC"/>
  <p:tag name="MH_ORDER" val="任意多边形 17"/>
</p:tagLst>
</file>

<file path=ppt/tags/tag20.xml><?xml version="1.0" encoding="utf-8"?>
<p:tagLst xmlns:p="http://schemas.openxmlformats.org/presentationml/2006/main">
  <p:tag name="MH" val="20170123001937"/>
  <p:tag name="MH_LIBRARY" val="GRAPHIC"/>
  <p:tag name="MH_ORDER" val="椭圆 30"/>
</p:tagLst>
</file>

<file path=ppt/tags/tag21.xml><?xml version="1.0" encoding="utf-8"?>
<p:tagLst xmlns:p="http://schemas.openxmlformats.org/presentationml/2006/main">
  <p:tag name="MH" val="20170123001937"/>
  <p:tag name="MH_LIBRARY" val="GRAPHIC"/>
  <p:tag name="MH_ORDER" val="椭圆 34"/>
</p:tagLst>
</file>

<file path=ppt/tags/tag22.xml><?xml version="1.0" encoding="utf-8"?>
<p:tagLst xmlns:p="http://schemas.openxmlformats.org/presentationml/2006/main">
  <p:tag name="MH" val="20170123001937"/>
  <p:tag name="MH_LIBRARY" val="GRAPHIC"/>
  <p:tag name="MH_ORDER" val="文本框 38"/>
</p:tagLst>
</file>

<file path=ppt/tags/tag23.xml><?xml version="1.0" encoding="utf-8"?>
<p:tagLst xmlns:p="http://schemas.openxmlformats.org/presentationml/2006/main">
  <p:tag name="COMMONDATA" val="eyJoZGlkIjoiMmQ3M2Y1MmQ5MzdlZmI1OGIyZThhN2RiYTdmMjkxYzYifQ=="/>
</p:tagLst>
</file>

<file path=ppt/tags/tag3.xml><?xml version="1.0" encoding="utf-8"?>
<p:tagLst xmlns:p="http://schemas.openxmlformats.org/presentationml/2006/main">
  <p:tag name="MH" val="20170123001937"/>
  <p:tag name="MH_LIBRARY" val="GRAPHIC"/>
  <p:tag name="MH_ORDER" val="Text Box 20"/>
</p:tagLst>
</file>

<file path=ppt/tags/tag4.xml><?xml version="1.0" encoding="utf-8"?>
<p:tagLst xmlns:p="http://schemas.openxmlformats.org/presentationml/2006/main">
  <p:tag name="MH" val="20170123001937"/>
  <p:tag name="MH_LIBRARY" val="GRAPHIC"/>
  <p:tag name="MH_ORDER" val="文本框 20"/>
</p:tagLst>
</file>

<file path=ppt/tags/tag5.xml><?xml version="1.0" encoding="utf-8"?>
<p:tagLst xmlns:p="http://schemas.openxmlformats.org/presentationml/2006/main">
  <p:tag name="MH" val="20170123001937"/>
  <p:tag name="MH_LIBRARY" val="GRAPHIC"/>
  <p:tag name="MH_ORDER" val="直接连接符 22"/>
</p:tagLst>
</file>

<file path=ppt/tags/tag6.xml><?xml version="1.0" encoding="utf-8"?>
<p:tagLst xmlns:p="http://schemas.openxmlformats.org/presentationml/2006/main">
  <p:tag name="MH" val="20170123001937"/>
  <p:tag name="MH_LIBRARY" val="GRAPHIC"/>
  <p:tag name="MH_ORDER" val="直接连接符 24"/>
</p:tagLst>
</file>

<file path=ppt/tags/tag7.xml><?xml version="1.0" encoding="utf-8"?>
<p:tagLst xmlns:p="http://schemas.openxmlformats.org/presentationml/2006/main">
  <p:tag name="MH" val="20170123001937"/>
  <p:tag name="MH_LIBRARY" val="GRAPHIC"/>
  <p:tag name="MH_ORDER" val="椭圆 25"/>
</p:tagLst>
</file>

<file path=ppt/tags/tag8.xml><?xml version="1.0" encoding="utf-8"?>
<p:tagLst xmlns:p="http://schemas.openxmlformats.org/presentationml/2006/main">
  <p:tag name="MH" val="20170123001937"/>
  <p:tag name="MH_LIBRARY" val="GRAPHIC"/>
  <p:tag name="MH_ORDER" val="椭圆 28"/>
</p:tagLst>
</file>

<file path=ppt/tags/tag9.xml><?xml version="1.0" encoding="utf-8"?>
<p:tagLst xmlns:p="http://schemas.openxmlformats.org/presentationml/2006/main">
  <p:tag name="MH" val="20170123001937"/>
  <p:tag name="MH_LIBRARY" val="GRAPHIC"/>
  <p:tag name="MH_ORDER" val="椭圆 29"/>
</p:tagLst>
</file>

<file path=ppt/theme/theme1.xml><?xml version="1.0" encoding="utf-8"?>
<a:theme xmlns:a="http://schemas.openxmlformats.org/drawingml/2006/main" name="第一PPT，www.1ppt.com">
  <a:themeElements>
    <a:clrScheme name="自定义 140">
      <a:dk1>
        <a:sysClr val="windowText" lastClr="000000"/>
      </a:dk1>
      <a:lt1>
        <a:sysClr val="window" lastClr="FFFFFF"/>
      </a:lt1>
      <a:dk2>
        <a:srgbClr val="44546A"/>
      </a:dk2>
      <a:lt2>
        <a:srgbClr val="E7E6E6"/>
      </a:lt2>
      <a:accent1>
        <a:srgbClr val="2B303A"/>
      </a:accent1>
      <a:accent2>
        <a:srgbClr val="3C4352"/>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1809</Words>
  <Application>WPS 演示</Application>
  <PresentationFormat>全屏显示(16:9)</PresentationFormat>
  <Paragraphs>322</Paragraphs>
  <Slides>21</Slides>
  <Notes>20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宋体</vt:lpstr>
      <vt:lpstr>Wingdings</vt:lpstr>
      <vt:lpstr>Calibri</vt:lpstr>
      <vt:lpstr>微软雅黑</vt:lpstr>
      <vt:lpstr>Calibri</vt:lpstr>
      <vt:lpstr>Arial Black</vt:lpstr>
      <vt:lpstr>华文新魏</vt:lpstr>
      <vt:lpstr>Arial Narrow</vt:lpstr>
      <vt:lpstr>Wingdings</vt:lpstr>
      <vt:lpstr>Eras Bold ITC</vt:lpstr>
      <vt:lpstr>Impact</vt:lpstr>
      <vt:lpstr>张海山锐谐体2.0-授权联系：Samtype@QQ.com</vt:lpstr>
      <vt:lpstr>等线</vt:lpstr>
      <vt:lpstr>Arial Unicode MS</vt:lpstr>
      <vt:lpstr>等线 Light</vt:lpstr>
      <vt:lpstr>仿宋_GB2312</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creator>administrator</dc:creator>
  <cp:keywords>PPT</cp:keywords>
  <dc:description>PPT</dc:description>
  <dc:subject>PPT</dc:subject>
  <cp:category>PPT</cp:category>
  <cp:lastModifiedBy>WPS_1633614551</cp:lastModifiedBy>
  <cp:revision>16</cp:revision>
  <dcterms:created xsi:type="dcterms:W3CDTF">2016-12-25T02:27:00Z</dcterms:created>
  <dcterms:modified xsi:type="dcterms:W3CDTF">2022-07-22T08:16:53Z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3E2FDD56BC63457BB3F84AB2A6134B8F</vt:lpwstr>
  </property>
  <property fmtid="{D5CDD505-2E9C-101B-9397-08002B2CF9AE}" pid="3" name="KSOProductBuildVer">
    <vt:lpwstr>2052-11.1.0.11372</vt:lpwstr>
  </property>
</Properties>
</file>