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F787A179.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60F87C-058E-5141-B782-6E080A9B9E96}" name="GeeK boyboss" initials="Gb" userId="090a7f2f5471d54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50507-95BF-41DB-91A5-268C6E2AE2A0}" v="8" dt="2023-10-03T16:34:58.830"/>
    <p1510:client id="{149064D4-A159-4602-8205-130A456E8C8F}" v="950" dt="2023-09-23T15:27:06.062"/>
    <p1510:client id="{1EC3B19E-618A-44D7-A58A-D328F6933916}" v="33" dt="2023-10-03T16:33:25.411"/>
    <p1510:client id="{43EB0420-A7B0-4FB2-805A-38FF8DFD53F2}" v="1603" dt="2023-09-20T19:32:13.103"/>
    <p1510:client id="{ABAD5977-D13A-4240-AA17-5932FB1AA5BA}" v="124" dt="2023-09-23T15:51:30.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2_F787A179.xml><?xml version="1.0" encoding="utf-8"?>
<p188:cmLst xmlns:a="http://schemas.openxmlformats.org/drawingml/2006/main" xmlns:r="http://schemas.openxmlformats.org/officeDocument/2006/relationships" xmlns:p188="http://schemas.microsoft.com/office/powerpoint/2018/8/main">
  <p188:cm id="{1848DBE3-AD53-4DBE-BF8E-D7537E32BFD0}" authorId="{7F60F87C-058E-5141-B782-6E080A9B9E96}" created="2023-09-20T18:19:54.533">
    <pc:sldMkLst xmlns:pc="http://schemas.microsoft.com/office/powerpoint/2013/main/command">
      <pc:docMk/>
      <pc:sldMk cId="4152861049" sldId="258"/>
    </pc:sldMkLst>
    <p188:txBody>
      <a:bodyPr/>
      <a:lstStyle/>
      <a:p>
        <a:r>
          <a:rPr lang="fr-FR"/>
          <a:t>à votre avis est-ce qu'ils sont parvenu
à atteindre leur objectif ?  </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CBA637-8FC2-4A21-8094-A3EFE1A77E7D}"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0F4BC31-6BD9-4B00-843A-585BCDF0F360}">
      <dgm:prSet/>
      <dgm:spPr/>
      <dgm:t>
        <a:bodyPr/>
        <a:lstStyle/>
        <a:p>
          <a:r>
            <a:rPr lang="fr-FR"/>
            <a:t>L'histoire de l'IA a commencé dans les années 50 où un groupe de pionniers se sont poser la question sur la possibilité de permettre à une machine la capacité de réfléchir.</a:t>
          </a:r>
          <a:endParaRPr lang="en-US"/>
        </a:p>
      </dgm:t>
    </dgm:pt>
    <dgm:pt modelId="{57227763-A755-4CAF-ADA3-B10518F7D3CA}" type="parTrans" cxnId="{7B7B0D4C-0E4A-470B-9C33-2D2BF349E97A}">
      <dgm:prSet/>
      <dgm:spPr/>
      <dgm:t>
        <a:bodyPr/>
        <a:lstStyle/>
        <a:p>
          <a:endParaRPr lang="en-US"/>
        </a:p>
      </dgm:t>
    </dgm:pt>
    <dgm:pt modelId="{408D294C-D464-4243-AFEC-3A725BB3DCD7}" type="sibTrans" cxnId="{7B7B0D4C-0E4A-470B-9C33-2D2BF349E97A}">
      <dgm:prSet/>
      <dgm:spPr/>
      <dgm:t>
        <a:bodyPr/>
        <a:lstStyle/>
        <a:p>
          <a:endParaRPr lang="en-US"/>
        </a:p>
      </dgm:t>
    </dgm:pt>
    <dgm:pt modelId="{A4BC4D42-8B81-49BB-8B84-897E4DF2978E}">
      <dgm:prSet/>
      <dgm:spPr/>
      <dgm:t>
        <a:bodyPr/>
        <a:lstStyle/>
        <a:p>
          <a:r>
            <a:rPr lang="fr-FR"/>
            <a:t>L'idée a finalement vu le jour en 1956, quand John McCarthy avait organisé un atelier d'été autour de l'hypothèse selon laquelle une machine pourrait simuler l'apprentissage et l'intelligence humaine si ces dernière peuvent etre décrites de façon précise.</a:t>
          </a:r>
          <a:endParaRPr lang="en-US"/>
        </a:p>
      </dgm:t>
    </dgm:pt>
    <dgm:pt modelId="{2B51BECC-3685-4EFB-AEA9-0C45F8287EB1}" type="parTrans" cxnId="{94B9C8B3-698D-4496-88B1-7CCD2E841DA3}">
      <dgm:prSet/>
      <dgm:spPr/>
      <dgm:t>
        <a:bodyPr/>
        <a:lstStyle/>
        <a:p>
          <a:endParaRPr lang="en-US"/>
        </a:p>
      </dgm:t>
    </dgm:pt>
    <dgm:pt modelId="{2F747DFE-0E9F-4BA9-ACCF-2A6EF7353E43}" type="sibTrans" cxnId="{94B9C8B3-698D-4496-88B1-7CCD2E841DA3}">
      <dgm:prSet/>
      <dgm:spPr/>
      <dgm:t>
        <a:bodyPr/>
        <a:lstStyle/>
        <a:p>
          <a:endParaRPr lang="en-US"/>
        </a:p>
      </dgm:t>
    </dgm:pt>
    <dgm:pt modelId="{7992B5CD-6D8E-4DF5-8A53-92C84AC4D9A6}" type="pres">
      <dgm:prSet presAssocID="{1CCBA637-8FC2-4A21-8094-A3EFE1A77E7D}" presName="hierChild1" presStyleCnt="0">
        <dgm:presLayoutVars>
          <dgm:chPref val="1"/>
          <dgm:dir/>
          <dgm:animOne val="branch"/>
          <dgm:animLvl val="lvl"/>
          <dgm:resizeHandles/>
        </dgm:presLayoutVars>
      </dgm:prSet>
      <dgm:spPr/>
    </dgm:pt>
    <dgm:pt modelId="{5FDFBA4D-2966-4CE0-8A8D-F951BFC441FC}" type="pres">
      <dgm:prSet presAssocID="{00F4BC31-6BD9-4B00-843A-585BCDF0F360}" presName="hierRoot1" presStyleCnt="0"/>
      <dgm:spPr/>
    </dgm:pt>
    <dgm:pt modelId="{617C331A-D46F-4CAA-85DB-0702B01F4BA5}" type="pres">
      <dgm:prSet presAssocID="{00F4BC31-6BD9-4B00-843A-585BCDF0F360}" presName="composite" presStyleCnt="0"/>
      <dgm:spPr/>
    </dgm:pt>
    <dgm:pt modelId="{12D3767A-02DC-4F7E-8B1F-C462D6889CE8}" type="pres">
      <dgm:prSet presAssocID="{00F4BC31-6BD9-4B00-843A-585BCDF0F360}" presName="background" presStyleLbl="node0" presStyleIdx="0" presStyleCnt="2"/>
      <dgm:spPr/>
    </dgm:pt>
    <dgm:pt modelId="{1AEB7839-EB98-45E1-9D0A-A1958E428860}" type="pres">
      <dgm:prSet presAssocID="{00F4BC31-6BD9-4B00-843A-585BCDF0F360}" presName="text" presStyleLbl="fgAcc0" presStyleIdx="0" presStyleCnt="2">
        <dgm:presLayoutVars>
          <dgm:chPref val="3"/>
        </dgm:presLayoutVars>
      </dgm:prSet>
      <dgm:spPr/>
    </dgm:pt>
    <dgm:pt modelId="{1DDBE567-60BD-4932-B52F-1E9CD132BFDD}" type="pres">
      <dgm:prSet presAssocID="{00F4BC31-6BD9-4B00-843A-585BCDF0F360}" presName="hierChild2" presStyleCnt="0"/>
      <dgm:spPr/>
    </dgm:pt>
    <dgm:pt modelId="{5260E57E-FF8F-44D9-951F-65A06C37EE52}" type="pres">
      <dgm:prSet presAssocID="{A4BC4D42-8B81-49BB-8B84-897E4DF2978E}" presName="hierRoot1" presStyleCnt="0"/>
      <dgm:spPr/>
    </dgm:pt>
    <dgm:pt modelId="{87B633B8-78D4-4F61-A8D3-F08827E64393}" type="pres">
      <dgm:prSet presAssocID="{A4BC4D42-8B81-49BB-8B84-897E4DF2978E}" presName="composite" presStyleCnt="0"/>
      <dgm:spPr/>
    </dgm:pt>
    <dgm:pt modelId="{2D1ECDBB-BD69-479A-9BA7-D276542253A3}" type="pres">
      <dgm:prSet presAssocID="{A4BC4D42-8B81-49BB-8B84-897E4DF2978E}" presName="background" presStyleLbl="node0" presStyleIdx="1" presStyleCnt="2"/>
      <dgm:spPr/>
    </dgm:pt>
    <dgm:pt modelId="{F32C048A-4A7B-4F60-86D9-7BE1E01EC41C}" type="pres">
      <dgm:prSet presAssocID="{A4BC4D42-8B81-49BB-8B84-897E4DF2978E}" presName="text" presStyleLbl="fgAcc0" presStyleIdx="1" presStyleCnt="2">
        <dgm:presLayoutVars>
          <dgm:chPref val="3"/>
        </dgm:presLayoutVars>
      </dgm:prSet>
      <dgm:spPr/>
    </dgm:pt>
    <dgm:pt modelId="{F21E9C1C-D265-4265-B549-2361E9E3E650}" type="pres">
      <dgm:prSet presAssocID="{A4BC4D42-8B81-49BB-8B84-897E4DF2978E}" presName="hierChild2" presStyleCnt="0"/>
      <dgm:spPr/>
    </dgm:pt>
  </dgm:ptLst>
  <dgm:cxnLst>
    <dgm:cxn modelId="{4CB64068-7163-45EE-B863-869B1AEF49AF}" type="presOf" srcId="{00F4BC31-6BD9-4B00-843A-585BCDF0F360}" destId="{1AEB7839-EB98-45E1-9D0A-A1958E428860}" srcOrd="0" destOrd="0" presId="urn:microsoft.com/office/officeart/2005/8/layout/hierarchy1"/>
    <dgm:cxn modelId="{7B7B0D4C-0E4A-470B-9C33-2D2BF349E97A}" srcId="{1CCBA637-8FC2-4A21-8094-A3EFE1A77E7D}" destId="{00F4BC31-6BD9-4B00-843A-585BCDF0F360}" srcOrd="0" destOrd="0" parTransId="{57227763-A755-4CAF-ADA3-B10518F7D3CA}" sibTransId="{408D294C-D464-4243-AFEC-3A725BB3DCD7}"/>
    <dgm:cxn modelId="{D6D28E81-7D3F-475E-AD5B-B928679AEECC}" type="presOf" srcId="{1CCBA637-8FC2-4A21-8094-A3EFE1A77E7D}" destId="{7992B5CD-6D8E-4DF5-8A53-92C84AC4D9A6}" srcOrd="0" destOrd="0" presId="urn:microsoft.com/office/officeart/2005/8/layout/hierarchy1"/>
    <dgm:cxn modelId="{94B9C8B3-698D-4496-88B1-7CCD2E841DA3}" srcId="{1CCBA637-8FC2-4A21-8094-A3EFE1A77E7D}" destId="{A4BC4D42-8B81-49BB-8B84-897E4DF2978E}" srcOrd="1" destOrd="0" parTransId="{2B51BECC-3685-4EFB-AEA9-0C45F8287EB1}" sibTransId="{2F747DFE-0E9F-4BA9-ACCF-2A6EF7353E43}"/>
    <dgm:cxn modelId="{742C62CF-B66E-441C-8B9E-34652434BCC6}" type="presOf" srcId="{A4BC4D42-8B81-49BB-8B84-897E4DF2978E}" destId="{F32C048A-4A7B-4F60-86D9-7BE1E01EC41C}" srcOrd="0" destOrd="0" presId="urn:microsoft.com/office/officeart/2005/8/layout/hierarchy1"/>
    <dgm:cxn modelId="{9FF85655-F23C-4919-B083-18DDBF663313}" type="presParOf" srcId="{7992B5CD-6D8E-4DF5-8A53-92C84AC4D9A6}" destId="{5FDFBA4D-2966-4CE0-8A8D-F951BFC441FC}" srcOrd="0" destOrd="0" presId="urn:microsoft.com/office/officeart/2005/8/layout/hierarchy1"/>
    <dgm:cxn modelId="{5094D736-BDCA-49BD-86AB-FEC05446C27A}" type="presParOf" srcId="{5FDFBA4D-2966-4CE0-8A8D-F951BFC441FC}" destId="{617C331A-D46F-4CAA-85DB-0702B01F4BA5}" srcOrd="0" destOrd="0" presId="urn:microsoft.com/office/officeart/2005/8/layout/hierarchy1"/>
    <dgm:cxn modelId="{BA1FD262-8465-4D34-80DC-F23873A33ED6}" type="presParOf" srcId="{617C331A-D46F-4CAA-85DB-0702B01F4BA5}" destId="{12D3767A-02DC-4F7E-8B1F-C462D6889CE8}" srcOrd="0" destOrd="0" presId="urn:microsoft.com/office/officeart/2005/8/layout/hierarchy1"/>
    <dgm:cxn modelId="{408CC0FF-6D24-441B-8CFD-1A7C066A51E6}" type="presParOf" srcId="{617C331A-D46F-4CAA-85DB-0702B01F4BA5}" destId="{1AEB7839-EB98-45E1-9D0A-A1958E428860}" srcOrd="1" destOrd="0" presId="urn:microsoft.com/office/officeart/2005/8/layout/hierarchy1"/>
    <dgm:cxn modelId="{7340B1A6-5382-49E4-A433-6221CC0A500A}" type="presParOf" srcId="{5FDFBA4D-2966-4CE0-8A8D-F951BFC441FC}" destId="{1DDBE567-60BD-4932-B52F-1E9CD132BFDD}" srcOrd="1" destOrd="0" presId="urn:microsoft.com/office/officeart/2005/8/layout/hierarchy1"/>
    <dgm:cxn modelId="{8C291407-71AF-4A55-AB7A-64E51E5742A6}" type="presParOf" srcId="{7992B5CD-6D8E-4DF5-8A53-92C84AC4D9A6}" destId="{5260E57E-FF8F-44D9-951F-65A06C37EE52}" srcOrd="1" destOrd="0" presId="urn:microsoft.com/office/officeart/2005/8/layout/hierarchy1"/>
    <dgm:cxn modelId="{81767717-D5C7-4657-9D8E-1B5ADECD0436}" type="presParOf" srcId="{5260E57E-FF8F-44D9-951F-65A06C37EE52}" destId="{87B633B8-78D4-4F61-A8D3-F08827E64393}" srcOrd="0" destOrd="0" presId="urn:microsoft.com/office/officeart/2005/8/layout/hierarchy1"/>
    <dgm:cxn modelId="{527283CE-C790-48E2-9797-E16815732D98}" type="presParOf" srcId="{87B633B8-78D4-4F61-A8D3-F08827E64393}" destId="{2D1ECDBB-BD69-479A-9BA7-D276542253A3}" srcOrd="0" destOrd="0" presId="urn:microsoft.com/office/officeart/2005/8/layout/hierarchy1"/>
    <dgm:cxn modelId="{1899BEFE-A739-46D6-BE82-4B17600F6A0C}" type="presParOf" srcId="{87B633B8-78D4-4F61-A8D3-F08827E64393}" destId="{F32C048A-4A7B-4F60-86D9-7BE1E01EC41C}" srcOrd="1" destOrd="0" presId="urn:microsoft.com/office/officeart/2005/8/layout/hierarchy1"/>
    <dgm:cxn modelId="{D2F12C19-1199-4194-8E94-AB916EAB08E5}" type="presParOf" srcId="{5260E57E-FF8F-44D9-951F-65A06C37EE52}" destId="{F21E9C1C-D265-4265-B549-2361E9E3E65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524F3D-4BD2-4E84-A8A6-FB50D94DD45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B3EA665-E0F4-430F-B099-70481180ED2D}">
      <dgm:prSet/>
      <dgm:spPr/>
      <dgm:t>
        <a:bodyPr/>
        <a:lstStyle/>
        <a:p>
          <a:pPr>
            <a:lnSpc>
              <a:spcPct val="100000"/>
            </a:lnSpc>
            <a:defRPr cap="all"/>
          </a:pPr>
          <a:r>
            <a:rPr lang="en-US"/>
            <a:t>Assistants numériques tels que Google Assistant et Amazon Alexa</a:t>
          </a:r>
        </a:p>
      </dgm:t>
    </dgm:pt>
    <dgm:pt modelId="{7ED84FDE-5761-4AF0-9EB8-FD32FB408734}" type="parTrans" cxnId="{AA71E996-82F9-4EE8-9CBF-AC147C656E9D}">
      <dgm:prSet/>
      <dgm:spPr/>
      <dgm:t>
        <a:bodyPr/>
        <a:lstStyle/>
        <a:p>
          <a:endParaRPr lang="en-US"/>
        </a:p>
      </dgm:t>
    </dgm:pt>
    <dgm:pt modelId="{B6E086AC-AA51-4885-9963-88C287693624}" type="sibTrans" cxnId="{AA71E996-82F9-4EE8-9CBF-AC147C656E9D}">
      <dgm:prSet/>
      <dgm:spPr/>
      <dgm:t>
        <a:bodyPr/>
        <a:lstStyle/>
        <a:p>
          <a:endParaRPr lang="en-US"/>
        </a:p>
      </dgm:t>
    </dgm:pt>
    <dgm:pt modelId="{AD695ED2-6E98-477E-950D-CB1AADB27131}">
      <dgm:prSet/>
      <dgm:spPr/>
      <dgm:t>
        <a:bodyPr/>
        <a:lstStyle/>
        <a:p>
          <a:pPr>
            <a:lnSpc>
              <a:spcPct val="100000"/>
            </a:lnSpc>
            <a:defRPr cap="all"/>
          </a:pPr>
          <a:r>
            <a:rPr lang="en-US"/>
            <a:t>Conduite autonome proche du niveau humain</a:t>
          </a:r>
        </a:p>
      </dgm:t>
    </dgm:pt>
    <dgm:pt modelId="{1E0DC6EA-B116-4E55-A43A-85F7BC5B2255}" type="parTrans" cxnId="{BE1B84BD-C4E9-485E-A633-7A58A21A5E1B}">
      <dgm:prSet/>
      <dgm:spPr/>
      <dgm:t>
        <a:bodyPr/>
        <a:lstStyle/>
        <a:p>
          <a:endParaRPr lang="en-US"/>
        </a:p>
      </dgm:t>
    </dgm:pt>
    <dgm:pt modelId="{08730DAF-8CE9-4AA0-8E69-6311EA25BACB}" type="sibTrans" cxnId="{BE1B84BD-C4E9-485E-A633-7A58A21A5E1B}">
      <dgm:prSet/>
      <dgm:spPr/>
      <dgm:t>
        <a:bodyPr/>
        <a:lstStyle/>
        <a:p>
          <a:endParaRPr lang="en-US"/>
        </a:p>
      </dgm:t>
    </dgm:pt>
    <dgm:pt modelId="{5DD59D5F-0DB4-48CF-89F7-70AA6655D292}">
      <dgm:prSet/>
      <dgm:spPr/>
      <dgm:t>
        <a:bodyPr/>
        <a:lstStyle/>
        <a:p>
          <a:pPr>
            <a:lnSpc>
              <a:spcPct val="100000"/>
            </a:lnSpc>
            <a:defRPr cap="all"/>
          </a:pPr>
          <a:r>
            <a:rPr lang="en-US"/>
            <a:t>Ciblage publicitaire amélioré, tel qu'utilisé par Google, Baidu ou Bing</a:t>
          </a:r>
        </a:p>
      </dgm:t>
    </dgm:pt>
    <dgm:pt modelId="{F8AE487E-926C-4B7F-AA02-233FA97757DB}" type="parTrans" cxnId="{CCBC47D1-C54A-4D4D-87CD-8FAE8F40CDA6}">
      <dgm:prSet/>
      <dgm:spPr/>
      <dgm:t>
        <a:bodyPr/>
        <a:lstStyle/>
        <a:p>
          <a:endParaRPr lang="en-US"/>
        </a:p>
      </dgm:t>
    </dgm:pt>
    <dgm:pt modelId="{51393681-92E1-4DB0-A5DE-66248C46DE1B}" type="sibTrans" cxnId="{CCBC47D1-C54A-4D4D-87CD-8FAE8F40CDA6}">
      <dgm:prSet/>
      <dgm:spPr/>
      <dgm:t>
        <a:bodyPr/>
        <a:lstStyle/>
        <a:p>
          <a:endParaRPr lang="en-US"/>
        </a:p>
      </dgm:t>
    </dgm:pt>
    <dgm:pt modelId="{6B236D25-BD45-4633-A60E-EB0534303827}">
      <dgm:prSet/>
      <dgm:spPr/>
      <dgm:t>
        <a:bodyPr/>
        <a:lstStyle/>
        <a:p>
          <a:pPr>
            <a:lnSpc>
              <a:spcPct val="100000"/>
            </a:lnSpc>
            <a:defRPr cap="all"/>
          </a:pPr>
          <a:r>
            <a:rPr lang="en-US"/>
            <a:t>Résultats de recherche améliorés sur le Web</a:t>
          </a:r>
        </a:p>
      </dgm:t>
    </dgm:pt>
    <dgm:pt modelId="{7015BC4F-9937-4C84-A5A4-A56BBADB45D2}" type="parTrans" cxnId="{230C70A1-92BB-4593-98F9-ED27B20A23A0}">
      <dgm:prSet/>
      <dgm:spPr/>
      <dgm:t>
        <a:bodyPr/>
        <a:lstStyle/>
        <a:p>
          <a:endParaRPr lang="en-US"/>
        </a:p>
      </dgm:t>
    </dgm:pt>
    <dgm:pt modelId="{412AB85F-CA8D-4C68-806F-D0E0130A095B}" type="sibTrans" cxnId="{230C70A1-92BB-4593-98F9-ED27B20A23A0}">
      <dgm:prSet/>
      <dgm:spPr/>
      <dgm:t>
        <a:bodyPr/>
        <a:lstStyle/>
        <a:p>
          <a:endParaRPr lang="en-US"/>
        </a:p>
      </dgm:t>
    </dgm:pt>
    <dgm:pt modelId="{7287042A-A885-4910-895D-B6D960D3F775}">
      <dgm:prSet/>
      <dgm:spPr/>
      <dgm:t>
        <a:bodyPr/>
        <a:lstStyle/>
        <a:p>
          <a:pPr>
            <a:lnSpc>
              <a:spcPct val="100000"/>
            </a:lnSpc>
            <a:defRPr cap="all"/>
          </a:pPr>
          <a:r>
            <a:rPr lang="en-US"/>
            <a:t>Capacité à répondre à des questions en langage naturel</a:t>
          </a:r>
        </a:p>
      </dgm:t>
    </dgm:pt>
    <dgm:pt modelId="{21627916-06F8-4263-BE02-D21749693D77}" type="parTrans" cxnId="{D23E5EEF-5013-44CB-A041-1A3D9EF0EF82}">
      <dgm:prSet/>
      <dgm:spPr/>
      <dgm:t>
        <a:bodyPr/>
        <a:lstStyle/>
        <a:p>
          <a:endParaRPr lang="en-US"/>
        </a:p>
      </dgm:t>
    </dgm:pt>
    <dgm:pt modelId="{3E1BA06C-9A3B-478B-A57A-FD66930589B3}" type="sibTrans" cxnId="{D23E5EEF-5013-44CB-A041-1A3D9EF0EF82}">
      <dgm:prSet/>
      <dgm:spPr/>
      <dgm:t>
        <a:bodyPr/>
        <a:lstStyle/>
        <a:p>
          <a:endParaRPr lang="en-US"/>
        </a:p>
      </dgm:t>
    </dgm:pt>
    <dgm:pt modelId="{CA22912F-C855-4409-9992-1E854390F382}">
      <dgm:prSet/>
      <dgm:spPr/>
      <dgm:t>
        <a:bodyPr/>
        <a:lstStyle/>
        <a:p>
          <a:pPr>
            <a:lnSpc>
              <a:spcPct val="100000"/>
            </a:lnSpc>
            <a:defRPr cap="all"/>
          </a:pPr>
          <a:r>
            <a:rPr lang="en-US"/>
            <a:t>Jeu de Go surhumain</a:t>
          </a:r>
        </a:p>
      </dgm:t>
    </dgm:pt>
    <dgm:pt modelId="{791C897B-20E2-4EFA-9D89-85F6C94D0029}" type="parTrans" cxnId="{92EDCF8D-E999-4F78-BD4B-94F4F5C1C873}">
      <dgm:prSet/>
      <dgm:spPr/>
      <dgm:t>
        <a:bodyPr/>
        <a:lstStyle/>
        <a:p>
          <a:endParaRPr lang="en-US"/>
        </a:p>
      </dgm:t>
    </dgm:pt>
    <dgm:pt modelId="{218E4366-3E00-4E06-9E48-4499D31AB544}" type="sibTrans" cxnId="{92EDCF8D-E999-4F78-BD4B-94F4F5C1C873}">
      <dgm:prSet/>
      <dgm:spPr/>
      <dgm:t>
        <a:bodyPr/>
        <a:lstStyle/>
        <a:p>
          <a:endParaRPr lang="en-US"/>
        </a:p>
      </dgm:t>
    </dgm:pt>
    <dgm:pt modelId="{FB00F17F-FC6C-4AEC-963B-DF491BA85143}" type="pres">
      <dgm:prSet presAssocID="{EE524F3D-4BD2-4E84-A8A6-FB50D94DD45F}" presName="root" presStyleCnt="0">
        <dgm:presLayoutVars>
          <dgm:dir/>
          <dgm:resizeHandles val="exact"/>
        </dgm:presLayoutVars>
      </dgm:prSet>
      <dgm:spPr/>
    </dgm:pt>
    <dgm:pt modelId="{9A4A5F1B-FE83-44DB-95A8-5C8164698E2F}" type="pres">
      <dgm:prSet presAssocID="{CB3EA665-E0F4-430F-B099-70481180ED2D}" presName="compNode" presStyleCnt="0"/>
      <dgm:spPr/>
    </dgm:pt>
    <dgm:pt modelId="{A442B96F-04E8-4875-BDD7-1A49FBF7E05C}" type="pres">
      <dgm:prSet presAssocID="{CB3EA665-E0F4-430F-B099-70481180ED2D}" presName="iconBgRect" presStyleLbl="bgShp" presStyleIdx="0" presStyleCnt="6"/>
      <dgm:spPr/>
    </dgm:pt>
    <dgm:pt modelId="{161D0D49-60C8-4103-8657-5F3FD0FB5B29}" type="pres">
      <dgm:prSet presAssocID="{CB3EA665-E0F4-430F-B099-70481180ED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A3ACE725-92FA-4AF7-88EA-C936B49EB4A6}" type="pres">
      <dgm:prSet presAssocID="{CB3EA665-E0F4-430F-B099-70481180ED2D}" presName="spaceRect" presStyleCnt="0"/>
      <dgm:spPr/>
    </dgm:pt>
    <dgm:pt modelId="{3B51E439-164F-4A2E-8BF9-FCFFC5AFA559}" type="pres">
      <dgm:prSet presAssocID="{CB3EA665-E0F4-430F-B099-70481180ED2D}" presName="textRect" presStyleLbl="revTx" presStyleIdx="0" presStyleCnt="6">
        <dgm:presLayoutVars>
          <dgm:chMax val="1"/>
          <dgm:chPref val="1"/>
        </dgm:presLayoutVars>
      </dgm:prSet>
      <dgm:spPr/>
    </dgm:pt>
    <dgm:pt modelId="{564BAE53-09B5-4205-A101-9784B7BC1FF0}" type="pres">
      <dgm:prSet presAssocID="{B6E086AC-AA51-4885-9963-88C287693624}" presName="sibTrans" presStyleCnt="0"/>
      <dgm:spPr/>
    </dgm:pt>
    <dgm:pt modelId="{AABA42A7-8E0C-4E69-B3ED-076EEBE16D4D}" type="pres">
      <dgm:prSet presAssocID="{AD695ED2-6E98-477E-950D-CB1AADB27131}" presName="compNode" presStyleCnt="0"/>
      <dgm:spPr/>
    </dgm:pt>
    <dgm:pt modelId="{0ED9B82B-30C3-4004-B37F-14F2477204FA}" type="pres">
      <dgm:prSet presAssocID="{AD695ED2-6E98-477E-950D-CB1AADB27131}" presName="iconBgRect" presStyleLbl="bgShp" presStyleIdx="1" presStyleCnt="6"/>
      <dgm:spPr/>
    </dgm:pt>
    <dgm:pt modelId="{080EBF5B-2C22-4CED-A5D9-A5709C4CD671}" type="pres">
      <dgm:prSet presAssocID="{AD695ED2-6E98-477E-950D-CB1AADB2713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B7F85032-606E-4065-814A-01493E373E0E}" type="pres">
      <dgm:prSet presAssocID="{AD695ED2-6E98-477E-950D-CB1AADB27131}" presName="spaceRect" presStyleCnt="0"/>
      <dgm:spPr/>
    </dgm:pt>
    <dgm:pt modelId="{B0148AF9-8979-4941-91FA-3BAC8FC4B9BB}" type="pres">
      <dgm:prSet presAssocID="{AD695ED2-6E98-477E-950D-CB1AADB27131}" presName="textRect" presStyleLbl="revTx" presStyleIdx="1" presStyleCnt="6">
        <dgm:presLayoutVars>
          <dgm:chMax val="1"/>
          <dgm:chPref val="1"/>
        </dgm:presLayoutVars>
      </dgm:prSet>
      <dgm:spPr/>
    </dgm:pt>
    <dgm:pt modelId="{93E4E3F6-4655-4028-AAD7-29A5CBEC721F}" type="pres">
      <dgm:prSet presAssocID="{08730DAF-8CE9-4AA0-8E69-6311EA25BACB}" presName="sibTrans" presStyleCnt="0"/>
      <dgm:spPr/>
    </dgm:pt>
    <dgm:pt modelId="{644BCEE3-1DC8-4F90-B37E-507078101433}" type="pres">
      <dgm:prSet presAssocID="{5DD59D5F-0DB4-48CF-89F7-70AA6655D292}" presName="compNode" presStyleCnt="0"/>
      <dgm:spPr/>
    </dgm:pt>
    <dgm:pt modelId="{AD0AC3AF-86A6-4431-B283-538A4624FB6F}" type="pres">
      <dgm:prSet presAssocID="{5DD59D5F-0DB4-48CF-89F7-70AA6655D292}" presName="iconBgRect" presStyleLbl="bgShp" presStyleIdx="2" presStyleCnt="6"/>
      <dgm:spPr/>
    </dgm:pt>
    <dgm:pt modelId="{F13B0A2E-BD49-4DAA-A2EA-5B61F0217F19}" type="pres">
      <dgm:prSet presAssocID="{5DD59D5F-0DB4-48CF-89F7-70AA6655D2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6D006FE1-6FCA-4A3D-934F-0868C22ACD54}" type="pres">
      <dgm:prSet presAssocID="{5DD59D5F-0DB4-48CF-89F7-70AA6655D292}" presName="spaceRect" presStyleCnt="0"/>
      <dgm:spPr/>
    </dgm:pt>
    <dgm:pt modelId="{276B4BEC-1F2D-49ED-9FC6-EDC1520E77C0}" type="pres">
      <dgm:prSet presAssocID="{5DD59D5F-0DB4-48CF-89F7-70AA6655D292}" presName="textRect" presStyleLbl="revTx" presStyleIdx="2" presStyleCnt="6">
        <dgm:presLayoutVars>
          <dgm:chMax val="1"/>
          <dgm:chPref val="1"/>
        </dgm:presLayoutVars>
      </dgm:prSet>
      <dgm:spPr/>
    </dgm:pt>
    <dgm:pt modelId="{D23D1C44-7DDE-4E70-AC1B-EAE08700CE08}" type="pres">
      <dgm:prSet presAssocID="{51393681-92E1-4DB0-A5DE-66248C46DE1B}" presName="sibTrans" presStyleCnt="0"/>
      <dgm:spPr/>
    </dgm:pt>
    <dgm:pt modelId="{6C5098D1-EBC8-4DAB-B405-4742540E4AAB}" type="pres">
      <dgm:prSet presAssocID="{6B236D25-BD45-4633-A60E-EB0534303827}" presName="compNode" presStyleCnt="0"/>
      <dgm:spPr/>
    </dgm:pt>
    <dgm:pt modelId="{57BAFAAB-5702-4554-A389-376F9E3331F2}" type="pres">
      <dgm:prSet presAssocID="{6B236D25-BD45-4633-A60E-EB0534303827}" presName="iconBgRect" presStyleLbl="bgShp" presStyleIdx="3" presStyleCnt="6"/>
      <dgm:spPr/>
    </dgm:pt>
    <dgm:pt modelId="{ACE7BD09-469B-43F9-85EB-14B2655BD481}" type="pres">
      <dgm:prSet presAssocID="{6B236D25-BD45-4633-A60E-EB053430382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5F29A3B5-167D-41BE-A62A-E3DA4E43AB12}" type="pres">
      <dgm:prSet presAssocID="{6B236D25-BD45-4633-A60E-EB0534303827}" presName="spaceRect" presStyleCnt="0"/>
      <dgm:spPr/>
    </dgm:pt>
    <dgm:pt modelId="{F957AD59-CDE2-4314-8F8B-D84CC465867B}" type="pres">
      <dgm:prSet presAssocID="{6B236D25-BD45-4633-A60E-EB0534303827}" presName="textRect" presStyleLbl="revTx" presStyleIdx="3" presStyleCnt="6">
        <dgm:presLayoutVars>
          <dgm:chMax val="1"/>
          <dgm:chPref val="1"/>
        </dgm:presLayoutVars>
      </dgm:prSet>
      <dgm:spPr/>
    </dgm:pt>
    <dgm:pt modelId="{65728445-70E1-426C-AAC1-6DC36DF92F21}" type="pres">
      <dgm:prSet presAssocID="{412AB85F-CA8D-4C68-806F-D0E0130A095B}" presName="sibTrans" presStyleCnt="0"/>
      <dgm:spPr/>
    </dgm:pt>
    <dgm:pt modelId="{6EE460C7-2966-42A8-A4E1-0BB56200B35B}" type="pres">
      <dgm:prSet presAssocID="{7287042A-A885-4910-895D-B6D960D3F775}" presName="compNode" presStyleCnt="0"/>
      <dgm:spPr/>
    </dgm:pt>
    <dgm:pt modelId="{4C1C8467-E922-4DA7-AB60-6FF52F336823}" type="pres">
      <dgm:prSet presAssocID="{7287042A-A885-4910-895D-B6D960D3F775}" presName="iconBgRect" presStyleLbl="bgShp" presStyleIdx="4" presStyleCnt="6"/>
      <dgm:spPr/>
    </dgm:pt>
    <dgm:pt modelId="{2BE4B052-8E9C-4287-AD6F-C1B2D9FB028E}" type="pres">
      <dgm:prSet presAssocID="{7287042A-A885-4910-895D-B6D960D3F77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at"/>
        </a:ext>
      </dgm:extLst>
    </dgm:pt>
    <dgm:pt modelId="{936B1AA1-4D33-47DE-B6A6-48E04A6B8AD6}" type="pres">
      <dgm:prSet presAssocID="{7287042A-A885-4910-895D-B6D960D3F775}" presName="spaceRect" presStyleCnt="0"/>
      <dgm:spPr/>
    </dgm:pt>
    <dgm:pt modelId="{5546FA13-4538-4032-859E-CB2751FA0D47}" type="pres">
      <dgm:prSet presAssocID="{7287042A-A885-4910-895D-B6D960D3F775}" presName="textRect" presStyleLbl="revTx" presStyleIdx="4" presStyleCnt="6">
        <dgm:presLayoutVars>
          <dgm:chMax val="1"/>
          <dgm:chPref val="1"/>
        </dgm:presLayoutVars>
      </dgm:prSet>
      <dgm:spPr/>
    </dgm:pt>
    <dgm:pt modelId="{C07A49FE-1575-4F67-A31B-0D86412F6884}" type="pres">
      <dgm:prSet presAssocID="{3E1BA06C-9A3B-478B-A57A-FD66930589B3}" presName="sibTrans" presStyleCnt="0"/>
      <dgm:spPr/>
    </dgm:pt>
    <dgm:pt modelId="{6FFA3C4A-A193-488A-B2DE-45CE8B8724E2}" type="pres">
      <dgm:prSet presAssocID="{CA22912F-C855-4409-9992-1E854390F382}" presName="compNode" presStyleCnt="0"/>
      <dgm:spPr/>
    </dgm:pt>
    <dgm:pt modelId="{5A53DE53-8547-4402-AF2F-5F0BF013AA80}" type="pres">
      <dgm:prSet presAssocID="{CA22912F-C855-4409-9992-1E854390F382}" presName="iconBgRect" presStyleLbl="bgShp" presStyleIdx="5" presStyleCnt="6"/>
      <dgm:spPr/>
    </dgm:pt>
    <dgm:pt modelId="{498B5CEF-7A9B-45FB-98FD-B72294938BFA}" type="pres">
      <dgm:prSet presAssocID="{CA22912F-C855-4409-9992-1E854390F3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me controller"/>
        </a:ext>
      </dgm:extLst>
    </dgm:pt>
    <dgm:pt modelId="{55C4D6A6-CE19-45D2-80AC-81F1D291A8B4}" type="pres">
      <dgm:prSet presAssocID="{CA22912F-C855-4409-9992-1E854390F382}" presName="spaceRect" presStyleCnt="0"/>
      <dgm:spPr/>
    </dgm:pt>
    <dgm:pt modelId="{AC897F9E-59A1-4D41-8827-4E0FF50A20B8}" type="pres">
      <dgm:prSet presAssocID="{CA22912F-C855-4409-9992-1E854390F382}" presName="textRect" presStyleLbl="revTx" presStyleIdx="5" presStyleCnt="6">
        <dgm:presLayoutVars>
          <dgm:chMax val="1"/>
          <dgm:chPref val="1"/>
        </dgm:presLayoutVars>
      </dgm:prSet>
      <dgm:spPr/>
    </dgm:pt>
  </dgm:ptLst>
  <dgm:cxnLst>
    <dgm:cxn modelId="{9A93C71E-920B-4C36-A515-A9522D55B601}" type="presOf" srcId="{AD695ED2-6E98-477E-950D-CB1AADB27131}" destId="{B0148AF9-8979-4941-91FA-3BAC8FC4B9BB}" srcOrd="0" destOrd="0" presId="urn:microsoft.com/office/officeart/2018/5/layout/IconCircleLabelList"/>
    <dgm:cxn modelId="{F952A96E-149C-406F-8015-2B6BE2AA9F42}" type="presOf" srcId="{5DD59D5F-0DB4-48CF-89F7-70AA6655D292}" destId="{276B4BEC-1F2D-49ED-9FC6-EDC1520E77C0}" srcOrd="0" destOrd="0" presId="urn:microsoft.com/office/officeart/2018/5/layout/IconCircleLabelList"/>
    <dgm:cxn modelId="{D79DCA54-E146-460E-A873-0FC4FEC1C84D}" type="presOf" srcId="{7287042A-A885-4910-895D-B6D960D3F775}" destId="{5546FA13-4538-4032-859E-CB2751FA0D47}" srcOrd="0" destOrd="0" presId="urn:microsoft.com/office/officeart/2018/5/layout/IconCircleLabelList"/>
    <dgm:cxn modelId="{650BDA8A-9E8C-4474-932B-8D41C2F80418}" type="presOf" srcId="{6B236D25-BD45-4633-A60E-EB0534303827}" destId="{F957AD59-CDE2-4314-8F8B-D84CC465867B}" srcOrd="0" destOrd="0" presId="urn:microsoft.com/office/officeart/2018/5/layout/IconCircleLabelList"/>
    <dgm:cxn modelId="{92EDCF8D-E999-4F78-BD4B-94F4F5C1C873}" srcId="{EE524F3D-4BD2-4E84-A8A6-FB50D94DD45F}" destId="{CA22912F-C855-4409-9992-1E854390F382}" srcOrd="5" destOrd="0" parTransId="{791C897B-20E2-4EFA-9D89-85F6C94D0029}" sibTransId="{218E4366-3E00-4E06-9E48-4499D31AB544}"/>
    <dgm:cxn modelId="{AA71E996-82F9-4EE8-9CBF-AC147C656E9D}" srcId="{EE524F3D-4BD2-4E84-A8A6-FB50D94DD45F}" destId="{CB3EA665-E0F4-430F-B099-70481180ED2D}" srcOrd="0" destOrd="0" parTransId="{7ED84FDE-5761-4AF0-9EB8-FD32FB408734}" sibTransId="{B6E086AC-AA51-4885-9963-88C287693624}"/>
    <dgm:cxn modelId="{230C70A1-92BB-4593-98F9-ED27B20A23A0}" srcId="{EE524F3D-4BD2-4E84-A8A6-FB50D94DD45F}" destId="{6B236D25-BD45-4633-A60E-EB0534303827}" srcOrd="3" destOrd="0" parTransId="{7015BC4F-9937-4C84-A5A4-A56BBADB45D2}" sibTransId="{412AB85F-CA8D-4C68-806F-D0E0130A095B}"/>
    <dgm:cxn modelId="{BE1B84BD-C4E9-485E-A633-7A58A21A5E1B}" srcId="{EE524F3D-4BD2-4E84-A8A6-FB50D94DD45F}" destId="{AD695ED2-6E98-477E-950D-CB1AADB27131}" srcOrd="1" destOrd="0" parTransId="{1E0DC6EA-B116-4E55-A43A-85F7BC5B2255}" sibTransId="{08730DAF-8CE9-4AA0-8E69-6311EA25BACB}"/>
    <dgm:cxn modelId="{CCBC47D1-C54A-4D4D-87CD-8FAE8F40CDA6}" srcId="{EE524F3D-4BD2-4E84-A8A6-FB50D94DD45F}" destId="{5DD59D5F-0DB4-48CF-89F7-70AA6655D292}" srcOrd="2" destOrd="0" parTransId="{F8AE487E-926C-4B7F-AA02-233FA97757DB}" sibTransId="{51393681-92E1-4DB0-A5DE-66248C46DE1B}"/>
    <dgm:cxn modelId="{E3B9ECE8-9A78-4B1B-AE86-EA23BA1A15E6}" type="presOf" srcId="{CA22912F-C855-4409-9992-1E854390F382}" destId="{AC897F9E-59A1-4D41-8827-4E0FF50A20B8}" srcOrd="0" destOrd="0" presId="urn:microsoft.com/office/officeart/2018/5/layout/IconCircleLabelList"/>
    <dgm:cxn modelId="{D23E5EEF-5013-44CB-A041-1A3D9EF0EF82}" srcId="{EE524F3D-4BD2-4E84-A8A6-FB50D94DD45F}" destId="{7287042A-A885-4910-895D-B6D960D3F775}" srcOrd="4" destOrd="0" parTransId="{21627916-06F8-4263-BE02-D21749693D77}" sibTransId="{3E1BA06C-9A3B-478B-A57A-FD66930589B3}"/>
    <dgm:cxn modelId="{13A747EF-FBD0-4E17-B507-E1EE24BF716B}" type="presOf" srcId="{EE524F3D-4BD2-4E84-A8A6-FB50D94DD45F}" destId="{FB00F17F-FC6C-4AEC-963B-DF491BA85143}" srcOrd="0" destOrd="0" presId="urn:microsoft.com/office/officeart/2018/5/layout/IconCircleLabelList"/>
    <dgm:cxn modelId="{75F329F3-C48F-4389-876E-27D9669F21C9}" type="presOf" srcId="{CB3EA665-E0F4-430F-B099-70481180ED2D}" destId="{3B51E439-164F-4A2E-8BF9-FCFFC5AFA559}" srcOrd="0" destOrd="0" presId="urn:microsoft.com/office/officeart/2018/5/layout/IconCircleLabelList"/>
    <dgm:cxn modelId="{7941FE3F-A7FD-47C0-AFB8-1D4B24AD5611}" type="presParOf" srcId="{FB00F17F-FC6C-4AEC-963B-DF491BA85143}" destId="{9A4A5F1B-FE83-44DB-95A8-5C8164698E2F}" srcOrd="0" destOrd="0" presId="urn:microsoft.com/office/officeart/2018/5/layout/IconCircleLabelList"/>
    <dgm:cxn modelId="{39823606-A0A4-44FE-AF24-6CEBD340033F}" type="presParOf" srcId="{9A4A5F1B-FE83-44DB-95A8-5C8164698E2F}" destId="{A442B96F-04E8-4875-BDD7-1A49FBF7E05C}" srcOrd="0" destOrd="0" presId="urn:microsoft.com/office/officeart/2018/5/layout/IconCircleLabelList"/>
    <dgm:cxn modelId="{A9ADE67D-0908-4FBD-8188-C6B3194B02C9}" type="presParOf" srcId="{9A4A5F1B-FE83-44DB-95A8-5C8164698E2F}" destId="{161D0D49-60C8-4103-8657-5F3FD0FB5B29}" srcOrd="1" destOrd="0" presId="urn:microsoft.com/office/officeart/2018/5/layout/IconCircleLabelList"/>
    <dgm:cxn modelId="{3C62F502-2C26-40F1-AEE4-C0F759215285}" type="presParOf" srcId="{9A4A5F1B-FE83-44DB-95A8-5C8164698E2F}" destId="{A3ACE725-92FA-4AF7-88EA-C936B49EB4A6}" srcOrd="2" destOrd="0" presId="urn:microsoft.com/office/officeart/2018/5/layout/IconCircleLabelList"/>
    <dgm:cxn modelId="{9912C40A-9459-4AF1-A439-7B8D2200CE5C}" type="presParOf" srcId="{9A4A5F1B-FE83-44DB-95A8-5C8164698E2F}" destId="{3B51E439-164F-4A2E-8BF9-FCFFC5AFA559}" srcOrd="3" destOrd="0" presId="urn:microsoft.com/office/officeart/2018/5/layout/IconCircleLabelList"/>
    <dgm:cxn modelId="{6F66D69C-0339-4E75-9817-8CB9BBFC929F}" type="presParOf" srcId="{FB00F17F-FC6C-4AEC-963B-DF491BA85143}" destId="{564BAE53-09B5-4205-A101-9784B7BC1FF0}" srcOrd="1" destOrd="0" presId="urn:microsoft.com/office/officeart/2018/5/layout/IconCircleLabelList"/>
    <dgm:cxn modelId="{A631CE9E-2D3F-43C8-96C4-D6718C01C001}" type="presParOf" srcId="{FB00F17F-FC6C-4AEC-963B-DF491BA85143}" destId="{AABA42A7-8E0C-4E69-B3ED-076EEBE16D4D}" srcOrd="2" destOrd="0" presId="urn:microsoft.com/office/officeart/2018/5/layout/IconCircleLabelList"/>
    <dgm:cxn modelId="{EAB13B7F-BEDD-41EB-997F-BABCC5B0315D}" type="presParOf" srcId="{AABA42A7-8E0C-4E69-B3ED-076EEBE16D4D}" destId="{0ED9B82B-30C3-4004-B37F-14F2477204FA}" srcOrd="0" destOrd="0" presId="urn:microsoft.com/office/officeart/2018/5/layout/IconCircleLabelList"/>
    <dgm:cxn modelId="{91978913-7D88-4DC6-8538-267B19B1A7CA}" type="presParOf" srcId="{AABA42A7-8E0C-4E69-B3ED-076EEBE16D4D}" destId="{080EBF5B-2C22-4CED-A5D9-A5709C4CD671}" srcOrd="1" destOrd="0" presId="urn:microsoft.com/office/officeart/2018/5/layout/IconCircleLabelList"/>
    <dgm:cxn modelId="{DCBA9A65-2471-49D0-87D6-C63ED19CA306}" type="presParOf" srcId="{AABA42A7-8E0C-4E69-B3ED-076EEBE16D4D}" destId="{B7F85032-606E-4065-814A-01493E373E0E}" srcOrd="2" destOrd="0" presId="urn:microsoft.com/office/officeart/2018/5/layout/IconCircleLabelList"/>
    <dgm:cxn modelId="{24FD06C6-63C7-4C42-803C-0ECEF2206228}" type="presParOf" srcId="{AABA42A7-8E0C-4E69-B3ED-076EEBE16D4D}" destId="{B0148AF9-8979-4941-91FA-3BAC8FC4B9BB}" srcOrd="3" destOrd="0" presId="urn:microsoft.com/office/officeart/2018/5/layout/IconCircleLabelList"/>
    <dgm:cxn modelId="{D4570E1F-6B83-406B-A9F2-C3B0282C362F}" type="presParOf" srcId="{FB00F17F-FC6C-4AEC-963B-DF491BA85143}" destId="{93E4E3F6-4655-4028-AAD7-29A5CBEC721F}" srcOrd="3" destOrd="0" presId="urn:microsoft.com/office/officeart/2018/5/layout/IconCircleLabelList"/>
    <dgm:cxn modelId="{82455555-0DA5-4C0A-BBEC-2E11972489F5}" type="presParOf" srcId="{FB00F17F-FC6C-4AEC-963B-DF491BA85143}" destId="{644BCEE3-1DC8-4F90-B37E-507078101433}" srcOrd="4" destOrd="0" presId="urn:microsoft.com/office/officeart/2018/5/layout/IconCircleLabelList"/>
    <dgm:cxn modelId="{B91237D9-B9BC-4986-A402-3D20BBDA9112}" type="presParOf" srcId="{644BCEE3-1DC8-4F90-B37E-507078101433}" destId="{AD0AC3AF-86A6-4431-B283-538A4624FB6F}" srcOrd="0" destOrd="0" presId="urn:microsoft.com/office/officeart/2018/5/layout/IconCircleLabelList"/>
    <dgm:cxn modelId="{90E7DA87-6645-4693-8BC8-644918043C7D}" type="presParOf" srcId="{644BCEE3-1DC8-4F90-B37E-507078101433}" destId="{F13B0A2E-BD49-4DAA-A2EA-5B61F0217F19}" srcOrd="1" destOrd="0" presId="urn:microsoft.com/office/officeart/2018/5/layout/IconCircleLabelList"/>
    <dgm:cxn modelId="{B1FCEC02-6662-45ED-813E-F492C3643A3B}" type="presParOf" srcId="{644BCEE3-1DC8-4F90-B37E-507078101433}" destId="{6D006FE1-6FCA-4A3D-934F-0868C22ACD54}" srcOrd="2" destOrd="0" presId="urn:microsoft.com/office/officeart/2018/5/layout/IconCircleLabelList"/>
    <dgm:cxn modelId="{8E5DED62-EE3A-44C9-A025-4F351D69277B}" type="presParOf" srcId="{644BCEE3-1DC8-4F90-B37E-507078101433}" destId="{276B4BEC-1F2D-49ED-9FC6-EDC1520E77C0}" srcOrd="3" destOrd="0" presId="urn:microsoft.com/office/officeart/2018/5/layout/IconCircleLabelList"/>
    <dgm:cxn modelId="{70742723-D964-419E-A53D-FAAA59E86523}" type="presParOf" srcId="{FB00F17F-FC6C-4AEC-963B-DF491BA85143}" destId="{D23D1C44-7DDE-4E70-AC1B-EAE08700CE08}" srcOrd="5" destOrd="0" presId="urn:microsoft.com/office/officeart/2018/5/layout/IconCircleLabelList"/>
    <dgm:cxn modelId="{921D4889-4A70-458F-AFF6-97E1C950A639}" type="presParOf" srcId="{FB00F17F-FC6C-4AEC-963B-DF491BA85143}" destId="{6C5098D1-EBC8-4DAB-B405-4742540E4AAB}" srcOrd="6" destOrd="0" presId="urn:microsoft.com/office/officeart/2018/5/layout/IconCircleLabelList"/>
    <dgm:cxn modelId="{80544098-ED0C-474E-A0B7-C73B0B02B024}" type="presParOf" srcId="{6C5098D1-EBC8-4DAB-B405-4742540E4AAB}" destId="{57BAFAAB-5702-4554-A389-376F9E3331F2}" srcOrd="0" destOrd="0" presId="urn:microsoft.com/office/officeart/2018/5/layout/IconCircleLabelList"/>
    <dgm:cxn modelId="{D5E8F09E-8C1A-4422-813D-A929EA287F26}" type="presParOf" srcId="{6C5098D1-EBC8-4DAB-B405-4742540E4AAB}" destId="{ACE7BD09-469B-43F9-85EB-14B2655BD481}" srcOrd="1" destOrd="0" presId="urn:microsoft.com/office/officeart/2018/5/layout/IconCircleLabelList"/>
    <dgm:cxn modelId="{9402A3C4-9D9A-46C5-957D-3BEF9D55C832}" type="presParOf" srcId="{6C5098D1-EBC8-4DAB-B405-4742540E4AAB}" destId="{5F29A3B5-167D-41BE-A62A-E3DA4E43AB12}" srcOrd="2" destOrd="0" presId="urn:microsoft.com/office/officeart/2018/5/layout/IconCircleLabelList"/>
    <dgm:cxn modelId="{CA7805E8-B7B8-4296-ADED-F8E6C36E2DB5}" type="presParOf" srcId="{6C5098D1-EBC8-4DAB-B405-4742540E4AAB}" destId="{F957AD59-CDE2-4314-8F8B-D84CC465867B}" srcOrd="3" destOrd="0" presId="urn:microsoft.com/office/officeart/2018/5/layout/IconCircleLabelList"/>
    <dgm:cxn modelId="{9F75522C-CE82-4D2E-A511-A35600A8B999}" type="presParOf" srcId="{FB00F17F-FC6C-4AEC-963B-DF491BA85143}" destId="{65728445-70E1-426C-AAC1-6DC36DF92F21}" srcOrd="7" destOrd="0" presId="urn:microsoft.com/office/officeart/2018/5/layout/IconCircleLabelList"/>
    <dgm:cxn modelId="{F3783C27-024E-4F42-8F64-4CE544A4454B}" type="presParOf" srcId="{FB00F17F-FC6C-4AEC-963B-DF491BA85143}" destId="{6EE460C7-2966-42A8-A4E1-0BB56200B35B}" srcOrd="8" destOrd="0" presId="urn:microsoft.com/office/officeart/2018/5/layout/IconCircleLabelList"/>
    <dgm:cxn modelId="{4127995A-44C5-46C6-A511-D82C27D54951}" type="presParOf" srcId="{6EE460C7-2966-42A8-A4E1-0BB56200B35B}" destId="{4C1C8467-E922-4DA7-AB60-6FF52F336823}" srcOrd="0" destOrd="0" presId="urn:microsoft.com/office/officeart/2018/5/layout/IconCircleLabelList"/>
    <dgm:cxn modelId="{33776BC9-53D8-4638-8F9D-2C2515273CCF}" type="presParOf" srcId="{6EE460C7-2966-42A8-A4E1-0BB56200B35B}" destId="{2BE4B052-8E9C-4287-AD6F-C1B2D9FB028E}" srcOrd="1" destOrd="0" presId="urn:microsoft.com/office/officeart/2018/5/layout/IconCircleLabelList"/>
    <dgm:cxn modelId="{49F6D27A-946B-4758-BF6F-7841632ADD3B}" type="presParOf" srcId="{6EE460C7-2966-42A8-A4E1-0BB56200B35B}" destId="{936B1AA1-4D33-47DE-B6A6-48E04A6B8AD6}" srcOrd="2" destOrd="0" presId="urn:microsoft.com/office/officeart/2018/5/layout/IconCircleLabelList"/>
    <dgm:cxn modelId="{7BEBFF32-A840-47A8-AF44-0404F4CDF8A7}" type="presParOf" srcId="{6EE460C7-2966-42A8-A4E1-0BB56200B35B}" destId="{5546FA13-4538-4032-859E-CB2751FA0D47}" srcOrd="3" destOrd="0" presId="urn:microsoft.com/office/officeart/2018/5/layout/IconCircleLabelList"/>
    <dgm:cxn modelId="{33247D56-6497-42A2-A7D8-E752E4E7CEFF}" type="presParOf" srcId="{FB00F17F-FC6C-4AEC-963B-DF491BA85143}" destId="{C07A49FE-1575-4F67-A31B-0D86412F6884}" srcOrd="9" destOrd="0" presId="urn:microsoft.com/office/officeart/2018/5/layout/IconCircleLabelList"/>
    <dgm:cxn modelId="{79917238-B093-425E-BA33-104633EE9858}" type="presParOf" srcId="{FB00F17F-FC6C-4AEC-963B-DF491BA85143}" destId="{6FFA3C4A-A193-488A-B2DE-45CE8B8724E2}" srcOrd="10" destOrd="0" presId="urn:microsoft.com/office/officeart/2018/5/layout/IconCircleLabelList"/>
    <dgm:cxn modelId="{24727F23-95EE-426C-A3D9-4694A58A24C9}" type="presParOf" srcId="{6FFA3C4A-A193-488A-B2DE-45CE8B8724E2}" destId="{5A53DE53-8547-4402-AF2F-5F0BF013AA80}" srcOrd="0" destOrd="0" presId="urn:microsoft.com/office/officeart/2018/5/layout/IconCircleLabelList"/>
    <dgm:cxn modelId="{834D8531-5046-4E69-8435-5886A2EF9521}" type="presParOf" srcId="{6FFA3C4A-A193-488A-B2DE-45CE8B8724E2}" destId="{498B5CEF-7A9B-45FB-98FD-B72294938BFA}" srcOrd="1" destOrd="0" presId="urn:microsoft.com/office/officeart/2018/5/layout/IconCircleLabelList"/>
    <dgm:cxn modelId="{3F49E1D9-AC24-443E-B5EF-02B895AC2A0A}" type="presParOf" srcId="{6FFA3C4A-A193-488A-B2DE-45CE8B8724E2}" destId="{55C4D6A6-CE19-45D2-80AC-81F1D291A8B4}" srcOrd="2" destOrd="0" presId="urn:microsoft.com/office/officeart/2018/5/layout/IconCircleLabelList"/>
    <dgm:cxn modelId="{C1B78B14-3254-4F34-9938-D77793A3F561}" type="presParOf" srcId="{6FFA3C4A-A193-488A-B2DE-45CE8B8724E2}" destId="{AC897F9E-59A1-4D41-8827-4E0FF50A20B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3767A-02DC-4F7E-8B1F-C462D6889CE8}">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B7839-EB98-45E1-9D0A-A1958E428860}">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L'histoire de l'IA a commencé dans les années 50 où un groupe de pionniers se sont poser la question sur la possibilité de permettre à une machine la capacité de réfléchir.</a:t>
          </a:r>
          <a:endParaRPr lang="en-US" sz="2200" kern="1200"/>
        </a:p>
      </dsp:txBody>
      <dsp:txXfrm>
        <a:off x="585701" y="873933"/>
        <a:ext cx="4337991" cy="2693452"/>
      </dsp:txXfrm>
    </dsp:sp>
    <dsp:sp modelId="{2D1ECDBB-BD69-479A-9BA7-D276542253A3}">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C048A-4A7B-4F60-86D9-7BE1E01EC41C}">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L'idée a finalement vu le jour en 1956, quand John McCarthy avait organisé un atelier d'été autour de l'hypothèse selon laquelle une machine pourrait simuler l'apprentissage et l'intelligence humaine si ces dernière peuvent etre décrites de façon précise.</a:t>
          </a:r>
          <a:endParaRPr lang="en-US" sz="2200" kern="1200"/>
        </a:p>
      </dsp:txBody>
      <dsp:txXfrm>
        <a:off x="6092527" y="873933"/>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2B96F-04E8-4875-BDD7-1A49FBF7E05C}">
      <dsp:nvSpPr>
        <dsp:cNvPr id="0" name=""/>
        <dsp:cNvSpPr/>
      </dsp:nvSpPr>
      <dsp:spPr>
        <a:xfrm>
          <a:off x="898829"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D0D49-60C8-4103-8657-5F3FD0FB5B29}">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1E439-164F-4A2E-8BF9-FCFFC5AFA559}">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Assistants numériques tels que Google Assistant et Amazon Alexa</a:t>
          </a:r>
        </a:p>
      </dsp:txBody>
      <dsp:txXfrm>
        <a:off x="578678" y="1313725"/>
        <a:ext cx="1641796" cy="656718"/>
      </dsp:txXfrm>
    </dsp:sp>
    <dsp:sp modelId="{0ED9B82B-30C3-4004-B37F-14F2477204FA}">
      <dsp:nvSpPr>
        <dsp:cNvPr id="0" name=""/>
        <dsp:cNvSpPr/>
      </dsp:nvSpPr>
      <dsp:spPr>
        <a:xfrm>
          <a:off x="2827940"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EBF5B-2C22-4CED-A5D9-A5709C4CD671}">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48AF9-8979-4941-91FA-3BAC8FC4B9BB}">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Conduite autonome proche du niveau humain</a:t>
          </a:r>
        </a:p>
      </dsp:txBody>
      <dsp:txXfrm>
        <a:off x="2507790" y="1313725"/>
        <a:ext cx="1641796" cy="656718"/>
      </dsp:txXfrm>
    </dsp:sp>
    <dsp:sp modelId="{AD0AC3AF-86A6-4431-B283-538A4624FB6F}">
      <dsp:nvSpPr>
        <dsp:cNvPr id="0" name=""/>
        <dsp:cNvSpPr/>
      </dsp:nvSpPr>
      <dsp:spPr>
        <a:xfrm>
          <a:off x="4757051"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B0A2E-BD49-4DAA-A2EA-5B61F0217F19}">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B4BEC-1F2D-49ED-9FC6-EDC1520E77C0}">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Ciblage publicitaire amélioré, tel qu'utilisé par Google, Baidu ou Bing</a:t>
          </a:r>
        </a:p>
      </dsp:txBody>
      <dsp:txXfrm>
        <a:off x="4436901" y="1313725"/>
        <a:ext cx="1641796" cy="656718"/>
      </dsp:txXfrm>
    </dsp:sp>
    <dsp:sp modelId="{57BAFAAB-5702-4554-A389-376F9E3331F2}">
      <dsp:nvSpPr>
        <dsp:cNvPr id="0" name=""/>
        <dsp:cNvSpPr/>
      </dsp:nvSpPr>
      <dsp:spPr>
        <a:xfrm>
          <a:off x="6686163"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7BD09-469B-43F9-85EB-14B2655BD481}">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57AD59-CDE2-4314-8F8B-D84CC465867B}">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Résultats de recherche améliorés sur le Web</a:t>
          </a:r>
        </a:p>
      </dsp:txBody>
      <dsp:txXfrm>
        <a:off x="6366012" y="1313725"/>
        <a:ext cx="1641796" cy="656718"/>
      </dsp:txXfrm>
    </dsp:sp>
    <dsp:sp modelId="{4C1C8467-E922-4DA7-AB60-6FF52F336823}">
      <dsp:nvSpPr>
        <dsp:cNvPr id="0" name=""/>
        <dsp:cNvSpPr/>
      </dsp:nvSpPr>
      <dsp:spPr>
        <a:xfrm>
          <a:off x="8615274"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4B052-8E9C-4287-AD6F-C1B2D9FB028E}">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6FA13-4538-4032-859E-CB2751FA0D47}">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Capacité à répondre à des questions en langage naturel</a:t>
          </a:r>
        </a:p>
      </dsp:txBody>
      <dsp:txXfrm>
        <a:off x="8295124" y="1313725"/>
        <a:ext cx="1641796" cy="656718"/>
      </dsp:txXfrm>
    </dsp:sp>
    <dsp:sp modelId="{5A53DE53-8547-4402-AF2F-5F0BF013AA80}">
      <dsp:nvSpPr>
        <dsp:cNvPr id="0" name=""/>
        <dsp:cNvSpPr/>
      </dsp:nvSpPr>
      <dsp:spPr>
        <a:xfrm>
          <a:off x="4757051" y="2380893"/>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8B5CEF-7A9B-45FB-98FD-B72294938BFA}">
      <dsp:nvSpPr>
        <dsp:cNvPr id="0" name=""/>
        <dsp:cNvSpPr/>
      </dsp:nvSpPr>
      <dsp:spPr>
        <a:xfrm>
          <a:off x="4970485"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97F9E-59A1-4D41-8827-4E0FF50A20B8}">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Jeu de Go surhumain</a:t>
          </a:r>
        </a:p>
      </dsp:txBody>
      <dsp:txXfrm>
        <a:off x="4436901"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03/10/2023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03/10/2023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03/10/2023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03/10/2023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03/10/2023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03/10/2023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03/10/2023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2_F787A17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re 1"/>
          <p:cNvSpPr>
            <a:spLocks noGrp="1"/>
          </p:cNvSpPr>
          <p:nvPr>
            <p:ph type="ctrTitle"/>
          </p:nvPr>
        </p:nvSpPr>
        <p:spPr>
          <a:xfrm>
            <a:off x="1522030" y="1209220"/>
            <a:ext cx="9147940" cy="2337238"/>
          </a:xfrm>
        </p:spPr>
        <p:txBody>
          <a:bodyPr anchor="b">
            <a:normAutofit/>
          </a:bodyPr>
          <a:lstStyle/>
          <a:p>
            <a:r>
              <a:rPr lang="fr-FR" sz="5600">
                <a:solidFill>
                  <a:srgbClr val="FFFFFF"/>
                </a:solidFill>
                <a:cs typeface="Calibri Light"/>
              </a:rPr>
              <a:t>Introduction</a:t>
            </a:r>
            <a:endParaRPr lang="fr-FR" sz="5600">
              <a:solidFill>
                <a:srgbClr val="FFFFFF"/>
              </a:solidFill>
            </a:endParaRPr>
          </a:p>
        </p:txBody>
      </p:sp>
      <p:sp>
        <p:nvSpPr>
          <p:cNvPr id="3" name="Sous-titre 2"/>
          <p:cNvSpPr>
            <a:spLocks noGrp="1"/>
          </p:cNvSpPr>
          <p:nvPr>
            <p:ph type="subTitle" idx="1"/>
          </p:nvPr>
        </p:nvSpPr>
        <p:spPr>
          <a:xfrm>
            <a:off x="1522030" y="3605577"/>
            <a:ext cx="9147940" cy="1324303"/>
          </a:xfrm>
        </p:spPr>
        <p:txBody>
          <a:bodyPr vert="horz" lIns="91440" tIns="45720" rIns="91440" bIns="45720" rtlCol="0" anchor="t">
            <a:normAutofit/>
          </a:bodyPr>
          <a:lstStyle/>
          <a:p>
            <a:r>
              <a:rPr lang="fr-FR" sz="2000">
                <a:solidFill>
                  <a:srgbClr val="FFFFFF"/>
                </a:solidFill>
                <a:cs typeface="Calibri"/>
              </a:rPr>
              <a:t>Pour les débutants et les plus curieux d'entre vous.</a:t>
            </a:r>
            <a:endParaRPr lang="fr-FR" sz="2000">
              <a:solidFill>
                <a:srgbClr val="FFFFFF"/>
              </a:solidFill>
            </a:endParaRPr>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5C5A-71B3-0696-62C4-710F85311CB7}"/>
              </a:ext>
            </a:extLst>
          </p:cNvPr>
          <p:cNvSpPr>
            <a:spLocks noGrp="1"/>
          </p:cNvSpPr>
          <p:nvPr>
            <p:ph type="title"/>
          </p:nvPr>
        </p:nvSpPr>
        <p:spPr/>
        <p:txBody>
          <a:bodyPr/>
          <a:lstStyle/>
          <a:p>
            <a:r>
              <a:rPr lang="en-US" dirty="0">
                <a:ea typeface="+mj-lt"/>
                <a:cs typeface="+mj-lt"/>
              </a:rPr>
              <a:t>Ce que le deep learning a accompli </a:t>
            </a:r>
            <a:r>
              <a:rPr lang="en-US" dirty="0" err="1">
                <a:ea typeface="+mj-lt"/>
                <a:cs typeface="+mj-lt"/>
              </a:rPr>
              <a:t>jusqu'à</a:t>
            </a:r>
            <a:r>
              <a:rPr lang="en-US" dirty="0">
                <a:ea typeface="+mj-lt"/>
                <a:cs typeface="+mj-lt"/>
              </a:rPr>
              <a:t> </a:t>
            </a:r>
            <a:r>
              <a:rPr lang="en-US" dirty="0" err="1">
                <a:ea typeface="+mj-lt"/>
                <a:cs typeface="+mj-lt"/>
              </a:rPr>
              <a:t>présent</a:t>
            </a:r>
            <a:r>
              <a:rPr lang="en-US" dirty="0">
                <a:ea typeface="+mj-lt"/>
                <a:cs typeface="+mj-lt"/>
              </a:rPr>
              <a:t>.</a:t>
            </a:r>
            <a:endParaRPr lang="en-US" dirty="0" err="1"/>
          </a:p>
        </p:txBody>
      </p:sp>
      <p:graphicFrame>
        <p:nvGraphicFramePr>
          <p:cNvPr id="5" name="Content Placeholder 2">
            <a:extLst>
              <a:ext uri="{FF2B5EF4-FFF2-40B4-BE49-F238E27FC236}">
                <a16:creationId xmlns:a16="http://schemas.microsoft.com/office/drawing/2014/main" id="{A21B5968-7784-B3F5-4540-F047EB0759B6}"/>
              </a:ext>
            </a:extLst>
          </p:cNvPr>
          <p:cNvGraphicFramePr>
            <a:graphicFrameLocks noGrp="1"/>
          </p:cNvGraphicFramePr>
          <p:nvPr>
            <p:ph idx="1"/>
            <p:extLst>
              <p:ext uri="{D42A27DB-BD31-4B8C-83A1-F6EECF244321}">
                <p14:modId xmlns:p14="http://schemas.microsoft.com/office/powerpoint/2010/main" val="3426605401"/>
              </p:ext>
            </p:extLst>
          </p:nvPr>
        </p:nvGraphicFramePr>
        <p:xfrm>
          <a:off x="891862" y="234078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571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3" name="Group 3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ce réservé du contenu 2">
            <a:extLst>
              <a:ext uri="{FF2B5EF4-FFF2-40B4-BE49-F238E27FC236}">
                <a16:creationId xmlns:a16="http://schemas.microsoft.com/office/drawing/2014/main" id="{0C32A9BB-24C8-930F-96A7-E6CD11EA7E8A}"/>
              </a:ext>
            </a:extLst>
          </p:cNvPr>
          <p:cNvSpPr>
            <a:spLocks noGrp="1"/>
          </p:cNvSpPr>
          <p:nvPr>
            <p:ph idx="1"/>
          </p:nvPr>
        </p:nvSpPr>
        <p:spPr>
          <a:xfrm>
            <a:off x="6297233" y="550597"/>
            <a:ext cx="5104311" cy="5805752"/>
          </a:xfrm>
        </p:spPr>
        <p:txBody>
          <a:bodyPr vert="horz" lIns="91440" tIns="45720" rIns="91440" bIns="45720" rtlCol="0" anchor="ctr">
            <a:normAutofit/>
          </a:bodyPr>
          <a:lstStyle/>
          <a:p>
            <a:r>
              <a:rPr lang="fr-FR" dirty="0">
                <a:solidFill>
                  <a:schemeClr val="tx1">
                    <a:alpha val="80000"/>
                  </a:schemeClr>
                </a:solidFill>
                <a:ea typeface="+mn-lt"/>
                <a:cs typeface="+mn-lt"/>
              </a:rPr>
              <a:t>Qu'est-ce que l'apprentissage profond a réalisé jusqu'à présent ?</a:t>
            </a:r>
          </a:p>
          <a:p>
            <a:r>
              <a:rPr lang="fr-FR" dirty="0">
                <a:solidFill>
                  <a:schemeClr val="tx1">
                    <a:alpha val="80000"/>
                  </a:schemeClr>
                </a:solidFill>
                <a:ea typeface="+mn-lt"/>
                <a:cs typeface="+mn-lt"/>
              </a:rPr>
              <a:t>Quelle est son importance ? </a:t>
            </a:r>
          </a:p>
          <a:p>
            <a:r>
              <a:rPr lang="fr-FR" dirty="0">
                <a:solidFill>
                  <a:schemeClr val="tx1">
                    <a:alpha val="80000"/>
                  </a:schemeClr>
                </a:solidFill>
                <a:ea typeface="+mn-lt"/>
                <a:cs typeface="+mn-lt"/>
              </a:rPr>
              <a:t>Quelle est notre prochaine étape ? </a:t>
            </a:r>
          </a:p>
          <a:p>
            <a:r>
              <a:rPr lang="fr-FR" dirty="0">
                <a:solidFill>
                  <a:schemeClr val="tx1">
                    <a:alpha val="80000"/>
                  </a:schemeClr>
                </a:solidFill>
                <a:ea typeface="+mn-lt"/>
                <a:cs typeface="+mn-lt"/>
              </a:rPr>
              <a:t>Faut-il croire au battage médiatique ?</a:t>
            </a:r>
            <a:endParaRPr lang="fr-FR" dirty="0">
              <a:solidFill>
                <a:schemeClr val="tx1">
                  <a:alpha val="80000"/>
                </a:schemeClr>
              </a:solidFill>
              <a:cs typeface="Calibri"/>
            </a:endParaRPr>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18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Espace réservé du contenu 2">
            <a:extLst>
              <a:ext uri="{FF2B5EF4-FFF2-40B4-BE49-F238E27FC236}">
                <a16:creationId xmlns:a16="http://schemas.microsoft.com/office/drawing/2014/main" id="{FBD7E803-089A-0705-EFDA-ACDDA9904BD8}"/>
              </a:ext>
            </a:extLst>
          </p:cNvPr>
          <p:cNvGraphicFramePr>
            <a:graphicFrameLocks noGrp="1"/>
          </p:cNvGraphicFramePr>
          <p:nvPr>
            <p:ph idx="1"/>
            <p:extLst>
              <p:ext uri="{D42A27DB-BD31-4B8C-83A1-F6EECF244321}">
                <p14:modId xmlns:p14="http://schemas.microsoft.com/office/powerpoint/2010/main" val="2977159026"/>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86104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cercle, texte, diagramme, Police&#10;&#10;Description générée automatiquement">
            <a:extLst>
              <a:ext uri="{FF2B5EF4-FFF2-40B4-BE49-F238E27FC236}">
                <a16:creationId xmlns:a16="http://schemas.microsoft.com/office/drawing/2014/main" id="{85755616-9BBB-DB8E-CEA0-E00327F6B539}"/>
              </a:ext>
            </a:extLst>
          </p:cNvPr>
          <p:cNvPicPr>
            <a:picLocks noGrp="1" noChangeAspect="1"/>
          </p:cNvPicPr>
          <p:nvPr>
            <p:ph idx="1"/>
          </p:nvPr>
        </p:nvPicPr>
        <p:blipFill rotWithShape="1">
          <a:blip r:embed="rId2"/>
          <a:srcRect t="13910" b="4889"/>
          <a:stretch/>
        </p:blipFill>
        <p:spPr>
          <a:xfrm>
            <a:off x="279143" y="299508"/>
            <a:ext cx="5221625" cy="3010397"/>
          </a:xfrm>
          <a:prstGeom prst="rect">
            <a:avLst/>
          </a:prstGeom>
        </p:spPr>
      </p:pic>
      <p:pic>
        <p:nvPicPr>
          <p:cNvPr id="15" name="Image 14" descr="Une image contenant texte, capture d’écran, Police, diagramme&#10;&#10;Description générée automatiquement">
            <a:extLst>
              <a:ext uri="{FF2B5EF4-FFF2-40B4-BE49-F238E27FC236}">
                <a16:creationId xmlns:a16="http://schemas.microsoft.com/office/drawing/2014/main" id="{B7916979-C3E9-4C2C-0CF0-8603C24E6DE5}"/>
              </a:ext>
            </a:extLst>
          </p:cNvPr>
          <p:cNvPicPr>
            <a:picLocks noChangeAspect="1"/>
          </p:cNvPicPr>
          <p:nvPr/>
        </p:nvPicPr>
        <p:blipFill rotWithShape="1">
          <a:blip r:embed="rId3"/>
          <a:srcRect l="8312" r="190" b="-2"/>
          <a:stretch/>
        </p:blipFill>
        <p:spPr>
          <a:xfrm>
            <a:off x="236214" y="3548095"/>
            <a:ext cx="5264554" cy="3010397"/>
          </a:xfrm>
          <a:prstGeom prst="rect">
            <a:avLst/>
          </a:prstGeom>
        </p:spPr>
      </p:pic>
      <p:sp>
        <p:nvSpPr>
          <p:cNvPr id="5" name="ZoneTexte 4">
            <a:extLst>
              <a:ext uri="{FF2B5EF4-FFF2-40B4-BE49-F238E27FC236}">
                <a16:creationId xmlns:a16="http://schemas.microsoft.com/office/drawing/2014/main" id="{DC16D4F6-D377-623B-3BD0-F035D01469FA}"/>
              </a:ext>
            </a:extLst>
          </p:cNvPr>
          <p:cNvSpPr txBox="1"/>
          <p:nvPr/>
        </p:nvSpPr>
        <p:spPr>
          <a:xfrm>
            <a:off x="6424781" y="499443"/>
            <a:ext cx="4906946" cy="54920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800">
                <a:solidFill>
                  <a:schemeClr val="tx1">
                    <a:alpha val="80000"/>
                  </a:schemeClr>
                </a:solidFill>
                <a:ea typeface="+mn-lt"/>
                <a:cs typeface="+mn-lt"/>
              </a:rPr>
              <a:t>L'intelligence artificielle consiste à automatiser des tâches exécutées par des humains et qui demandent souvent une capacité intellectuelle ou une longue durée de concentration. </a:t>
            </a:r>
            <a:endParaRPr lang="en-US" sz="2800" dirty="0">
              <a:solidFill>
                <a:schemeClr val="tx1">
                  <a:alpha val="80000"/>
                </a:schemeClr>
              </a:solidFill>
              <a:cs typeface="Calibri"/>
            </a:endParaRPr>
          </a:p>
          <a:p>
            <a:pPr indent="-228600">
              <a:lnSpc>
                <a:spcPct val="90000"/>
              </a:lnSpc>
              <a:spcAft>
                <a:spcPts val="600"/>
              </a:spcAft>
              <a:buFont typeface="Arial" panose="020B0604020202020204" pitchFamily="34" charset="0"/>
              <a:buChar char="•"/>
            </a:pPr>
            <a:endParaRPr lang="en-US" sz="2800" dirty="0">
              <a:solidFill>
                <a:schemeClr val="tx1">
                  <a:alpha val="80000"/>
                </a:schemeClr>
              </a:solidFill>
              <a:cs typeface="Calibri"/>
            </a:endParaRPr>
          </a:p>
          <a:p>
            <a:pPr indent="-228600">
              <a:lnSpc>
                <a:spcPct val="90000"/>
              </a:lnSpc>
              <a:spcAft>
                <a:spcPts val="600"/>
              </a:spcAft>
              <a:buFont typeface="Arial" panose="020B0604020202020204" pitchFamily="34" charset="0"/>
              <a:buChar char="•"/>
            </a:pPr>
            <a:r>
              <a:rPr lang="en-US" sz="2800" dirty="0">
                <a:solidFill>
                  <a:schemeClr val="tx1">
                    <a:alpha val="80000"/>
                  </a:schemeClr>
                </a:solidFill>
                <a:ea typeface="+mn-lt"/>
                <a:cs typeface="+mn-lt"/>
              </a:rPr>
              <a:t>Le machine learning </a:t>
            </a:r>
            <a:r>
              <a:rPr lang="en-US" sz="2800" err="1">
                <a:solidFill>
                  <a:schemeClr val="tx1">
                    <a:alpha val="80000"/>
                  </a:schemeClr>
                </a:solidFill>
                <a:ea typeface="+mn-lt"/>
                <a:cs typeface="+mn-lt"/>
              </a:rPr>
              <a:t>consiste</a:t>
            </a:r>
            <a:r>
              <a:rPr lang="en-US" sz="2800" dirty="0">
                <a:solidFill>
                  <a:schemeClr val="tx1">
                    <a:alpha val="80000"/>
                  </a:schemeClr>
                </a:solidFill>
                <a:ea typeface="+mn-lt"/>
                <a:cs typeface="+mn-lt"/>
              </a:rPr>
              <a:t> à </a:t>
            </a:r>
            <a:r>
              <a:rPr lang="en-US" sz="2800" err="1">
                <a:solidFill>
                  <a:schemeClr val="tx1">
                    <a:alpha val="80000"/>
                  </a:schemeClr>
                </a:solidFill>
                <a:ea typeface="+mn-lt"/>
                <a:cs typeface="+mn-lt"/>
              </a:rPr>
              <a:t>trouver</a:t>
            </a:r>
            <a:r>
              <a:rPr lang="en-US" sz="2800" dirty="0">
                <a:solidFill>
                  <a:schemeClr val="tx1">
                    <a:alpha val="80000"/>
                  </a:schemeClr>
                </a:solidFill>
                <a:ea typeface="+mn-lt"/>
                <a:cs typeface="+mn-lt"/>
              </a:rPr>
              <a:t> </a:t>
            </a:r>
            <a:r>
              <a:rPr lang="en-US" sz="2800" err="1">
                <a:solidFill>
                  <a:schemeClr val="tx1">
                    <a:alpha val="80000"/>
                  </a:schemeClr>
                </a:solidFill>
                <a:ea typeface="+mn-lt"/>
                <a:cs typeface="+mn-lt"/>
              </a:rPr>
              <a:t>une</a:t>
            </a:r>
            <a:r>
              <a:rPr lang="en-US" sz="2800" dirty="0">
                <a:solidFill>
                  <a:schemeClr val="tx1">
                    <a:alpha val="80000"/>
                  </a:schemeClr>
                </a:solidFill>
                <a:ea typeface="+mn-lt"/>
                <a:cs typeface="+mn-lt"/>
              </a:rPr>
              <a:t> relation entre des entrées et </a:t>
            </a:r>
            <a:r>
              <a:rPr lang="en-US" sz="2800" err="1">
                <a:solidFill>
                  <a:schemeClr val="tx1">
                    <a:alpha val="80000"/>
                  </a:schemeClr>
                </a:solidFill>
                <a:ea typeface="+mn-lt"/>
                <a:cs typeface="+mn-lt"/>
              </a:rPr>
              <a:t>leurs</a:t>
            </a:r>
            <a:r>
              <a:rPr lang="en-US" sz="2800" dirty="0">
                <a:solidFill>
                  <a:schemeClr val="tx1">
                    <a:alpha val="80000"/>
                  </a:schemeClr>
                </a:solidFill>
                <a:ea typeface="+mn-lt"/>
                <a:cs typeface="+mn-lt"/>
              </a:rPr>
              <a:t> sorties </a:t>
            </a:r>
            <a:r>
              <a:rPr lang="en-US" sz="2800" err="1">
                <a:solidFill>
                  <a:schemeClr val="tx1">
                    <a:alpha val="80000"/>
                  </a:schemeClr>
                </a:solidFill>
                <a:ea typeface="+mn-lt"/>
                <a:cs typeface="+mn-lt"/>
              </a:rPr>
              <a:t>correspondantes</a:t>
            </a:r>
            <a:r>
              <a:rPr lang="en-US" sz="2800" dirty="0">
                <a:solidFill>
                  <a:schemeClr val="tx1">
                    <a:alpha val="80000"/>
                  </a:schemeClr>
                </a:solidFill>
                <a:ea typeface="+mn-lt"/>
                <a:cs typeface="+mn-lt"/>
              </a:rPr>
              <a:t>, </a:t>
            </a:r>
            <a:r>
              <a:rPr lang="en-US" sz="2800" err="1">
                <a:solidFill>
                  <a:schemeClr val="tx1">
                    <a:alpha val="80000"/>
                  </a:schemeClr>
                </a:solidFill>
                <a:ea typeface="+mn-lt"/>
                <a:cs typeface="+mn-lt"/>
              </a:rPr>
              <a:t>contrairement</a:t>
            </a:r>
            <a:r>
              <a:rPr lang="en-US" sz="2800" dirty="0">
                <a:solidFill>
                  <a:schemeClr val="tx1">
                    <a:alpha val="80000"/>
                  </a:schemeClr>
                </a:solidFill>
                <a:ea typeface="+mn-lt"/>
                <a:cs typeface="+mn-lt"/>
              </a:rPr>
              <a:t> à la </a:t>
            </a:r>
            <a:r>
              <a:rPr lang="en-US" sz="2800" err="1">
                <a:solidFill>
                  <a:schemeClr val="tx1">
                    <a:alpha val="80000"/>
                  </a:schemeClr>
                </a:solidFill>
                <a:ea typeface="+mn-lt"/>
                <a:cs typeface="+mn-lt"/>
              </a:rPr>
              <a:t>programmation</a:t>
            </a:r>
            <a:r>
              <a:rPr lang="en-US" sz="2800" dirty="0">
                <a:solidFill>
                  <a:schemeClr val="tx1">
                    <a:alpha val="80000"/>
                  </a:schemeClr>
                </a:solidFill>
                <a:ea typeface="+mn-lt"/>
                <a:cs typeface="+mn-lt"/>
              </a:rPr>
              <a:t> </a:t>
            </a:r>
            <a:r>
              <a:rPr lang="en-US" sz="2800" err="1">
                <a:solidFill>
                  <a:schemeClr val="tx1">
                    <a:alpha val="80000"/>
                  </a:schemeClr>
                </a:solidFill>
                <a:ea typeface="+mn-lt"/>
                <a:cs typeface="+mn-lt"/>
              </a:rPr>
              <a:t>classique</a:t>
            </a:r>
            <a:endParaRPr lang="en-US" sz="2800">
              <a:solidFill>
                <a:schemeClr val="tx1">
                  <a:alpha val="80000"/>
                </a:schemeClr>
              </a:solidFill>
              <a:ea typeface="+mn-lt"/>
              <a:cs typeface="+mn-lt"/>
            </a:endParaRPr>
          </a:p>
          <a:p>
            <a:pPr>
              <a:lnSpc>
                <a:spcPct val="90000"/>
              </a:lnSpc>
              <a:spcAft>
                <a:spcPts val="600"/>
              </a:spcAft>
            </a:pPr>
            <a:endParaRPr lang="en-US" sz="2000" dirty="0">
              <a:solidFill>
                <a:srgbClr val="000000">
                  <a:alpha val="80000"/>
                </a:srgbClr>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dirty="0">
              <a:solidFill>
                <a:schemeClr val="tx1">
                  <a:alpha val="80000"/>
                </a:schemeClr>
              </a:solidFill>
              <a:ea typeface="Calibri"/>
              <a:cs typeface="Calibri"/>
            </a:endParaRP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3A894015-A97F-96C4-BC55-183A864B1F2E}"/>
              </a:ext>
            </a:extLst>
          </p:cNvPr>
          <p:cNvSpPr txBox="1"/>
          <p:nvPr/>
        </p:nvSpPr>
        <p:spPr>
          <a:xfrm>
            <a:off x="7199085" y="53848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41241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0" name="Rectangle 19">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Espace réservé du contenu 7">
            <a:extLst>
              <a:ext uri="{FF2B5EF4-FFF2-40B4-BE49-F238E27FC236}">
                <a16:creationId xmlns:a16="http://schemas.microsoft.com/office/drawing/2014/main" id="{A0EA42BB-50A9-44DA-FAC8-4E15938BBE6C}"/>
              </a:ext>
            </a:extLst>
          </p:cNvPr>
          <p:cNvSpPr>
            <a:spLocks noGrp="1"/>
          </p:cNvSpPr>
          <p:nvPr>
            <p:ph idx="1"/>
          </p:nvPr>
        </p:nvSpPr>
        <p:spPr>
          <a:xfrm>
            <a:off x="2241754" y="2308124"/>
            <a:ext cx="7720781" cy="3673576"/>
          </a:xfrm>
        </p:spPr>
        <p:txBody>
          <a:bodyPr vert="horz" lIns="91440" tIns="45720" rIns="91440" bIns="45720" rtlCol="0" anchor="t">
            <a:normAutofit/>
          </a:bodyPr>
          <a:lstStyle/>
          <a:p>
            <a:pPr marL="0" indent="0">
              <a:buNone/>
            </a:pPr>
            <a:r>
              <a:rPr lang="fr-FR" sz="2000" dirty="0">
                <a:cs typeface="Calibri" panose="020F0502020204030204"/>
              </a:rPr>
              <a:t>Pour résoudre un problème en utilisant le Machine </a:t>
            </a:r>
            <a:r>
              <a:rPr lang="fr-FR" sz="2000" dirty="0" err="1">
                <a:cs typeface="Calibri" panose="020F0502020204030204"/>
              </a:rPr>
              <a:t>learning</a:t>
            </a:r>
            <a:r>
              <a:rPr lang="fr-FR" sz="2000" dirty="0">
                <a:cs typeface="Calibri" panose="020F0502020204030204"/>
              </a:rPr>
              <a:t> on a besoin de faire 3 choses:</a:t>
            </a:r>
          </a:p>
          <a:p>
            <a:pPr marL="457200" indent="-457200"/>
            <a:r>
              <a:rPr lang="fr-FR" sz="2000" dirty="0">
                <a:cs typeface="Calibri" panose="020F0502020204030204"/>
              </a:rPr>
              <a:t>Points d'entrées ( Input data points ) : Par exemple si on veut créer un assistant vocal la "Data" d'entrée sera des fichiers sonores.</a:t>
            </a:r>
            <a:endParaRPr lang="fr-FR" sz="2000" dirty="0">
              <a:ea typeface="Calibri"/>
              <a:cs typeface="Calibri" panose="020F0502020204030204"/>
            </a:endParaRPr>
          </a:p>
          <a:p>
            <a:pPr marL="457200" indent="-457200"/>
            <a:r>
              <a:rPr lang="fr-FR" sz="2000" dirty="0">
                <a:cs typeface="Calibri" panose="020F0502020204030204"/>
              </a:rPr>
              <a:t>Points de sortie ( Output data points ) : Par exemple si le but de notre projet est de classifier des images, notre information de sortie sera la classe de l'image donnée en entrée.</a:t>
            </a:r>
            <a:endParaRPr lang="fr-FR" sz="2000" dirty="0">
              <a:ea typeface="Calibri"/>
              <a:cs typeface="Calibri" panose="020F0502020204030204"/>
            </a:endParaRPr>
          </a:p>
          <a:p>
            <a:pPr marL="457200" indent="-457200"/>
            <a:r>
              <a:rPr lang="fr-FR" sz="2000" dirty="0">
                <a:cs typeface="Calibri" panose="020F0502020204030204"/>
              </a:rPr>
              <a:t>Une métrique mesurant la performance du modèle (</a:t>
            </a:r>
            <a:r>
              <a:rPr lang="fr-FR" sz="2000" dirty="0" err="1">
                <a:cs typeface="Calibri" panose="020F0502020204030204"/>
              </a:rPr>
              <a:t>Loss</a:t>
            </a:r>
            <a:r>
              <a:rPr lang="fr-FR" sz="2000" dirty="0">
                <a:cs typeface="Calibri" panose="020F0502020204030204"/>
              </a:rPr>
              <a:t> </a:t>
            </a:r>
            <a:r>
              <a:rPr lang="fr-FR" sz="2000" dirty="0" err="1">
                <a:cs typeface="Calibri" panose="020F0502020204030204"/>
              </a:rPr>
              <a:t>functions</a:t>
            </a:r>
            <a:r>
              <a:rPr lang="fr-FR" sz="2000" dirty="0">
                <a:cs typeface="Calibri" panose="020F0502020204030204"/>
              </a:rPr>
              <a:t>), par exemple dans le cas d'une classification d'image de chats et de chiens on déterminera le nombre de fois où le modèle s'est trompé dans sa réponse.</a:t>
            </a:r>
            <a:endParaRPr lang="fr-FR" sz="2000" dirty="0">
              <a:ea typeface="Calibri"/>
              <a:cs typeface="Calibri" panose="020F0502020204030204"/>
            </a:endParaRPr>
          </a:p>
        </p:txBody>
      </p:sp>
      <p:sp>
        <p:nvSpPr>
          <p:cNvPr id="14" name="ZoneTexte 13">
            <a:extLst>
              <a:ext uri="{FF2B5EF4-FFF2-40B4-BE49-F238E27FC236}">
                <a16:creationId xmlns:a16="http://schemas.microsoft.com/office/drawing/2014/main" id="{3A894015-A97F-96C4-BC55-183A864B1F2E}"/>
              </a:ext>
            </a:extLst>
          </p:cNvPr>
          <p:cNvSpPr txBox="1"/>
          <p:nvPr/>
        </p:nvSpPr>
        <p:spPr>
          <a:xfrm>
            <a:off x="7199085" y="53848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145161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capture d’écran, diagramme, conception&#10;&#10;Description générée automatiquement">
            <a:extLst>
              <a:ext uri="{FF2B5EF4-FFF2-40B4-BE49-F238E27FC236}">
                <a16:creationId xmlns:a16="http://schemas.microsoft.com/office/drawing/2014/main" id="{1F0F0B88-281D-D2D3-DE85-59253644194B}"/>
              </a:ext>
            </a:extLst>
          </p:cNvPr>
          <p:cNvPicPr>
            <a:picLocks noChangeAspect="1"/>
          </p:cNvPicPr>
          <p:nvPr/>
        </p:nvPicPr>
        <p:blipFill>
          <a:blip r:embed="rId2"/>
          <a:stretch>
            <a:fillRect/>
          </a:stretch>
        </p:blipFill>
        <p:spPr>
          <a:xfrm>
            <a:off x="279143" y="1980000"/>
            <a:ext cx="5221625" cy="2898001"/>
          </a:xfrm>
          <a:prstGeom prst="rect">
            <a:avLst/>
          </a:prstGeom>
        </p:spPr>
      </p:pic>
      <p:sp>
        <p:nvSpPr>
          <p:cNvPr id="3" name="Espace réservé du contenu 2">
            <a:extLst>
              <a:ext uri="{FF2B5EF4-FFF2-40B4-BE49-F238E27FC236}">
                <a16:creationId xmlns:a16="http://schemas.microsoft.com/office/drawing/2014/main" id="{1607487C-F2C7-5F77-DA88-3DC905041BC4}"/>
              </a:ext>
            </a:extLst>
          </p:cNvPr>
          <p:cNvSpPr>
            <a:spLocks noGrp="1"/>
          </p:cNvSpPr>
          <p:nvPr>
            <p:ph idx="1"/>
          </p:nvPr>
        </p:nvSpPr>
        <p:spPr>
          <a:xfrm>
            <a:off x="6392583" y="2645922"/>
            <a:ext cx="4434721" cy="3710427"/>
          </a:xfrm>
        </p:spPr>
        <p:txBody>
          <a:bodyPr vert="horz" lIns="91440" tIns="45720" rIns="91440" bIns="45720" rtlCol="0" anchor="t">
            <a:normAutofit/>
          </a:bodyPr>
          <a:lstStyle/>
          <a:p>
            <a:pPr marL="0" indent="0">
              <a:buNone/>
            </a:pPr>
            <a:r>
              <a:rPr lang="fr-FR" sz="2000" dirty="0">
                <a:solidFill>
                  <a:schemeClr val="tx1">
                    <a:alpha val="80000"/>
                  </a:schemeClr>
                </a:solidFill>
                <a:ea typeface="+mn-lt"/>
                <a:cs typeface="+mn-lt"/>
              </a:rPr>
              <a:t>Le </a:t>
            </a:r>
            <a:r>
              <a:rPr lang="fr-FR" sz="2000" dirty="0" err="1">
                <a:solidFill>
                  <a:schemeClr val="tx1">
                    <a:alpha val="80000"/>
                  </a:schemeClr>
                </a:solidFill>
                <a:ea typeface="+mn-lt"/>
                <a:cs typeface="+mn-lt"/>
              </a:rPr>
              <a:t>deep</a:t>
            </a:r>
            <a:r>
              <a:rPr lang="fr-FR" sz="2000" dirty="0">
                <a:solidFill>
                  <a:schemeClr val="tx1">
                    <a:alpha val="80000"/>
                  </a:schemeClr>
                </a:solidFill>
                <a:ea typeface="+mn-lt"/>
                <a:cs typeface="+mn-lt"/>
              </a:rPr>
              <a:t> </a:t>
            </a:r>
            <a:r>
              <a:rPr lang="fr-FR" sz="2000" dirty="0" err="1">
                <a:solidFill>
                  <a:schemeClr val="tx1">
                    <a:alpha val="80000"/>
                  </a:schemeClr>
                </a:solidFill>
                <a:ea typeface="+mn-lt"/>
                <a:cs typeface="+mn-lt"/>
              </a:rPr>
              <a:t>learning</a:t>
            </a:r>
            <a:r>
              <a:rPr lang="fr-FR" sz="2000" dirty="0">
                <a:solidFill>
                  <a:schemeClr val="tx1">
                    <a:alpha val="80000"/>
                  </a:schemeClr>
                </a:solidFill>
                <a:ea typeface="+mn-lt"/>
                <a:cs typeface="+mn-lt"/>
              </a:rPr>
              <a:t> consiste à transformer la donnée d'entrée séquentiellement jusqu'à parvenir au résultat attendu, ceci à travers plusieurs couches qui constituent un réseau de neurones.</a:t>
            </a:r>
            <a:endParaRPr lang="en-US" dirty="0">
              <a:solidFill>
                <a:schemeClr val="tx1">
                  <a:alpha val="80000"/>
                </a:schemeClr>
              </a:solidFill>
            </a:endParaRPr>
          </a:p>
          <a:p>
            <a:pPr marL="0" indent="0">
              <a:buNone/>
            </a:pPr>
            <a:endParaRPr lang="fr-FR" sz="2000">
              <a:solidFill>
                <a:schemeClr val="tx1">
                  <a:alpha val="80000"/>
                </a:schemeClr>
              </a:solidFill>
              <a:ea typeface="Calibri"/>
              <a:cs typeface="Calibri" panose="020F0502020204030204"/>
            </a:endParaRPr>
          </a:p>
          <a:p>
            <a:pPr marL="0" indent="0">
              <a:buNone/>
            </a:pPr>
            <a:endParaRPr lang="fr-FR" sz="2000">
              <a:solidFill>
                <a:schemeClr val="tx1">
                  <a:alpha val="80000"/>
                </a:schemeClr>
              </a:solidFill>
              <a:ea typeface="Calibri"/>
              <a:cs typeface="Calibri" panose="020F0502020204030204"/>
            </a:endParaRPr>
          </a:p>
          <a:p>
            <a:pPr marL="0" indent="0">
              <a:buNone/>
            </a:pPr>
            <a:endParaRPr lang="fr-FR" sz="2000">
              <a:solidFill>
                <a:schemeClr val="tx1">
                  <a:alpha val="80000"/>
                </a:schemeClr>
              </a:solidFill>
              <a:ea typeface="Calibri"/>
              <a:cs typeface="Calibri" panose="020F0502020204030204"/>
            </a:endParaRPr>
          </a:p>
        </p:txBody>
      </p:sp>
      <p:cxnSp>
        <p:nvCxnSpPr>
          <p:cNvPr id="1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0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18496A-B41A-50CB-4203-D0B757E8F8A0}"/>
              </a:ext>
            </a:extLst>
          </p:cNvPr>
          <p:cNvSpPr>
            <a:spLocks noGrp="1"/>
          </p:cNvSpPr>
          <p:nvPr>
            <p:ph type="title"/>
          </p:nvPr>
        </p:nvSpPr>
        <p:spPr>
          <a:xfrm>
            <a:off x="6657715" y="467271"/>
            <a:ext cx="4195674" cy="2052522"/>
          </a:xfrm>
        </p:spPr>
        <p:txBody>
          <a:bodyPr anchor="b">
            <a:normAutofit/>
          </a:bodyPr>
          <a:lstStyle/>
          <a:p>
            <a:r>
              <a:rPr lang="en-US" sz="4300">
                <a:ea typeface="Calibri Light"/>
                <a:cs typeface="Calibri Light"/>
              </a:rPr>
              <a:t>Comprendre le deep learning a travers 3 figures:</a:t>
            </a:r>
            <a:endParaRPr lang="en-US" sz="430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Picture 3" descr="A diagram of a data flow&#10;&#10;Description automatically generated">
            <a:extLst>
              <a:ext uri="{FF2B5EF4-FFF2-40B4-BE49-F238E27FC236}">
                <a16:creationId xmlns:a16="http://schemas.microsoft.com/office/drawing/2014/main" id="{7C640594-8A9A-7155-9ED7-EBDAD07AB121}"/>
              </a:ext>
            </a:extLst>
          </p:cNvPr>
          <p:cNvPicPr>
            <a:picLocks noChangeAspect="1"/>
          </p:cNvPicPr>
          <p:nvPr/>
        </p:nvPicPr>
        <p:blipFill>
          <a:blip r:embed="rId2"/>
          <a:stretch>
            <a:fillRect/>
          </a:stretch>
        </p:blipFill>
        <p:spPr>
          <a:xfrm>
            <a:off x="1217770" y="2407457"/>
            <a:ext cx="3952579" cy="2035578"/>
          </a:xfrm>
          <a:prstGeom prst="rect">
            <a:avLst/>
          </a:prstGeom>
        </p:spPr>
      </p:pic>
      <p:sp>
        <p:nvSpPr>
          <p:cNvPr id="3" name="Content Placeholder 2">
            <a:extLst>
              <a:ext uri="{FF2B5EF4-FFF2-40B4-BE49-F238E27FC236}">
                <a16:creationId xmlns:a16="http://schemas.microsoft.com/office/drawing/2014/main" id="{61FCADB4-1509-0228-E7B3-373EF5770C33}"/>
              </a:ext>
            </a:extLst>
          </p:cNvPr>
          <p:cNvSpPr>
            <a:spLocks noGrp="1"/>
          </p:cNvSpPr>
          <p:nvPr>
            <p:ph idx="1"/>
          </p:nvPr>
        </p:nvSpPr>
        <p:spPr>
          <a:xfrm>
            <a:off x="6695359" y="2990818"/>
            <a:ext cx="4158031" cy="2913872"/>
          </a:xfrm>
        </p:spPr>
        <p:txBody>
          <a:bodyPr vert="horz" lIns="91440" tIns="45720" rIns="91440" bIns="45720" rtlCol="0" anchor="t">
            <a:normAutofit/>
          </a:bodyPr>
          <a:lstStyle/>
          <a:p>
            <a:r>
              <a:rPr lang="en-US" sz="1900" dirty="0">
                <a:solidFill>
                  <a:schemeClr val="tx1">
                    <a:alpha val="80000"/>
                  </a:schemeClr>
                </a:solidFill>
                <a:ea typeface="+mn-lt"/>
                <a:cs typeface="+mn-lt"/>
              </a:rPr>
              <a:t>Vous </a:t>
            </a:r>
            <a:r>
              <a:rPr lang="en-US" sz="1900" dirty="0" err="1">
                <a:solidFill>
                  <a:schemeClr val="tx1">
                    <a:alpha val="80000"/>
                  </a:schemeClr>
                </a:solidFill>
                <a:ea typeface="+mn-lt"/>
                <a:cs typeface="+mn-lt"/>
              </a:rPr>
              <a:t>savez</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maintenant</a:t>
            </a:r>
            <a:r>
              <a:rPr lang="en-US" sz="1900" dirty="0">
                <a:solidFill>
                  <a:schemeClr val="tx1">
                    <a:alpha val="80000"/>
                  </a:schemeClr>
                </a:solidFill>
                <a:ea typeface="+mn-lt"/>
                <a:cs typeface="+mn-lt"/>
              </a:rPr>
              <a:t> que le machine learning </a:t>
            </a:r>
            <a:r>
              <a:rPr lang="en-US" sz="1900" dirty="0" err="1">
                <a:solidFill>
                  <a:schemeClr val="tx1">
                    <a:alpha val="80000"/>
                  </a:schemeClr>
                </a:solidFill>
                <a:ea typeface="+mn-lt"/>
                <a:cs typeface="+mn-lt"/>
              </a:rPr>
              <a:t>consiste</a:t>
            </a:r>
            <a:r>
              <a:rPr lang="en-US" sz="1900" dirty="0">
                <a:solidFill>
                  <a:schemeClr val="tx1">
                    <a:alpha val="80000"/>
                  </a:schemeClr>
                </a:solidFill>
                <a:ea typeface="+mn-lt"/>
                <a:cs typeface="+mn-lt"/>
              </a:rPr>
              <a:t> à </a:t>
            </a:r>
            <a:r>
              <a:rPr lang="en-US" sz="1900" dirty="0" err="1">
                <a:solidFill>
                  <a:schemeClr val="tx1">
                    <a:alpha val="80000"/>
                  </a:schemeClr>
                </a:solidFill>
                <a:ea typeface="+mn-lt"/>
                <a:cs typeface="+mn-lt"/>
              </a:rPr>
              <a:t>mettre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en</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correspondance</a:t>
            </a:r>
            <a:r>
              <a:rPr lang="en-US" sz="1900" dirty="0">
                <a:solidFill>
                  <a:schemeClr val="tx1">
                    <a:alpha val="80000"/>
                  </a:schemeClr>
                </a:solidFill>
                <a:ea typeface="+mn-lt"/>
                <a:cs typeface="+mn-lt"/>
              </a:rPr>
              <a:t> des entrées et des sorties, et que les </a:t>
            </a:r>
            <a:r>
              <a:rPr lang="en-US" sz="1900" dirty="0" err="1">
                <a:solidFill>
                  <a:schemeClr val="tx1">
                    <a:alpha val="80000"/>
                  </a:schemeClr>
                </a:solidFill>
                <a:ea typeface="+mn-lt"/>
                <a:cs typeface="+mn-lt"/>
              </a:rPr>
              <a:t>réseaux</a:t>
            </a:r>
            <a:r>
              <a:rPr lang="en-US" sz="1900" dirty="0">
                <a:solidFill>
                  <a:schemeClr val="tx1">
                    <a:alpha val="80000"/>
                  </a:schemeClr>
                </a:solidFill>
                <a:ea typeface="+mn-lt"/>
                <a:cs typeface="+mn-lt"/>
              </a:rPr>
              <a:t> de </a:t>
            </a:r>
            <a:r>
              <a:rPr lang="en-US" sz="1900" dirty="0" err="1">
                <a:solidFill>
                  <a:schemeClr val="tx1">
                    <a:alpha val="80000"/>
                  </a:schemeClr>
                </a:solidFill>
                <a:ea typeface="+mn-lt"/>
                <a:cs typeface="+mn-lt"/>
              </a:rPr>
              <a:t>neurones</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parviennent</a:t>
            </a:r>
            <a:r>
              <a:rPr lang="en-US" sz="1900" dirty="0">
                <a:solidFill>
                  <a:schemeClr val="tx1">
                    <a:alpha val="80000"/>
                  </a:schemeClr>
                </a:solidFill>
                <a:ea typeface="+mn-lt"/>
                <a:cs typeface="+mn-lt"/>
              </a:rPr>
              <a:t> à faire ceci à travers des transformations de </a:t>
            </a:r>
            <a:r>
              <a:rPr lang="en-US" sz="1900" dirty="0" err="1">
                <a:solidFill>
                  <a:schemeClr val="tx1">
                    <a:alpha val="80000"/>
                  </a:schemeClr>
                </a:solidFill>
                <a:ea typeface="+mn-lt"/>
                <a:cs typeface="+mn-lt"/>
              </a:rPr>
              <a:t>données</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en</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utilisant</a:t>
            </a:r>
            <a:r>
              <a:rPr lang="en-US" sz="1900" dirty="0">
                <a:solidFill>
                  <a:schemeClr val="tx1">
                    <a:alpha val="80000"/>
                  </a:schemeClr>
                </a:solidFill>
                <a:ea typeface="+mn-lt"/>
                <a:cs typeface="+mn-lt"/>
              </a:rPr>
              <a:t> des couches.</a:t>
            </a:r>
          </a:p>
          <a:p>
            <a:r>
              <a:rPr lang="en-US" sz="1900" dirty="0" err="1">
                <a:solidFill>
                  <a:schemeClr val="tx1">
                    <a:alpha val="80000"/>
                  </a:schemeClr>
                </a:solidFill>
                <a:ea typeface="+mn-lt"/>
                <a:cs typeface="+mn-lt"/>
              </a:rPr>
              <a:t>Concrètement</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une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couche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est</a:t>
            </a:r>
            <a:r>
              <a:rPr lang="en-US" sz="1900" dirty="0">
                <a:solidFill>
                  <a:schemeClr val="tx1">
                    <a:alpha val="80000"/>
                  </a:schemeClr>
                </a:solidFill>
                <a:ea typeface="+mn-lt"/>
                <a:cs typeface="+mn-lt"/>
              </a:rPr>
              <a:t> un ensemble de </a:t>
            </a:r>
            <a:r>
              <a:rPr lang="en-US" sz="1900" dirty="0" err="1">
                <a:solidFill>
                  <a:schemeClr val="tx1">
                    <a:alpha val="80000"/>
                  </a:schemeClr>
                </a:solidFill>
                <a:ea typeface="+mn-lt"/>
                <a:cs typeface="+mn-lt"/>
              </a:rPr>
              <a:t>poids</a:t>
            </a:r>
            <a:r>
              <a:rPr lang="en-US" sz="1900" dirty="0">
                <a:solidFill>
                  <a:schemeClr val="tx1">
                    <a:alpha val="80000"/>
                  </a:schemeClr>
                </a:solidFill>
                <a:ea typeface="+mn-lt"/>
                <a:cs typeface="+mn-lt"/>
              </a:rPr>
              <a:t>. On </a:t>
            </a:r>
            <a:r>
              <a:rPr lang="en-US" sz="1900" dirty="0" err="1">
                <a:solidFill>
                  <a:schemeClr val="tx1">
                    <a:alpha val="80000"/>
                  </a:schemeClr>
                </a:solidFill>
                <a:ea typeface="+mn-lt"/>
                <a:cs typeface="+mn-lt"/>
              </a:rPr>
              <a:t>dit</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qu'une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couche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est</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paramétrée</a:t>
            </a:r>
            <a:r>
              <a:rPr lang="en-US" sz="1900" dirty="0">
                <a:solidFill>
                  <a:schemeClr val="tx1">
                    <a:alpha val="80000"/>
                  </a:schemeClr>
                </a:solidFill>
                <a:ea typeface="+mn-lt"/>
                <a:cs typeface="+mn-lt"/>
              </a:rPr>
              <a:t> par </a:t>
            </a:r>
            <a:r>
              <a:rPr lang="en-US" sz="1900" dirty="0" err="1">
                <a:solidFill>
                  <a:schemeClr val="tx1">
                    <a:alpha val="80000"/>
                  </a:schemeClr>
                </a:solidFill>
                <a:ea typeface="+mn-lt"/>
                <a:cs typeface="+mn-lt"/>
              </a:rPr>
              <a:t>ses</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poids</a:t>
            </a:r>
            <a:r>
              <a:rPr lang="en-US" sz="1900" dirty="0">
                <a:solidFill>
                  <a:schemeClr val="tx1">
                    <a:alpha val="80000"/>
                  </a:schemeClr>
                </a:solidFill>
                <a:ea typeface="+mn-lt"/>
                <a:cs typeface="+mn-lt"/>
              </a:rPr>
              <a:t>.</a:t>
            </a:r>
            <a:endParaRPr lang="en-US" sz="1900" dirty="0">
              <a:solidFill>
                <a:schemeClr val="tx1">
                  <a:alpha val="80000"/>
                </a:schemeClr>
              </a:solidFill>
              <a:ea typeface="Calibri"/>
              <a:cs typeface="Calibri"/>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70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ata transformation&#10;&#10;Description automatically generated">
            <a:extLst>
              <a:ext uri="{FF2B5EF4-FFF2-40B4-BE49-F238E27FC236}">
                <a16:creationId xmlns:a16="http://schemas.microsoft.com/office/drawing/2014/main" id="{A6E1DF90-12C7-B3A4-2F80-CD3C4489D227}"/>
              </a:ext>
            </a:extLst>
          </p:cNvPr>
          <p:cNvPicPr>
            <a:picLocks noChangeAspect="1"/>
          </p:cNvPicPr>
          <p:nvPr/>
        </p:nvPicPr>
        <p:blipFill>
          <a:blip r:embed="rId2"/>
          <a:stretch>
            <a:fillRect/>
          </a:stretch>
        </p:blipFill>
        <p:spPr>
          <a:xfrm>
            <a:off x="279143" y="1144540"/>
            <a:ext cx="5221625" cy="4568921"/>
          </a:xfrm>
          <a:prstGeom prst="rect">
            <a:avLst/>
          </a:prstGeom>
        </p:spPr>
      </p:pic>
      <p:sp>
        <p:nvSpPr>
          <p:cNvPr id="3" name="Content Placeholder 2">
            <a:extLst>
              <a:ext uri="{FF2B5EF4-FFF2-40B4-BE49-F238E27FC236}">
                <a16:creationId xmlns:a16="http://schemas.microsoft.com/office/drawing/2014/main" id="{3B7D4E2D-1FB6-E23C-E8B0-2C786F139F2E}"/>
              </a:ext>
            </a:extLst>
          </p:cNvPr>
          <p:cNvSpPr>
            <a:spLocks noGrp="1"/>
          </p:cNvSpPr>
          <p:nvPr>
            <p:ph idx="1"/>
          </p:nvPr>
        </p:nvSpPr>
        <p:spPr>
          <a:xfrm>
            <a:off x="6558235" y="1199226"/>
            <a:ext cx="4713763" cy="4569018"/>
          </a:xfrm>
        </p:spPr>
        <p:txBody>
          <a:bodyPr vert="horz" lIns="91440" tIns="45720" rIns="91440" bIns="45720" rtlCol="0" anchor="t">
            <a:normAutofit/>
          </a:bodyPr>
          <a:lstStyle/>
          <a:p>
            <a:r>
              <a:rPr lang="en-US" sz="1900" dirty="0">
                <a:solidFill>
                  <a:schemeClr val="tx1">
                    <a:alpha val="80000"/>
                  </a:schemeClr>
                </a:solidFill>
                <a:ea typeface="+mn-lt"/>
                <a:cs typeface="+mn-lt"/>
              </a:rPr>
              <a:t>Dans la pratique, un </a:t>
            </a:r>
            <a:r>
              <a:rPr lang="en-US" sz="1900" dirty="0" err="1">
                <a:solidFill>
                  <a:schemeClr val="tx1">
                    <a:alpha val="80000"/>
                  </a:schemeClr>
                </a:solidFill>
                <a:ea typeface="+mn-lt"/>
                <a:cs typeface="+mn-lt"/>
              </a:rPr>
              <a:t>réseau</a:t>
            </a:r>
            <a:r>
              <a:rPr lang="en-US" sz="1900" dirty="0">
                <a:solidFill>
                  <a:schemeClr val="tx1">
                    <a:alpha val="80000"/>
                  </a:schemeClr>
                </a:solidFill>
                <a:ea typeface="+mn-lt"/>
                <a:cs typeface="+mn-lt"/>
              </a:rPr>
              <a:t> de </a:t>
            </a:r>
            <a:r>
              <a:rPr lang="en-US" sz="1900" dirty="0" err="1">
                <a:solidFill>
                  <a:schemeClr val="tx1">
                    <a:alpha val="80000"/>
                  </a:schemeClr>
                </a:solidFill>
                <a:ea typeface="+mn-lt"/>
                <a:cs typeface="+mn-lt"/>
              </a:rPr>
              <a:t>neurones</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contient</a:t>
            </a:r>
            <a:r>
              <a:rPr lang="en-US" sz="1900" dirty="0">
                <a:solidFill>
                  <a:schemeClr val="tx1">
                    <a:alpha val="80000"/>
                  </a:schemeClr>
                </a:solidFill>
                <a:ea typeface="+mn-lt"/>
                <a:cs typeface="+mn-lt"/>
              </a:rPr>
              <a:t> des millions de </a:t>
            </a:r>
            <a:r>
              <a:rPr lang="en-US" sz="1900" dirty="0" err="1">
                <a:solidFill>
                  <a:schemeClr val="tx1">
                    <a:alpha val="80000"/>
                  </a:schemeClr>
                </a:solidFill>
                <a:ea typeface="+mn-lt"/>
                <a:cs typeface="+mn-lt"/>
              </a:rPr>
              <a:t>paramètres</a:t>
            </a:r>
            <a:r>
              <a:rPr lang="en-US" sz="1900" dirty="0">
                <a:solidFill>
                  <a:schemeClr val="tx1">
                    <a:alpha val="80000"/>
                  </a:schemeClr>
                </a:solidFill>
                <a:ea typeface="+mn-lt"/>
                <a:cs typeface="+mn-lt"/>
              </a:rPr>
              <a:t>. La question qui </a:t>
            </a:r>
            <a:r>
              <a:rPr lang="en-US" sz="1900" dirty="0" err="1">
                <a:solidFill>
                  <a:schemeClr val="tx1">
                    <a:alpha val="80000"/>
                  </a:schemeClr>
                </a:solidFill>
                <a:ea typeface="+mn-lt"/>
                <a:cs typeface="+mn-lt"/>
              </a:rPr>
              <a:t>vient</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immédiatement</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est</a:t>
            </a:r>
            <a:r>
              <a:rPr lang="en-US" sz="1900" dirty="0">
                <a:solidFill>
                  <a:schemeClr val="tx1">
                    <a:alpha val="80000"/>
                  </a:schemeClr>
                </a:solidFill>
                <a:ea typeface="+mn-lt"/>
                <a:cs typeface="+mn-lt"/>
              </a:rPr>
              <a:t> comment </a:t>
            </a:r>
            <a:r>
              <a:rPr lang="en-US" sz="1900" dirty="0" err="1">
                <a:solidFill>
                  <a:schemeClr val="tx1">
                    <a:alpha val="80000"/>
                  </a:schemeClr>
                </a:solidFill>
                <a:ea typeface="+mn-lt"/>
                <a:cs typeface="+mn-lt"/>
              </a:rPr>
              <a:t>choisir</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ces</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paramètres</a:t>
            </a:r>
            <a:r>
              <a:rPr lang="en-US" sz="1900" dirty="0">
                <a:solidFill>
                  <a:schemeClr val="tx1">
                    <a:alpha val="80000"/>
                  </a:schemeClr>
                </a:solidFill>
                <a:ea typeface="+mn-lt"/>
                <a:cs typeface="+mn-lt"/>
              </a:rPr>
              <a:t> ?</a:t>
            </a:r>
          </a:p>
          <a:p>
            <a:endParaRPr lang="en-US" sz="1900" dirty="0">
              <a:solidFill>
                <a:schemeClr val="tx1">
                  <a:alpha val="80000"/>
                </a:schemeClr>
              </a:solidFill>
              <a:ea typeface="Calibri"/>
              <a:cs typeface="Calibri"/>
            </a:endParaRPr>
          </a:p>
          <a:p>
            <a:r>
              <a:rPr lang="en-US" sz="1900" dirty="0">
                <a:solidFill>
                  <a:schemeClr val="tx1">
                    <a:alpha val="80000"/>
                  </a:schemeClr>
                </a:solidFill>
                <a:ea typeface="+mn-lt"/>
                <a:cs typeface="+mn-lt"/>
              </a:rPr>
              <a:t>On </a:t>
            </a:r>
            <a:r>
              <a:rPr lang="en-US" sz="1900" dirty="0" err="1">
                <a:solidFill>
                  <a:schemeClr val="tx1">
                    <a:alpha val="80000"/>
                  </a:schemeClr>
                </a:solidFill>
                <a:ea typeface="+mn-lt"/>
                <a:cs typeface="+mn-lt"/>
              </a:rPr>
              <a:t>dit</a:t>
            </a:r>
            <a:r>
              <a:rPr lang="en-US" sz="1900" dirty="0">
                <a:solidFill>
                  <a:schemeClr val="tx1">
                    <a:alpha val="80000"/>
                  </a:schemeClr>
                </a:solidFill>
                <a:ea typeface="+mn-lt"/>
                <a:cs typeface="+mn-lt"/>
              </a:rPr>
              <a:t> que pour </a:t>
            </a:r>
            <a:r>
              <a:rPr lang="en-US" sz="1900" dirty="0" err="1">
                <a:solidFill>
                  <a:schemeClr val="tx1">
                    <a:alpha val="80000"/>
                  </a:schemeClr>
                </a:solidFill>
                <a:ea typeface="+mn-lt"/>
                <a:cs typeface="+mn-lt"/>
              </a:rPr>
              <a:t>contrôler</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une</a:t>
            </a:r>
            <a:r>
              <a:rPr lang="en-US" sz="1900" dirty="0">
                <a:solidFill>
                  <a:schemeClr val="tx1">
                    <a:alpha val="80000"/>
                  </a:schemeClr>
                </a:solidFill>
                <a:ea typeface="+mn-lt"/>
                <a:cs typeface="+mn-lt"/>
              </a:rPr>
              <a:t> chose, il </a:t>
            </a:r>
            <a:r>
              <a:rPr lang="en-US" sz="1900" dirty="0" err="1">
                <a:solidFill>
                  <a:schemeClr val="tx1">
                    <a:alpha val="80000"/>
                  </a:schemeClr>
                </a:solidFill>
                <a:ea typeface="+mn-lt"/>
                <a:cs typeface="+mn-lt"/>
              </a:rPr>
              <a:t>faudra</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l'observer</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Donc</a:t>
            </a:r>
            <a:r>
              <a:rPr lang="en-US" sz="1900" dirty="0">
                <a:solidFill>
                  <a:schemeClr val="tx1">
                    <a:alpha val="80000"/>
                  </a:schemeClr>
                </a:solidFill>
                <a:ea typeface="+mn-lt"/>
                <a:cs typeface="+mn-lt"/>
              </a:rPr>
              <a:t>, pour </a:t>
            </a:r>
            <a:r>
              <a:rPr lang="en-US" sz="1900" dirty="0" err="1">
                <a:solidFill>
                  <a:schemeClr val="tx1">
                    <a:alpha val="80000"/>
                  </a:schemeClr>
                </a:solidFill>
                <a:ea typeface="+mn-lt"/>
                <a:cs typeface="+mn-lt"/>
              </a:rPr>
              <a:t>contrôler</a:t>
            </a:r>
            <a:r>
              <a:rPr lang="en-US" sz="1900" dirty="0">
                <a:solidFill>
                  <a:schemeClr val="tx1">
                    <a:alpha val="80000"/>
                  </a:schemeClr>
                </a:solidFill>
                <a:ea typeface="+mn-lt"/>
                <a:cs typeface="+mn-lt"/>
              </a:rPr>
              <a:t> la sortie de </a:t>
            </a:r>
            <a:r>
              <a:rPr lang="en-US" sz="1900" dirty="0" err="1">
                <a:solidFill>
                  <a:schemeClr val="tx1">
                    <a:alpha val="80000"/>
                  </a:schemeClr>
                </a:solidFill>
                <a:ea typeface="+mn-lt"/>
                <a:cs typeface="+mn-lt"/>
              </a:rPr>
              <a:t>notre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réseau</a:t>
            </a:r>
            <a:r>
              <a:rPr lang="en-US" sz="1900" dirty="0">
                <a:solidFill>
                  <a:schemeClr val="tx1">
                    <a:alpha val="80000"/>
                  </a:schemeClr>
                </a:solidFill>
                <a:ea typeface="+mn-lt"/>
                <a:cs typeface="+mn-lt"/>
              </a:rPr>
              <a:t> de </a:t>
            </a:r>
            <a:r>
              <a:rPr lang="en-US" sz="1900" dirty="0" err="1">
                <a:solidFill>
                  <a:schemeClr val="tx1">
                    <a:alpha val="80000"/>
                  </a:schemeClr>
                </a:solidFill>
                <a:ea typeface="+mn-lt"/>
                <a:cs typeface="+mn-lt"/>
              </a:rPr>
              <a:t>neurones</a:t>
            </a:r>
            <a:r>
              <a:rPr lang="en-US" sz="1900" dirty="0">
                <a:solidFill>
                  <a:schemeClr val="tx1">
                    <a:alpha val="80000"/>
                  </a:schemeClr>
                </a:solidFill>
                <a:ea typeface="+mn-lt"/>
                <a:cs typeface="+mn-lt"/>
              </a:rPr>
              <a:t>, on se </a:t>
            </a:r>
            <a:r>
              <a:rPr lang="en-US" sz="1900" dirty="0" err="1">
                <a:solidFill>
                  <a:schemeClr val="tx1">
                    <a:alpha val="80000"/>
                  </a:schemeClr>
                </a:solidFill>
                <a:ea typeface="+mn-lt"/>
                <a:cs typeface="+mn-lt"/>
              </a:rPr>
              <a:t>munira</a:t>
            </a:r>
            <a:r>
              <a:rPr lang="en-US" sz="1900" dirty="0">
                <a:solidFill>
                  <a:schemeClr val="tx1">
                    <a:alpha val="80000"/>
                  </a:schemeClr>
                </a:solidFill>
                <a:ea typeface="+mn-lt"/>
                <a:cs typeface="+mn-lt"/>
              </a:rPr>
              <a:t> de </a:t>
            </a:r>
            <a:r>
              <a:rPr lang="en-US" sz="1900" dirty="0" err="1">
                <a:solidFill>
                  <a:schemeClr val="tx1">
                    <a:alpha val="80000"/>
                  </a:schemeClr>
                </a:solidFill>
                <a:ea typeface="+mn-lt"/>
                <a:cs typeface="+mn-lt"/>
              </a:rPr>
              <a:t>ce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qu'on</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nomme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une</a:t>
            </a:r>
            <a:r>
              <a:rPr lang="en-US" sz="1900" dirty="0">
                <a:solidFill>
                  <a:schemeClr val="tx1">
                    <a:alpha val="80000"/>
                  </a:schemeClr>
                </a:solidFill>
                <a:ea typeface="+mn-lt"/>
                <a:cs typeface="+mn-lt"/>
              </a:rPr>
              <a:t> </a:t>
            </a:r>
            <a:r>
              <a:rPr lang="en-US" sz="1900" b="1" dirty="0" err="1">
                <a:solidFill>
                  <a:schemeClr val="tx1">
                    <a:alpha val="80000"/>
                  </a:schemeClr>
                </a:solidFill>
                <a:ea typeface="+mn-lt"/>
                <a:cs typeface="+mn-lt"/>
              </a:rPr>
              <a:t>fonction</a:t>
            </a:r>
            <a:r>
              <a:rPr lang="en-US" sz="1900" b="1" dirty="0">
                <a:solidFill>
                  <a:schemeClr val="tx1">
                    <a:alpha val="80000"/>
                  </a:schemeClr>
                </a:solidFill>
                <a:ea typeface="+mn-lt"/>
                <a:cs typeface="+mn-lt"/>
              </a:rPr>
              <a:t> de </a:t>
            </a:r>
            <a:r>
              <a:rPr lang="en-US" sz="1900" b="1" dirty="0" err="1">
                <a:solidFill>
                  <a:schemeClr val="tx1">
                    <a:alpha val="80000"/>
                  </a:schemeClr>
                </a:solidFill>
                <a:ea typeface="+mn-lt"/>
                <a:cs typeface="+mn-lt"/>
              </a:rPr>
              <a:t>perte</a:t>
            </a:r>
            <a:r>
              <a:rPr lang="en-US" sz="1900" dirty="0">
                <a:solidFill>
                  <a:schemeClr val="tx1">
                    <a:alpha val="80000"/>
                  </a:schemeClr>
                </a:solidFill>
                <a:ea typeface="+mn-lt"/>
                <a:cs typeface="+mn-lt"/>
              </a:rPr>
              <a:t>, </a:t>
            </a:r>
            <a:r>
              <a:rPr lang="en-US" sz="1900" dirty="0" err="1">
                <a:solidFill>
                  <a:schemeClr val="tx1">
                    <a:alpha val="80000"/>
                  </a:schemeClr>
                </a:solidFill>
                <a:ea typeface="+mn-lt"/>
                <a:cs typeface="+mn-lt"/>
              </a:rPr>
              <a:t>appelée</a:t>
            </a:r>
            <a:r>
              <a:rPr lang="en-US" sz="1900" dirty="0">
                <a:solidFill>
                  <a:schemeClr val="tx1">
                    <a:alpha val="80000"/>
                  </a:schemeClr>
                </a:solidFill>
                <a:ea typeface="+mn-lt"/>
                <a:cs typeface="+mn-lt"/>
              </a:rPr>
              <a:t> </a:t>
            </a:r>
            <a:r>
              <a:rPr lang="en-US" sz="1900" b="1" dirty="0" err="1">
                <a:solidFill>
                  <a:schemeClr val="tx1">
                    <a:alpha val="80000"/>
                  </a:schemeClr>
                </a:solidFill>
                <a:ea typeface="+mn-lt"/>
                <a:cs typeface="+mn-lt"/>
              </a:rPr>
              <a:t>fonction</a:t>
            </a:r>
            <a:r>
              <a:rPr lang="en-US" sz="1900" b="1" dirty="0">
                <a:solidFill>
                  <a:schemeClr val="tx1">
                    <a:alpha val="80000"/>
                  </a:schemeClr>
                </a:solidFill>
                <a:ea typeface="+mn-lt"/>
                <a:cs typeface="+mn-lt"/>
              </a:rPr>
              <a:t> </a:t>
            </a:r>
            <a:r>
              <a:rPr lang="en-US" sz="1900" b="1" dirty="0" err="1">
                <a:solidFill>
                  <a:schemeClr val="tx1">
                    <a:alpha val="80000"/>
                  </a:schemeClr>
                </a:solidFill>
                <a:ea typeface="+mn-lt"/>
                <a:cs typeface="+mn-lt"/>
              </a:rPr>
              <a:t>coût</a:t>
            </a:r>
            <a:r>
              <a:rPr lang="en-US" sz="1900" dirty="0">
                <a:solidFill>
                  <a:schemeClr val="tx1">
                    <a:alpha val="80000"/>
                  </a:schemeClr>
                </a:solidFill>
                <a:ea typeface="+mn-lt"/>
                <a:cs typeface="+mn-lt"/>
              </a:rPr>
              <a:t>, qui </a:t>
            </a:r>
            <a:r>
              <a:rPr lang="en-US" sz="1900" dirty="0" err="1">
                <a:solidFill>
                  <a:schemeClr val="tx1">
                    <a:alpha val="80000"/>
                  </a:schemeClr>
                </a:solidFill>
                <a:ea typeface="+mn-lt"/>
                <a:cs typeface="+mn-lt"/>
              </a:rPr>
              <a:t>calcule</a:t>
            </a:r>
            <a:r>
              <a:rPr lang="en-US" sz="1900" dirty="0">
                <a:solidFill>
                  <a:schemeClr val="tx1">
                    <a:alpha val="80000"/>
                  </a:schemeClr>
                </a:solidFill>
                <a:ea typeface="+mn-lt"/>
                <a:cs typeface="+mn-lt"/>
              </a:rPr>
              <a:t> la distance entre la sortie </a:t>
            </a:r>
            <a:r>
              <a:rPr lang="en-US" sz="1900" dirty="0" err="1">
                <a:solidFill>
                  <a:schemeClr val="tx1">
                    <a:alpha val="80000"/>
                  </a:schemeClr>
                </a:solidFill>
                <a:ea typeface="+mn-lt"/>
                <a:cs typeface="+mn-lt"/>
              </a:rPr>
              <a:t>prédite</a:t>
            </a:r>
            <a:r>
              <a:rPr lang="en-US" sz="1900" dirty="0">
                <a:solidFill>
                  <a:schemeClr val="tx1">
                    <a:alpha val="80000"/>
                  </a:schemeClr>
                </a:solidFill>
                <a:ea typeface="+mn-lt"/>
                <a:cs typeface="+mn-lt"/>
              </a:rPr>
              <a:t> et la sortie </a:t>
            </a:r>
            <a:r>
              <a:rPr lang="en-US" sz="1900" dirty="0" err="1">
                <a:solidFill>
                  <a:schemeClr val="tx1">
                    <a:alpha val="80000"/>
                  </a:schemeClr>
                </a:solidFill>
                <a:ea typeface="+mn-lt"/>
                <a:cs typeface="+mn-lt"/>
              </a:rPr>
              <a:t>attendue</a:t>
            </a:r>
            <a:r>
              <a:rPr lang="en-US" sz="1900" dirty="0">
                <a:solidFill>
                  <a:schemeClr val="tx1">
                    <a:alpha val="80000"/>
                  </a:schemeClr>
                </a:solidFill>
                <a:ea typeface="+mn-lt"/>
                <a:cs typeface="+mn-lt"/>
              </a:rPr>
              <a:t>.</a:t>
            </a:r>
          </a:p>
          <a:p>
            <a:endParaRPr lang="en-US" sz="1900">
              <a:solidFill>
                <a:schemeClr val="tx1">
                  <a:alpha val="80000"/>
                </a:schemeClr>
              </a:solidFill>
              <a:ea typeface="Calibri"/>
              <a:cs typeface="Calibri"/>
            </a:endParaRPr>
          </a:p>
        </p:txBody>
      </p:sp>
      <p:cxnSp>
        <p:nvCxnSpPr>
          <p:cNvPr id="8" name="Straight Connector 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7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data transformation&#10;&#10;Description automatically generated">
            <a:extLst>
              <a:ext uri="{FF2B5EF4-FFF2-40B4-BE49-F238E27FC236}">
                <a16:creationId xmlns:a16="http://schemas.microsoft.com/office/drawing/2014/main" id="{42EE03E1-C6ED-01DF-0FD0-D2CF424C15EE}"/>
              </a:ext>
            </a:extLst>
          </p:cNvPr>
          <p:cNvPicPr>
            <a:picLocks noChangeAspect="1"/>
          </p:cNvPicPr>
          <p:nvPr/>
        </p:nvPicPr>
        <p:blipFill>
          <a:blip r:embed="rId2"/>
          <a:stretch>
            <a:fillRect/>
          </a:stretch>
        </p:blipFill>
        <p:spPr>
          <a:xfrm>
            <a:off x="175368" y="634078"/>
            <a:ext cx="4646507" cy="5347481"/>
          </a:xfrm>
          <a:prstGeom prst="rect">
            <a:avLst/>
          </a:prstGeom>
        </p:spPr>
      </p:pic>
      <p:sp>
        <p:nvSpPr>
          <p:cNvPr id="3" name="Content Placeholder 2">
            <a:extLst>
              <a:ext uri="{FF2B5EF4-FFF2-40B4-BE49-F238E27FC236}">
                <a16:creationId xmlns:a16="http://schemas.microsoft.com/office/drawing/2014/main" id="{FEB6FB46-AC8C-F918-1F17-00CD150BF8B9}"/>
              </a:ext>
            </a:extLst>
          </p:cNvPr>
          <p:cNvSpPr>
            <a:spLocks noGrp="1"/>
          </p:cNvSpPr>
          <p:nvPr>
            <p:ph idx="1"/>
          </p:nvPr>
        </p:nvSpPr>
        <p:spPr>
          <a:xfrm>
            <a:off x="5162793" y="547984"/>
            <a:ext cx="6191006" cy="5433324"/>
          </a:xfrm>
        </p:spPr>
        <p:txBody>
          <a:bodyPr vert="horz" lIns="91440" tIns="45720" rIns="91440" bIns="45720" rtlCol="0" anchor="t">
            <a:noAutofit/>
          </a:bodyPr>
          <a:lstStyle/>
          <a:p>
            <a:r>
              <a:rPr lang="en-US" sz="2000" dirty="0">
                <a:ea typeface="+mn-lt"/>
                <a:cs typeface="+mn-lt"/>
              </a:rPr>
              <a:t>Le but de la </a:t>
            </a:r>
            <a:r>
              <a:rPr lang="en-US" sz="2000" dirty="0" err="1">
                <a:ea typeface="+mn-lt"/>
                <a:cs typeface="+mn-lt"/>
              </a:rPr>
              <a:t>fonction</a:t>
            </a:r>
            <a:r>
              <a:rPr lang="en-US" sz="2000" dirty="0">
                <a:ea typeface="+mn-lt"/>
                <a:cs typeface="+mn-lt"/>
              </a:rPr>
              <a:t> de </a:t>
            </a:r>
            <a:r>
              <a:rPr lang="en-US" sz="2000" dirty="0" err="1">
                <a:ea typeface="+mn-lt"/>
                <a:cs typeface="+mn-lt"/>
              </a:rPr>
              <a:t>coût</a:t>
            </a:r>
            <a:r>
              <a:rPr lang="en-US" sz="2000" dirty="0">
                <a:ea typeface="+mn-lt"/>
                <a:cs typeface="+mn-lt"/>
              </a:rPr>
              <a:t> </a:t>
            </a:r>
            <a:r>
              <a:rPr lang="en-US" sz="2000" dirty="0" err="1">
                <a:ea typeface="+mn-lt"/>
                <a:cs typeface="+mn-lt"/>
              </a:rPr>
              <a:t>est</a:t>
            </a:r>
            <a:r>
              <a:rPr lang="en-US" sz="2000" dirty="0">
                <a:ea typeface="+mn-lt"/>
                <a:cs typeface="+mn-lt"/>
              </a:rPr>
              <a:t> de </a:t>
            </a:r>
            <a:r>
              <a:rPr lang="en-US" sz="2000" dirty="0" err="1">
                <a:ea typeface="+mn-lt"/>
                <a:cs typeface="+mn-lt"/>
              </a:rPr>
              <a:t>fournir</a:t>
            </a:r>
            <a:r>
              <a:rPr lang="en-US" sz="2000" dirty="0">
                <a:ea typeface="+mn-lt"/>
                <a:cs typeface="+mn-lt"/>
              </a:rPr>
              <a:t> la direction </a:t>
            </a:r>
            <a:r>
              <a:rPr lang="en-US" sz="2000" dirty="0" err="1">
                <a:ea typeface="+mn-lt"/>
                <a:cs typeface="+mn-lt"/>
              </a:rPr>
              <a:t>qu'on</a:t>
            </a:r>
            <a:r>
              <a:rPr lang="en-US" sz="2000" dirty="0">
                <a:ea typeface="+mn-lt"/>
                <a:cs typeface="+mn-lt"/>
              </a:rPr>
              <a:t> </a:t>
            </a:r>
            <a:r>
              <a:rPr lang="en-US" sz="2000" dirty="0" err="1">
                <a:ea typeface="+mn-lt"/>
                <a:cs typeface="+mn-lt"/>
              </a:rPr>
              <a:t>devra</a:t>
            </a:r>
            <a:r>
              <a:rPr lang="en-US" sz="2000" dirty="0">
                <a:ea typeface="+mn-lt"/>
                <a:cs typeface="+mn-lt"/>
              </a:rPr>
              <a:t> </a:t>
            </a:r>
            <a:r>
              <a:rPr lang="en-US" sz="2000" dirty="0" err="1">
                <a:ea typeface="+mn-lt"/>
                <a:cs typeface="+mn-lt"/>
              </a:rPr>
              <a:t>suivre</a:t>
            </a:r>
            <a:r>
              <a:rPr lang="en-US" sz="2000" dirty="0">
                <a:ea typeface="+mn-lt"/>
                <a:cs typeface="+mn-lt"/>
              </a:rPr>
              <a:t> </a:t>
            </a:r>
            <a:r>
              <a:rPr lang="en-US" sz="2000" dirty="0" err="1">
                <a:ea typeface="+mn-lt"/>
                <a:cs typeface="+mn-lt"/>
              </a:rPr>
              <a:t>afin</a:t>
            </a:r>
            <a:r>
              <a:rPr lang="en-US" sz="2000" dirty="0">
                <a:ea typeface="+mn-lt"/>
                <a:cs typeface="+mn-lt"/>
              </a:rPr>
              <a:t> de </a:t>
            </a:r>
            <a:r>
              <a:rPr lang="en-US" sz="2000" dirty="0" err="1">
                <a:ea typeface="+mn-lt"/>
                <a:cs typeface="+mn-lt"/>
              </a:rPr>
              <a:t>minimiser</a:t>
            </a:r>
            <a:r>
              <a:rPr lang="en-US" sz="2000" dirty="0">
                <a:ea typeface="+mn-lt"/>
                <a:cs typeface="+mn-lt"/>
              </a:rPr>
              <a:t> </a:t>
            </a:r>
            <a:r>
              <a:rPr lang="en-US" sz="2000" dirty="0" err="1">
                <a:ea typeface="+mn-lt"/>
                <a:cs typeface="+mn-lt"/>
              </a:rPr>
              <a:t>ce</a:t>
            </a:r>
            <a:r>
              <a:rPr lang="en-US" sz="2000" dirty="0">
                <a:ea typeface="+mn-lt"/>
                <a:cs typeface="+mn-lt"/>
              </a:rPr>
              <a:t> score. Pour </a:t>
            </a:r>
            <a:r>
              <a:rPr lang="en-US" sz="2000" dirty="0" err="1">
                <a:ea typeface="+mn-lt"/>
                <a:cs typeface="+mn-lt"/>
              </a:rPr>
              <a:t>ce</a:t>
            </a:r>
            <a:r>
              <a:rPr lang="en-US" sz="2000" dirty="0">
                <a:ea typeface="+mn-lt"/>
                <a:cs typeface="+mn-lt"/>
              </a:rPr>
              <a:t> faire, on </a:t>
            </a:r>
            <a:r>
              <a:rPr lang="en-US" sz="2000" dirty="0" err="1">
                <a:ea typeface="+mn-lt"/>
                <a:cs typeface="+mn-lt"/>
              </a:rPr>
              <a:t>utilisera</a:t>
            </a:r>
            <a:r>
              <a:rPr lang="en-US" sz="2000" dirty="0">
                <a:ea typeface="+mn-lt"/>
                <a:cs typeface="+mn-lt"/>
              </a:rPr>
              <a:t> </a:t>
            </a:r>
            <a:r>
              <a:rPr lang="en-US" sz="2000" dirty="0" err="1">
                <a:ea typeface="+mn-lt"/>
                <a:cs typeface="+mn-lt"/>
              </a:rPr>
              <a:t>l'algorithme</a:t>
            </a:r>
            <a:r>
              <a:rPr lang="en-US" sz="2000" dirty="0">
                <a:ea typeface="+mn-lt"/>
                <a:cs typeface="+mn-lt"/>
              </a:rPr>
              <a:t> de </a:t>
            </a:r>
            <a:r>
              <a:rPr lang="en-US" sz="2000" dirty="0" err="1">
                <a:ea typeface="+mn-lt"/>
                <a:cs typeface="+mn-lt"/>
              </a:rPr>
              <a:t>rétropropagation</a:t>
            </a:r>
            <a:r>
              <a:rPr lang="en-US" sz="2000" dirty="0">
                <a:ea typeface="+mn-lt"/>
                <a:cs typeface="+mn-lt"/>
              </a:rPr>
              <a:t>.</a:t>
            </a:r>
          </a:p>
          <a:p>
            <a:r>
              <a:rPr lang="en-US" sz="2000" dirty="0" err="1">
                <a:ea typeface="+mn-lt"/>
                <a:cs typeface="+mn-lt"/>
              </a:rPr>
              <a:t>Initialement</a:t>
            </a:r>
            <a:r>
              <a:rPr lang="en-US" sz="2000" dirty="0">
                <a:ea typeface="+mn-lt"/>
                <a:cs typeface="+mn-lt"/>
              </a:rPr>
              <a:t>, les </a:t>
            </a:r>
            <a:r>
              <a:rPr lang="en-US" sz="2000" dirty="0" err="1">
                <a:ea typeface="+mn-lt"/>
                <a:cs typeface="+mn-lt"/>
              </a:rPr>
              <a:t>poids</a:t>
            </a:r>
            <a:r>
              <a:rPr lang="en-US" sz="2000" dirty="0">
                <a:ea typeface="+mn-lt"/>
                <a:cs typeface="+mn-lt"/>
              </a:rPr>
              <a:t> du </a:t>
            </a:r>
            <a:r>
              <a:rPr lang="en-US" sz="2000" dirty="0" err="1">
                <a:ea typeface="+mn-lt"/>
                <a:cs typeface="+mn-lt"/>
              </a:rPr>
              <a:t>réseau</a:t>
            </a:r>
            <a:r>
              <a:rPr lang="en-US" sz="2000" dirty="0">
                <a:ea typeface="+mn-lt"/>
                <a:cs typeface="+mn-lt"/>
              </a:rPr>
              <a:t> </a:t>
            </a:r>
            <a:r>
              <a:rPr lang="en-US" sz="2000" dirty="0" err="1">
                <a:ea typeface="+mn-lt"/>
                <a:cs typeface="+mn-lt"/>
              </a:rPr>
              <a:t>sont</a:t>
            </a:r>
            <a:r>
              <a:rPr lang="en-US" sz="2000" dirty="0">
                <a:ea typeface="+mn-lt"/>
                <a:cs typeface="+mn-lt"/>
              </a:rPr>
              <a:t> </a:t>
            </a:r>
            <a:r>
              <a:rPr lang="en-US" sz="2000" dirty="0" err="1">
                <a:ea typeface="+mn-lt"/>
                <a:cs typeface="+mn-lt"/>
              </a:rPr>
              <a:t>assignés</a:t>
            </a:r>
            <a:r>
              <a:rPr lang="en-US" sz="2000" dirty="0">
                <a:ea typeface="+mn-lt"/>
                <a:cs typeface="+mn-lt"/>
              </a:rPr>
              <a:t> à des </a:t>
            </a:r>
            <a:r>
              <a:rPr lang="en-US" sz="2000" dirty="0" err="1">
                <a:ea typeface="+mn-lt"/>
                <a:cs typeface="+mn-lt"/>
              </a:rPr>
              <a:t>valeurs</a:t>
            </a:r>
            <a:r>
              <a:rPr lang="en-US" sz="2000" dirty="0">
                <a:ea typeface="+mn-lt"/>
                <a:cs typeface="+mn-lt"/>
              </a:rPr>
              <a:t> </a:t>
            </a:r>
            <a:r>
              <a:rPr lang="en-US" sz="2000" dirty="0" err="1">
                <a:ea typeface="+mn-lt"/>
                <a:cs typeface="+mn-lt"/>
              </a:rPr>
              <a:t>aléatoires</a:t>
            </a:r>
            <a:r>
              <a:rPr lang="en-US" sz="2000" dirty="0">
                <a:ea typeface="+mn-lt"/>
                <a:cs typeface="+mn-lt"/>
              </a:rPr>
              <a:t>. Cela </a:t>
            </a:r>
            <a:r>
              <a:rPr lang="en-US" sz="2000" dirty="0" err="1">
                <a:ea typeface="+mn-lt"/>
                <a:cs typeface="+mn-lt"/>
              </a:rPr>
              <a:t>signifie</a:t>
            </a:r>
            <a:r>
              <a:rPr lang="en-US" sz="2000" dirty="0">
                <a:ea typeface="+mn-lt"/>
                <a:cs typeface="+mn-lt"/>
              </a:rPr>
              <a:t> que le </a:t>
            </a:r>
            <a:r>
              <a:rPr lang="en-US" sz="2000" dirty="0" err="1">
                <a:ea typeface="+mn-lt"/>
                <a:cs typeface="+mn-lt"/>
              </a:rPr>
              <a:t>réseau</a:t>
            </a:r>
            <a:r>
              <a:rPr lang="en-US" sz="2000" dirty="0">
                <a:ea typeface="+mn-lt"/>
                <a:cs typeface="+mn-lt"/>
              </a:rPr>
              <a:t> </a:t>
            </a:r>
            <a:r>
              <a:rPr lang="en-US" sz="2000" dirty="0" err="1">
                <a:ea typeface="+mn-lt"/>
                <a:cs typeface="+mn-lt"/>
              </a:rPr>
              <a:t>n'implémente</a:t>
            </a:r>
            <a:r>
              <a:rPr lang="en-US" sz="2000" dirty="0">
                <a:ea typeface="+mn-lt"/>
                <a:cs typeface="+mn-lt"/>
              </a:rPr>
              <a:t> </a:t>
            </a:r>
            <a:r>
              <a:rPr lang="en-US" sz="2000" dirty="0" err="1">
                <a:ea typeface="+mn-lt"/>
                <a:cs typeface="+mn-lt"/>
              </a:rPr>
              <a:t>qu'une</a:t>
            </a:r>
            <a:r>
              <a:rPr lang="en-US" sz="2000" dirty="0">
                <a:ea typeface="+mn-lt"/>
                <a:cs typeface="+mn-lt"/>
              </a:rPr>
              <a:t> </a:t>
            </a:r>
            <a:r>
              <a:rPr lang="en-US" sz="2000" dirty="0" err="1">
                <a:ea typeface="+mn-lt"/>
                <a:cs typeface="+mn-lt"/>
              </a:rPr>
              <a:t>série</a:t>
            </a:r>
            <a:r>
              <a:rPr lang="en-US" sz="2000" dirty="0">
                <a:ea typeface="+mn-lt"/>
                <a:cs typeface="+mn-lt"/>
              </a:rPr>
              <a:t> de transformations </a:t>
            </a:r>
            <a:r>
              <a:rPr lang="en-US" sz="2000" dirty="0" err="1">
                <a:ea typeface="+mn-lt"/>
                <a:cs typeface="+mn-lt"/>
              </a:rPr>
              <a:t>aléatoires</a:t>
            </a:r>
            <a:r>
              <a:rPr lang="en-US" sz="2000" dirty="0">
                <a:ea typeface="+mn-lt"/>
                <a:cs typeface="+mn-lt"/>
              </a:rPr>
              <a:t>. </a:t>
            </a:r>
            <a:r>
              <a:rPr lang="en-US" sz="2000" dirty="0" err="1">
                <a:ea typeface="+mn-lt"/>
                <a:cs typeface="+mn-lt"/>
              </a:rPr>
              <a:t>Naturellement</a:t>
            </a:r>
            <a:r>
              <a:rPr lang="en-US" sz="2000" dirty="0">
                <a:ea typeface="+mn-lt"/>
                <a:cs typeface="+mn-lt"/>
              </a:rPr>
              <a:t>, </a:t>
            </a:r>
            <a:r>
              <a:rPr lang="en-US" sz="2000" dirty="0" err="1">
                <a:ea typeface="+mn-lt"/>
                <a:cs typeface="+mn-lt"/>
              </a:rPr>
              <a:t>sa</a:t>
            </a:r>
            <a:r>
              <a:rPr lang="en-US" sz="2000" dirty="0">
                <a:ea typeface="+mn-lt"/>
                <a:cs typeface="+mn-lt"/>
              </a:rPr>
              <a:t> sortie </a:t>
            </a:r>
            <a:r>
              <a:rPr lang="en-US" sz="2000" dirty="0" err="1">
                <a:ea typeface="+mn-lt"/>
                <a:cs typeface="+mn-lt"/>
              </a:rPr>
              <a:t>est</a:t>
            </a:r>
            <a:r>
              <a:rPr lang="en-US" sz="2000" dirty="0">
                <a:ea typeface="+mn-lt"/>
                <a:cs typeface="+mn-lt"/>
              </a:rPr>
              <a:t> loin de </a:t>
            </a:r>
            <a:r>
              <a:rPr lang="en-US" sz="2000" dirty="0" err="1">
                <a:ea typeface="+mn-lt"/>
                <a:cs typeface="+mn-lt"/>
              </a:rPr>
              <a:t>ce</a:t>
            </a:r>
            <a:r>
              <a:rPr lang="en-US" sz="2000" dirty="0">
                <a:ea typeface="+mn-lt"/>
                <a:cs typeface="+mn-lt"/>
              </a:rPr>
              <a:t> </a:t>
            </a:r>
            <a:r>
              <a:rPr lang="en-US" sz="2000" dirty="0" err="1">
                <a:ea typeface="+mn-lt"/>
                <a:cs typeface="+mn-lt"/>
              </a:rPr>
              <a:t>qu'elle</a:t>
            </a:r>
            <a:r>
              <a:rPr lang="en-US" sz="2000" dirty="0">
                <a:ea typeface="+mn-lt"/>
                <a:cs typeface="+mn-lt"/>
              </a:rPr>
              <a:t> </a:t>
            </a:r>
            <a:r>
              <a:rPr lang="en-US" sz="2000" dirty="0" err="1">
                <a:ea typeface="+mn-lt"/>
                <a:cs typeface="+mn-lt"/>
              </a:rPr>
              <a:t>devrait</a:t>
            </a:r>
            <a:r>
              <a:rPr lang="en-US" sz="2000" dirty="0">
                <a:ea typeface="+mn-lt"/>
                <a:cs typeface="+mn-lt"/>
              </a:rPr>
              <a:t> </a:t>
            </a:r>
            <a:r>
              <a:rPr lang="en-US" sz="2000" dirty="0" err="1">
                <a:ea typeface="+mn-lt"/>
                <a:cs typeface="+mn-lt"/>
              </a:rPr>
              <a:t>être</a:t>
            </a:r>
            <a:r>
              <a:rPr lang="en-US" sz="2000" dirty="0">
                <a:ea typeface="+mn-lt"/>
                <a:cs typeface="+mn-lt"/>
              </a:rPr>
              <a:t> </a:t>
            </a:r>
            <a:r>
              <a:rPr lang="en-US" sz="2000" dirty="0" err="1">
                <a:ea typeface="+mn-lt"/>
                <a:cs typeface="+mn-lt"/>
              </a:rPr>
              <a:t>idéalement</a:t>
            </a:r>
            <a:r>
              <a:rPr lang="en-US" sz="2000" dirty="0">
                <a:ea typeface="+mn-lt"/>
                <a:cs typeface="+mn-lt"/>
              </a:rPr>
              <a:t>, et le score de </a:t>
            </a:r>
            <a:r>
              <a:rPr lang="en-US" sz="2000" dirty="0" err="1">
                <a:ea typeface="+mn-lt"/>
                <a:cs typeface="+mn-lt"/>
              </a:rPr>
              <a:t>perte</a:t>
            </a:r>
            <a:r>
              <a:rPr lang="en-US" sz="2000" dirty="0">
                <a:ea typeface="+mn-lt"/>
                <a:cs typeface="+mn-lt"/>
              </a:rPr>
              <a:t> </a:t>
            </a:r>
            <a:r>
              <a:rPr lang="en-US" sz="2000" dirty="0" err="1">
                <a:ea typeface="+mn-lt"/>
                <a:cs typeface="+mn-lt"/>
              </a:rPr>
              <a:t>est</a:t>
            </a:r>
            <a:r>
              <a:rPr lang="en-US" sz="2000" dirty="0">
                <a:ea typeface="+mn-lt"/>
                <a:cs typeface="+mn-lt"/>
              </a:rPr>
              <a:t> par </a:t>
            </a:r>
            <a:r>
              <a:rPr lang="en-US" sz="2000" dirty="0" err="1">
                <a:ea typeface="+mn-lt"/>
                <a:cs typeface="+mn-lt"/>
              </a:rPr>
              <a:t>conséquent</a:t>
            </a:r>
            <a:r>
              <a:rPr lang="en-US" sz="2000" dirty="0">
                <a:ea typeface="+mn-lt"/>
                <a:cs typeface="+mn-lt"/>
              </a:rPr>
              <a:t> très </a:t>
            </a:r>
            <a:r>
              <a:rPr lang="en-US" sz="2000" dirty="0" err="1">
                <a:ea typeface="+mn-lt"/>
                <a:cs typeface="+mn-lt"/>
              </a:rPr>
              <a:t>élevé.Mais</a:t>
            </a:r>
            <a:r>
              <a:rPr lang="en-US" sz="2000" dirty="0">
                <a:ea typeface="+mn-lt"/>
                <a:cs typeface="+mn-lt"/>
              </a:rPr>
              <a:t> avec </a:t>
            </a:r>
            <a:r>
              <a:rPr lang="en-US" sz="2000" dirty="0" err="1">
                <a:ea typeface="+mn-lt"/>
                <a:cs typeface="+mn-lt"/>
              </a:rPr>
              <a:t>chaque</a:t>
            </a:r>
            <a:r>
              <a:rPr lang="en-US" sz="2000" dirty="0">
                <a:ea typeface="+mn-lt"/>
                <a:cs typeface="+mn-lt"/>
              </a:rPr>
              <a:t> </a:t>
            </a:r>
            <a:r>
              <a:rPr lang="en-US" sz="2000" dirty="0" err="1">
                <a:ea typeface="+mn-lt"/>
                <a:cs typeface="+mn-lt"/>
              </a:rPr>
              <a:t>exemple</a:t>
            </a:r>
            <a:r>
              <a:rPr lang="en-US" sz="2000" dirty="0">
                <a:ea typeface="+mn-lt"/>
                <a:cs typeface="+mn-lt"/>
              </a:rPr>
              <a:t> que le </a:t>
            </a:r>
            <a:r>
              <a:rPr lang="en-US" sz="2000" dirty="0" err="1">
                <a:ea typeface="+mn-lt"/>
                <a:cs typeface="+mn-lt"/>
              </a:rPr>
              <a:t>réseau</a:t>
            </a:r>
            <a:r>
              <a:rPr lang="en-US" sz="2000" dirty="0">
                <a:ea typeface="+mn-lt"/>
                <a:cs typeface="+mn-lt"/>
              </a:rPr>
              <a:t> </a:t>
            </a:r>
            <a:r>
              <a:rPr lang="en-US" sz="2000" dirty="0" err="1">
                <a:ea typeface="+mn-lt"/>
                <a:cs typeface="+mn-lt"/>
              </a:rPr>
              <a:t>traite</a:t>
            </a:r>
            <a:r>
              <a:rPr lang="en-US" sz="2000" dirty="0">
                <a:ea typeface="+mn-lt"/>
                <a:cs typeface="+mn-lt"/>
              </a:rPr>
              <a:t>, les </a:t>
            </a:r>
            <a:r>
              <a:rPr lang="en-US" sz="2000" dirty="0" err="1">
                <a:ea typeface="+mn-lt"/>
                <a:cs typeface="+mn-lt"/>
              </a:rPr>
              <a:t>poids</a:t>
            </a:r>
            <a:r>
              <a:rPr lang="en-US" sz="2000" dirty="0">
                <a:ea typeface="+mn-lt"/>
                <a:cs typeface="+mn-lt"/>
              </a:rPr>
              <a:t> </a:t>
            </a:r>
            <a:r>
              <a:rPr lang="en-US" sz="2000" dirty="0" err="1">
                <a:ea typeface="+mn-lt"/>
                <a:cs typeface="+mn-lt"/>
              </a:rPr>
              <a:t>sont</a:t>
            </a:r>
            <a:r>
              <a:rPr lang="en-US" sz="2000" dirty="0">
                <a:ea typeface="+mn-lt"/>
                <a:cs typeface="+mn-lt"/>
              </a:rPr>
              <a:t> </a:t>
            </a:r>
            <a:r>
              <a:rPr lang="en-US" sz="2000" dirty="0" err="1">
                <a:ea typeface="+mn-lt"/>
                <a:cs typeface="+mn-lt"/>
              </a:rPr>
              <a:t>ajustés</a:t>
            </a:r>
            <a:r>
              <a:rPr lang="en-US" sz="2000" dirty="0">
                <a:ea typeface="+mn-lt"/>
                <a:cs typeface="+mn-lt"/>
              </a:rPr>
              <a:t> un peu dans la bonne direction. Cela </a:t>
            </a:r>
            <a:r>
              <a:rPr lang="en-US" sz="2000" dirty="0" err="1">
                <a:ea typeface="+mn-lt"/>
                <a:cs typeface="+mn-lt"/>
              </a:rPr>
              <a:t>réduit</a:t>
            </a:r>
            <a:r>
              <a:rPr lang="en-US" sz="2000" dirty="0">
                <a:ea typeface="+mn-lt"/>
                <a:cs typeface="+mn-lt"/>
              </a:rPr>
              <a:t> le score de </a:t>
            </a:r>
            <a:r>
              <a:rPr lang="en-US" sz="2000" dirty="0" err="1">
                <a:ea typeface="+mn-lt"/>
                <a:cs typeface="+mn-lt"/>
              </a:rPr>
              <a:t>perte</a:t>
            </a:r>
            <a:r>
              <a:rPr lang="en-US" sz="2000" dirty="0">
                <a:ea typeface="+mn-lt"/>
                <a:cs typeface="+mn-lt"/>
              </a:rPr>
              <a:t>. </a:t>
            </a:r>
            <a:r>
              <a:rPr lang="en-US" sz="2000" dirty="0" err="1">
                <a:ea typeface="+mn-lt"/>
                <a:cs typeface="+mn-lt"/>
              </a:rPr>
              <a:t>C'est</a:t>
            </a:r>
            <a:r>
              <a:rPr lang="en-US" sz="2000" dirty="0">
                <a:ea typeface="+mn-lt"/>
                <a:cs typeface="+mn-lt"/>
              </a:rPr>
              <a:t> la boucle </a:t>
            </a:r>
            <a:r>
              <a:rPr lang="en-US" sz="2000" dirty="0" err="1">
                <a:ea typeface="+mn-lt"/>
                <a:cs typeface="+mn-lt"/>
              </a:rPr>
              <a:t>d'entraînement</a:t>
            </a:r>
            <a:r>
              <a:rPr lang="en-US" sz="2000" dirty="0">
                <a:ea typeface="+mn-lt"/>
                <a:cs typeface="+mn-lt"/>
              </a:rPr>
              <a:t>, qui, </a:t>
            </a:r>
            <a:r>
              <a:rPr lang="en-US" sz="2000" dirty="0" err="1">
                <a:ea typeface="+mn-lt"/>
                <a:cs typeface="+mn-lt"/>
              </a:rPr>
              <a:t>répétée</a:t>
            </a:r>
            <a:r>
              <a:rPr lang="en-US" sz="2000" dirty="0">
                <a:ea typeface="+mn-lt"/>
                <a:cs typeface="+mn-lt"/>
              </a:rPr>
              <a:t> un </a:t>
            </a:r>
            <a:r>
              <a:rPr lang="en-US" sz="2000" dirty="0" err="1">
                <a:ea typeface="+mn-lt"/>
                <a:cs typeface="+mn-lt"/>
              </a:rPr>
              <a:t>nombre</a:t>
            </a:r>
            <a:r>
              <a:rPr lang="en-US" sz="2000" dirty="0">
                <a:ea typeface="+mn-lt"/>
                <a:cs typeface="+mn-lt"/>
              </a:rPr>
              <a:t> </a:t>
            </a:r>
            <a:r>
              <a:rPr lang="en-US" sz="2000" dirty="0" err="1">
                <a:ea typeface="+mn-lt"/>
                <a:cs typeface="+mn-lt"/>
              </a:rPr>
              <a:t>suffisant</a:t>
            </a:r>
            <a:r>
              <a:rPr lang="en-US" sz="2000" dirty="0">
                <a:ea typeface="+mn-lt"/>
                <a:cs typeface="+mn-lt"/>
              </a:rPr>
              <a:t> de </a:t>
            </a:r>
            <a:r>
              <a:rPr lang="en-US" sz="2000" dirty="0" err="1">
                <a:ea typeface="+mn-lt"/>
                <a:cs typeface="+mn-lt"/>
              </a:rPr>
              <a:t>fois</a:t>
            </a:r>
            <a:r>
              <a:rPr lang="en-US" sz="2000" dirty="0">
                <a:ea typeface="+mn-lt"/>
                <a:cs typeface="+mn-lt"/>
              </a:rPr>
              <a:t> (</a:t>
            </a:r>
            <a:r>
              <a:rPr lang="en-US" sz="2000" dirty="0" err="1">
                <a:ea typeface="+mn-lt"/>
                <a:cs typeface="+mn-lt"/>
              </a:rPr>
              <a:t>généralement</a:t>
            </a:r>
            <a:r>
              <a:rPr lang="en-US" sz="2000" dirty="0">
                <a:ea typeface="+mn-lt"/>
                <a:cs typeface="+mn-lt"/>
              </a:rPr>
              <a:t> des </a:t>
            </a:r>
            <a:r>
              <a:rPr lang="en-US" sz="2000" dirty="0" err="1">
                <a:ea typeface="+mn-lt"/>
                <a:cs typeface="+mn-lt"/>
              </a:rPr>
              <a:t>dizaines</a:t>
            </a:r>
            <a:r>
              <a:rPr lang="en-US" sz="2000" dirty="0">
                <a:ea typeface="+mn-lt"/>
                <a:cs typeface="+mn-lt"/>
              </a:rPr>
              <a:t> </a:t>
            </a:r>
            <a:r>
              <a:rPr lang="en-US" sz="2000" dirty="0" err="1">
                <a:ea typeface="+mn-lt"/>
                <a:cs typeface="+mn-lt"/>
              </a:rPr>
              <a:t>d'itérations</a:t>
            </a:r>
            <a:r>
              <a:rPr lang="en-US" sz="2000" dirty="0">
                <a:ea typeface="+mn-lt"/>
                <a:cs typeface="+mn-lt"/>
              </a:rPr>
              <a:t> sur des </a:t>
            </a:r>
            <a:r>
              <a:rPr lang="en-US" sz="2000" dirty="0" err="1">
                <a:ea typeface="+mn-lt"/>
                <a:cs typeface="+mn-lt"/>
              </a:rPr>
              <a:t>milliers</a:t>
            </a:r>
            <a:r>
              <a:rPr lang="en-US" sz="2000" dirty="0">
                <a:ea typeface="+mn-lt"/>
                <a:cs typeface="+mn-lt"/>
              </a:rPr>
              <a:t> </a:t>
            </a:r>
            <a:r>
              <a:rPr lang="en-US" sz="2000" dirty="0" err="1">
                <a:ea typeface="+mn-lt"/>
                <a:cs typeface="+mn-lt"/>
              </a:rPr>
              <a:t>d'exemples</a:t>
            </a:r>
            <a:r>
              <a:rPr lang="en-US" sz="2000" dirty="0">
                <a:ea typeface="+mn-lt"/>
                <a:cs typeface="+mn-lt"/>
              </a:rPr>
              <a:t>), </a:t>
            </a:r>
            <a:r>
              <a:rPr lang="en-US" sz="2000" dirty="0" err="1">
                <a:ea typeface="+mn-lt"/>
                <a:cs typeface="+mn-lt"/>
              </a:rPr>
              <a:t>donne</a:t>
            </a:r>
            <a:r>
              <a:rPr lang="en-US" sz="2000" dirty="0">
                <a:ea typeface="+mn-lt"/>
                <a:cs typeface="+mn-lt"/>
              </a:rPr>
              <a:t> des </a:t>
            </a:r>
            <a:r>
              <a:rPr lang="en-US" sz="2000" dirty="0" err="1">
                <a:ea typeface="+mn-lt"/>
                <a:cs typeface="+mn-lt"/>
              </a:rPr>
              <a:t>valeurs</a:t>
            </a:r>
            <a:r>
              <a:rPr lang="en-US" sz="2000" dirty="0">
                <a:ea typeface="+mn-lt"/>
                <a:cs typeface="+mn-lt"/>
              </a:rPr>
              <a:t> de </a:t>
            </a:r>
            <a:r>
              <a:rPr lang="en-US" sz="2000" dirty="0" err="1">
                <a:ea typeface="+mn-lt"/>
                <a:cs typeface="+mn-lt"/>
              </a:rPr>
              <a:t>poids</a:t>
            </a:r>
            <a:r>
              <a:rPr lang="en-US" sz="2000" dirty="0">
                <a:ea typeface="+mn-lt"/>
                <a:cs typeface="+mn-lt"/>
              </a:rPr>
              <a:t> qui </a:t>
            </a:r>
            <a:r>
              <a:rPr lang="en-US" sz="2000" dirty="0" err="1">
                <a:ea typeface="+mn-lt"/>
                <a:cs typeface="+mn-lt"/>
              </a:rPr>
              <a:t>minimisent</a:t>
            </a:r>
            <a:r>
              <a:rPr lang="en-US" sz="2000" dirty="0">
                <a:ea typeface="+mn-lt"/>
                <a:cs typeface="+mn-lt"/>
              </a:rPr>
              <a:t> la </a:t>
            </a:r>
            <a:r>
              <a:rPr lang="en-US" sz="2000" dirty="0" err="1">
                <a:ea typeface="+mn-lt"/>
                <a:cs typeface="+mn-lt"/>
              </a:rPr>
              <a:t>fonction</a:t>
            </a:r>
            <a:r>
              <a:rPr lang="en-US" sz="2000" dirty="0">
                <a:ea typeface="+mn-lt"/>
                <a:cs typeface="+mn-lt"/>
              </a:rPr>
              <a:t> de </a:t>
            </a:r>
            <a:r>
              <a:rPr lang="en-US" sz="2000" dirty="0" err="1">
                <a:ea typeface="+mn-lt"/>
                <a:cs typeface="+mn-lt"/>
              </a:rPr>
              <a:t>perte.Un</a:t>
            </a:r>
            <a:r>
              <a:rPr lang="en-US" sz="2000" dirty="0">
                <a:ea typeface="+mn-lt"/>
                <a:cs typeface="+mn-lt"/>
              </a:rPr>
              <a:t> </a:t>
            </a:r>
            <a:r>
              <a:rPr lang="en-US" sz="2000" dirty="0" err="1">
                <a:ea typeface="+mn-lt"/>
                <a:cs typeface="+mn-lt"/>
              </a:rPr>
              <a:t>réseau</a:t>
            </a:r>
            <a:r>
              <a:rPr lang="en-US" sz="2000" dirty="0">
                <a:ea typeface="+mn-lt"/>
                <a:cs typeface="+mn-lt"/>
              </a:rPr>
              <a:t> avec </a:t>
            </a:r>
            <a:r>
              <a:rPr lang="en-US" sz="2000" dirty="0" err="1">
                <a:ea typeface="+mn-lt"/>
                <a:cs typeface="+mn-lt"/>
              </a:rPr>
              <a:t>une</a:t>
            </a:r>
            <a:r>
              <a:rPr lang="en-US" sz="2000" dirty="0">
                <a:ea typeface="+mn-lt"/>
                <a:cs typeface="+mn-lt"/>
              </a:rPr>
              <a:t> </a:t>
            </a:r>
            <a:r>
              <a:rPr lang="en-US" sz="2000" dirty="0" err="1">
                <a:ea typeface="+mn-lt"/>
                <a:cs typeface="+mn-lt"/>
              </a:rPr>
              <a:t>perte</a:t>
            </a:r>
            <a:r>
              <a:rPr lang="en-US" sz="2000" dirty="0">
                <a:ea typeface="+mn-lt"/>
                <a:cs typeface="+mn-lt"/>
              </a:rPr>
              <a:t> </a:t>
            </a:r>
            <a:r>
              <a:rPr lang="en-US" sz="2000" dirty="0" err="1">
                <a:ea typeface="+mn-lt"/>
                <a:cs typeface="+mn-lt"/>
              </a:rPr>
              <a:t>minimale</a:t>
            </a:r>
            <a:r>
              <a:rPr lang="en-US" sz="2000" dirty="0">
                <a:ea typeface="+mn-lt"/>
                <a:cs typeface="+mn-lt"/>
              </a:rPr>
              <a:t> </a:t>
            </a:r>
            <a:r>
              <a:rPr lang="en-US" sz="2000" dirty="0" err="1">
                <a:ea typeface="+mn-lt"/>
                <a:cs typeface="+mn-lt"/>
              </a:rPr>
              <a:t>est</a:t>
            </a:r>
            <a:r>
              <a:rPr lang="en-US" sz="2000" dirty="0">
                <a:ea typeface="+mn-lt"/>
                <a:cs typeface="+mn-lt"/>
              </a:rPr>
              <a:t> un </a:t>
            </a:r>
            <a:r>
              <a:rPr lang="en-US" sz="2000" dirty="0" err="1">
                <a:ea typeface="+mn-lt"/>
                <a:cs typeface="+mn-lt"/>
              </a:rPr>
              <a:t>réseau</a:t>
            </a:r>
            <a:r>
              <a:rPr lang="en-US" sz="2000" dirty="0">
                <a:ea typeface="+mn-lt"/>
                <a:cs typeface="+mn-lt"/>
              </a:rPr>
              <a:t> pour </a:t>
            </a:r>
            <a:r>
              <a:rPr lang="en-US" sz="2000" dirty="0" err="1">
                <a:ea typeface="+mn-lt"/>
                <a:cs typeface="+mn-lt"/>
              </a:rPr>
              <a:t>lequel</a:t>
            </a:r>
            <a:r>
              <a:rPr lang="en-US" sz="2000" dirty="0">
                <a:ea typeface="+mn-lt"/>
                <a:cs typeface="+mn-lt"/>
              </a:rPr>
              <a:t> les sorties </a:t>
            </a:r>
            <a:r>
              <a:rPr lang="en-US" sz="2000" dirty="0" err="1">
                <a:ea typeface="+mn-lt"/>
                <a:cs typeface="+mn-lt"/>
              </a:rPr>
              <a:t>sont</a:t>
            </a:r>
            <a:r>
              <a:rPr lang="en-US" sz="2000" dirty="0">
                <a:ea typeface="+mn-lt"/>
                <a:cs typeface="+mn-lt"/>
              </a:rPr>
              <a:t> </a:t>
            </a:r>
            <a:r>
              <a:rPr lang="en-US" sz="2000" dirty="0" err="1">
                <a:ea typeface="+mn-lt"/>
                <a:cs typeface="+mn-lt"/>
              </a:rPr>
              <a:t>aussi</a:t>
            </a:r>
            <a:r>
              <a:rPr lang="en-US" sz="2000" dirty="0">
                <a:ea typeface="+mn-lt"/>
                <a:cs typeface="+mn-lt"/>
              </a:rPr>
              <a:t> </a:t>
            </a:r>
            <a:r>
              <a:rPr lang="en-US" sz="2000" dirty="0" err="1">
                <a:ea typeface="+mn-lt"/>
                <a:cs typeface="+mn-lt"/>
              </a:rPr>
              <a:t>proches</a:t>
            </a:r>
            <a:r>
              <a:rPr lang="en-US" sz="2000" dirty="0">
                <a:ea typeface="+mn-lt"/>
                <a:cs typeface="+mn-lt"/>
              </a:rPr>
              <a:t> que possible des </a:t>
            </a:r>
            <a:r>
              <a:rPr lang="en-US" sz="2000" dirty="0" err="1">
                <a:ea typeface="+mn-lt"/>
                <a:cs typeface="+mn-lt"/>
              </a:rPr>
              <a:t>cibles</a:t>
            </a:r>
            <a:r>
              <a:rPr lang="en-US" sz="2000" dirty="0">
                <a:ea typeface="+mn-lt"/>
                <a:cs typeface="+mn-lt"/>
              </a:rPr>
              <a:t>. </a:t>
            </a:r>
            <a:r>
              <a:rPr lang="en-US" sz="2000" dirty="0" err="1">
                <a:ea typeface="+mn-lt"/>
                <a:cs typeface="+mn-lt"/>
              </a:rPr>
              <a:t>C'est</a:t>
            </a:r>
            <a:r>
              <a:rPr lang="en-US" sz="2000" dirty="0">
                <a:ea typeface="+mn-lt"/>
                <a:cs typeface="+mn-lt"/>
              </a:rPr>
              <a:t> un </a:t>
            </a:r>
            <a:r>
              <a:rPr lang="en-US" sz="2000" dirty="0" err="1">
                <a:ea typeface="+mn-lt"/>
                <a:cs typeface="+mn-lt"/>
              </a:rPr>
              <a:t>réseau</a:t>
            </a:r>
            <a:r>
              <a:rPr lang="en-US" sz="2000" dirty="0">
                <a:ea typeface="+mn-lt"/>
                <a:cs typeface="+mn-lt"/>
              </a:rPr>
              <a:t> </a:t>
            </a:r>
            <a:r>
              <a:rPr lang="en-US" sz="2000" dirty="0" err="1">
                <a:ea typeface="+mn-lt"/>
                <a:cs typeface="+mn-lt"/>
              </a:rPr>
              <a:t>entraîné.Encore</a:t>
            </a:r>
            <a:r>
              <a:rPr lang="en-US" sz="2000" dirty="0">
                <a:ea typeface="+mn-lt"/>
                <a:cs typeface="+mn-lt"/>
              </a:rPr>
              <a:t> </a:t>
            </a:r>
            <a:r>
              <a:rPr lang="en-US" sz="2000" dirty="0" err="1">
                <a:ea typeface="+mn-lt"/>
                <a:cs typeface="+mn-lt"/>
              </a:rPr>
              <a:t>une</a:t>
            </a:r>
            <a:r>
              <a:rPr lang="en-US" sz="2000" dirty="0">
                <a:ea typeface="+mn-lt"/>
                <a:cs typeface="+mn-lt"/>
              </a:rPr>
              <a:t> </a:t>
            </a:r>
            <a:r>
              <a:rPr lang="en-US" sz="2000" dirty="0" err="1">
                <a:ea typeface="+mn-lt"/>
                <a:cs typeface="+mn-lt"/>
              </a:rPr>
              <a:t>fois</a:t>
            </a:r>
            <a:r>
              <a:rPr lang="en-US" sz="2000" dirty="0">
                <a:ea typeface="+mn-lt"/>
                <a:cs typeface="+mn-lt"/>
              </a:rPr>
              <a:t>, </a:t>
            </a:r>
            <a:r>
              <a:rPr lang="en-US" sz="2000" dirty="0" err="1">
                <a:ea typeface="+mn-lt"/>
                <a:cs typeface="+mn-lt"/>
              </a:rPr>
              <a:t>c'est</a:t>
            </a:r>
            <a:r>
              <a:rPr lang="en-US" sz="2000" dirty="0">
                <a:ea typeface="+mn-lt"/>
                <a:cs typeface="+mn-lt"/>
              </a:rPr>
              <a:t> un </a:t>
            </a:r>
            <a:r>
              <a:rPr lang="en-US" sz="2000" dirty="0" err="1">
                <a:ea typeface="+mn-lt"/>
                <a:cs typeface="+mn-lt"/>
              </a:rPr>
              <a:t>mécanisme</a:t>
            </a:r>
            <a:r>
              <a:rPr lang="en-US" sz="2000" dirty="0">
                <a:ea typeface="+mn-lt"/>
                <a:cs typeface="+mn-lt"/>
              </a:rPr>
              <a:t> simple qui, </a:t>
            </a:r>
            <a:r>
              <a:rPr lang="en-US" sz="2000" dirty="0" err="1">
                <a:ea typeface="+mn-lt"/>
                <a:cs typeface="+mn-lt"/>
              </a:rPr>
              <a:t>une</a:t>
            </a:r>
            <a:r>
              <a:rPr lang="en-US" sz="2000" dirty="0">
                <a:ea typeface="+mn-lt"/>
                <a:cs typeface="+mn-lt"/>
              </a:rPr>
              <a:t> </a:t>
            </a:r>
            <a:r>
              <a:rPr lang="en-US" sz="2000" dirty="0" err="1">
                <a:ea typeface="+mn-lt"/>
                <a:cs typeface="+mn-lt"/>
              </a:rPr>
              <a:t>fois</a:t>
            </a:r>
            <a:r>
              <a:rPr lang="en-US" sz="2000" dirty="0">
                <a:ea typeface="+mn-lt"/>
                <a:cs typeface="+mn-lt"/>
              </a:rPr>
              <a:t> mis à </a:t>
            </a:r>
            <a:r>
              <a:rPr lang="en-US" sz="2000" dirty="0" err="1">
                <a:ea typeface="+mn-lt"/>
                <a:cs typeface="+mn-lt"/>
              </a:rPr>
              <a:t>l'échelle</a:t>
            </a:r>
            <a:r>
              <a:rPr lang="en-US" sz="2000" dirty="0">
                <a:ea typeface="+mn-lt"/>
                <a:cs typeface="+mn-lt"/>
              </a:rPr>
              <a:t>, </a:t>
            </a:r>
            <a:r>
              <a:rPr lang="en-US" sz="2000" dirty="0" err="1">
                <a:ea typeface="+mn-lt"/>
                <a:cs typeface="+mn-lt"/>
              </a:rPr>
              <a:t>finit</a:t>
            </a:r>
            <a:r>
              <a:rPr lang="en-US" sz="2000" dirty="0">
                <a:ea typeface="+mn-lt"/>
                <a:cs typeface="+mn-lt"/>
              </a:rPr>
              <a:t> par </a:t>
            </a:r>
            <a:r>
              <a:rPr lang="en-US" sz="2000" dirty="0" err="1">
                <a:ea typeface="+mn-lt"/>
                <a:cs typeface="+mn-lt"/>
              </a:rPr>
              <a:t>ressembler</a:t>
            </a:r>
            <a:r>
              <a:rPr lang="en-US" sz="2000" dirty="0">
                <a:ea typeface="+mn-lt"/>
                <a:cs typeface="+mn-lt"/>
              </a:rPr>
              <a:t> à de la </a:t>
            </a:r>
            <a:r>
              <a:rPr lang="en-US" sz="2000" dirty="0" err="1">
                <a:ea typeface="+mn-lt"/>
                <a:cs typeface="+mn-lt"/>
              </a:rPr>
              <a:t>magie</a:t>
            </a:r>
            <a:r>
              <a:rPr lang="en-US" sz="2000" dirty="0">
                <a:ea typeface="+mn-lt"/>
                <a:cs typeface="+mn-lt"/>
              </a:rPr>
              <a:t>.</a:t>
            </a:r>
            <a:endParaRPr lang="en-US" b="1">
              <a:ea typeface="+mn-lt"/>
              <a:cs typeface="+mn-lt"/>
            </a:endParaRPr>
          </a:p>
          <a:p>
            <a:endParaRPr lang="en-US" sz="2000" dirty="0">
              <a:ea typeface="Calibri"/>
              <a:cs typeface="Calibri"/>
            </a:endParaRPr>
          </a:p>
        </p:txBody>
      </p:sp>
      <p:grpSp>
        <p:nvGrpSpPr>
          <p:cNvPr id="9" name="Group 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08618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Thème Office</vt:lpstr>
      <vt:lpstr>Introduction</vt:lpstr>
      <vt:lpstr>PowerPoint Presentation</vt:lpstr>
      <vt:lpstr>PowerPoint Presentation</vt:lpstr>
      <vt:lpstr>PowerPoint Presentation</vt:lpstr>
      <vt:lpstr>PowerPoint Presentation</vt:lpstr>
      <vt:lpstr>PowerPoint Presentation</vt:lpstr>
      <vt:lpstr>Comprendre le deep learning a travers 3 figures:</vt:lpstr>
      <vt:lpstr>PowerPoint Presentation</vt:lpstr>
      <vt:lpstr>PowerPoint Presentation</vt:lpstr>
      <vt:lpstr>Ce que le deep learning a accompli jusqu'à présent.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499</cp:revision>
  <dcterms:created xsi:type="dcterms:W3CDTF">2023-09-20T18:01:24Z</dcterms:created>
  <dcterms:modified xsi:type="dcterms:W3CDTF">2023-10-03T16:36:16Z</dcterms:modified>
</cp:coreProperties>
</file>