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1142A-95DF-4018-A713-72F97C458B00}" v="481" dt="2023-10-19T10:42:21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859" y="1873631"/>
            <a:ext cx="9144000" cy="2387600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Méthode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d'optimisation</a:t>
            </a:r>
            <a:r>
              <a:rPr lang="en-US" dirty="0">
                <a:ea typeface="+mj-lt"/>
                <a:cs typeface="+mj-lt"/>
              </a:rPr>
              <a:t>: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Calibri Light"/>
                <a:cs typeface="Calibri Light"/>
              </a:rPr>
              <a:t>La </a:t>
            </a:r>
            <a:r>
              <a:rPr lang="en-US" dirty="0" err="1">
                <a:ea typeface="Calibri Light"/>
                <a:cs typeface="Calibri Light"/>
              </a:rPr>
              <a:t>descente</a:t>
            </a:r>
            <a:r>
              <a:rPr lang="en-US" dirty="0">
                <a:ea typeface="Calibri Light"/>
                <a:cs typeface="Calibri Light"/>
              </a:rPr>
              <a:t> de gradient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DA2B-A019-DA59-83D9-D94BD8B9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F1F1F"/>
                </a:solidFill>
                <a:ea typeface="+mj-lt"/>
                <a:cs typeface="+mj-lt"/>
              </a:rPr>
              <a:t>Nous </a:t>
            </a:r>
            <a:r>
              <a:rPr lang="en-US" sz="3600" dirty="0" err="1">
                <a:solidFill>
                  <a:srgbClr val="1F1F1F"/>
                </a:solidFill>
                <a:ea typeface="+mj-lt"/>
                <a:cs typeface="+mj-lt"/>
              </a:rPr>
              <a:t>considérons</a:t>
            </a:r>
            <a:r>
              <a:rPr lang="en-US" sz="3600" dirty="0">
                <a:solidFill>
                  <a:srgbClr val="1F1F1F"/>
                </a:solidFill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1F1F1F"/>
                </a:solidFill>
                <a:ea typeface="+mj-lt"/>
                <a:cs typeface="+mj-lt"/>
              </a:rPr>
              <a:t>maintenant</a:t>
            </a:r>
            <a:r>
              <a:rPr lang="en-US" sz="3600" dirty="0">
                <a:solidFill>
                  <a:srgbClr val="1F1F1F"/>
                </a:solidFill>
                <a:ea typeface="+mj-lt"/>
                <a:cs typeface="+mj-lt"/>
              </a:rPr>
              <a:t> le </a:t>
            </a:r>
            <a:r>
              <a:rPr lang="en-US" sz="3600" dirty="0" err="1">
                <a:solidFill>
                  <a:srgbClr val="1F1F1F"/>
                </a:solidFill>
                <a:ea typeface="+mj-lt"/>
                <a:cs typeface="+mj-lt"/>
              </a:rPr>
              <a:t>problème</a:t>
            </a:r>
            <a:r>
              <a:rPr lang="en-US" sz="3600" dirty="0">
                <a:solidFill>
                  <a:srgbClr val="1F1F1F"/>
                </a:solidFill>
                <a:ea typeface="+mj-lt"/>
                <a:cs typeface="+mj-lt"/>
              </a:rPr>
              <a:t> de </a:t>
            </a:r>
            <a:r>
              <a:rPr lang="en-US" sz="3600" dirty="0" err="1">
                <a:solidFill>
                  <a:srgbClr val="1F1F1F"/>
                </a:solidFill>
                <a:ea typeface="+mj-lt"/>
                <a:cs typeface="+mj-lt"/>
              </a:rPr>
              <a:t>résolution</a:t>
            </a:r>
            <a:r>
              <a:rPr lang="en-US" sz="3600" dirty="0">
                <a:solidFill>
                  <a:srgbClr val="1F1F1F"/>
                </a:solidFill>
                <a:ea typeface="+mj-lt"/>
                <a:cs typeface="+mj-lt"/>
              </a:rPr>
              <a:t> du minimum </a:t>
            </a:r>
            <a:r>
              <a:rPr lang="en-US" sz="3600" dirty="0" err="1">
                <a:solidFill>
                  <a:srgbClr val="1F1F1F"/>
                </a:solidFill>
                <a:ea typeface="+mj-lt"/>
                <a:cs typeface="+mj-lt"/>
              </a:rPr>
              <a:t>d'une</a:t>
            </a:r>
            <a:r>
              <a:rPr lang="en-US" sz="3600" dirty="0">
                <a:solidFill>
                  <a:srgbClr val="1F1F1F"/>
                </a:solidFill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1F1F1F"/>
                </a:solidFill>
                <a:ea typeface="+mj-lt"/>
                <a:cs typeface="+mj-lt"/>
              </a:rPr>
              <a:t>fonction</a:t>
            </a:r>
            <a:r>
              <a:rPr lang="en-US" sz="3600" dirty="0">
                <a:solidFill>
                  <a:srgbClr val="1F1F1F"/>
                </a:solidFill>
                <a:ea typeface="+mj-lt"/>
                <a:cs typeface="+mj-lt"/>
              </a:rPr>
              <a:t> à </a:t>
            </a:r>
            <a:r>
              <a:rPr lang="en-US" sz="3600" dirty="0" err="1">
                <a:solidFill>
                  <a:srgbClr val="1F1F1F"/>
                </a:solidFill>
                <a:ea typeface="+mj-lt"/>
                <a:cs typeface="+mj-lt"/>
              </a:rPr>
              <a:t>valeurs</a:t>
            </a:r>
            <a:r>
              <a:rPr lang="en-US" sz="3600" dirty="0">
                <a:solidFill>
                  <a:srgbClr val="1F1F1F"/>
                </a:solidFill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1F1F1F"/>
                </a:solidFill>
                <a:ea typeface="+mj-lt"/>
                <a:cs typeface="+mj-lt"/>
              </a:rPr>
              <a:t>réelles</a:t>
            </a:r>
            <a:r>
              <a:rPr lang="en-US" sz="3600" dirty="0">
                <a:solidFill>
                  <a:srgbClr val="1F1F1F"/>
                </a:solidFill>
                <a:ea typeface="+mj-lt"/>
                <a:cs typeface="+mj-lt"/>
              </a:rPr>
              <a:t>.</a:t>
            </a:r>
            <a:endParaRPr lang="en-US" sz="3600" dirty="0">
              <a:solidFill>
                <a:srgbClr val="1F1F1F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BB2B-B771-C034-6021-B4D5BC0E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Calibri"/>
                <a:cs typeface="Calibri"/>
              </a:rPr>
              <a:t>Cherchons</a:t>
            </a:r>
            <a:r>
              <a:rPr lang="en-US" dirty="0">
                <a:ea typeface="Calibri"/>
                <a:cs typeface="Calibri"/>
              </a:rPr>
              <a:t> le   </a:t>
            </a:r>
            <a:r>
              <a:rPr lang="en-US" dirty="0">
                <a:latin typeface="Calibri"/>
                <a:ea typeface="Calibri"/>
                <a:cs typeface="Calibri"/>
              </a:rPr>
              <a:t>           </a:t>
            </a:r>
            <a:r>
              <a:rPr lang="en-US" dirty="0" err="1">
                <a:latin typeface="Calibri"/>
                <a:ea typeface="Calibri"/>
                <a:cs typeface="Calibri"/>
              </a:rPr>
              <a:t>o</a:t>
            </a:r>
            <a:r>
              <a:rPr lang="en-US" dirty="0" err="1">
                <a:latin typeface="Calibri"/>
                <a:ea typeface="Verdana"/>
                <a:cs typeface="Calibri"/>
              </a:rPr>
              <a:t>ù</a:t>
            </a:r>
            <a:r>
              <a:rPr lang="en-US" dirty="0">
                <a:latin typeface="Calibri"/>
                <a:ea typeface="Verdana"/>
                <a:cs typeface="Calibri"/>
              </a:rPr>
              <a:t>                          </a:t>
            </a:r>
            <a:r>
              <a:rPr lang="en-US" dirty="0" err="1">
                <a:latin typeface="Calibri"/>
                <a:ea typeface="Verdana"/>
                <a:cs typeface="Calibri"/>
              </a:rPr>
              <a:t>est</a:t>
            </a:r>
            <a:r>
              <a:rPr lang="en-US" dirty="0">
                <a:latin typeface="Calibri"/>
                <a:ea typeface="Verdana"/>
                <a:cs typeface="Calibri"/>
              </a:rPr>
              <a:t> </a:t>
            </a:r>
            <a:r>
              <a:rPr lang="en-US" dirty="0" err="1">
                <a:latin typeface="Calibri"/>
                <a:ea typeface="Verdana"/>
                <a:cs typeface="Calibri"/>
              </a:rPr>
              <a:t>une</a:t>
            </a:r>
            <a:r>
              <a:rPr lang="en-US" dirty="0">
                <a:latin typeface="Calibri"/>
                <a:ea typeface="Verdana"/>
                <a:cs typeface="Calibri"/>
              </a:rPr>
              <a:t> 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fonction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objectif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qui capture le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problème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d'apprentissage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en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cours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. Nous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supposons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notre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fonction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f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est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différentiable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et que nous ne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sommes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pas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en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mesure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trouver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analytiquement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F1F1F"/>
                </a:solidFill>
                <a:ea typeface="+mn-lt"/>
                <a:cs typeface="+mn-lt"/>
              </a:rPr>
              <a:t>une</a:t>
            </a: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 solution</a:t>
            </a:r>
            <a:r>
              <a:rPr lang="en-US" sz="1200" dirty="0">
                <a:solidFill>
                  <a:srgbClr val="1F1F1F"/>
                </a:solidFill>
                <a:ea typeface="+mn-lt"/>
                <a:cs typeface="+mn-lt"/>
              </a:rPr>
              <a:t> .</a:t>
            </a:r>
          </a:p>
          <a:p>
            <a:pPr marL="0" indent="0">
              <a:buNone/>
            </a:pPr>
            <a:endParaRPr lang="en-US" dirty="0">
              <a:solidFill>
                <a:srgbClr val="151526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51526"/>
                </a:solidFill>
                <a:ea typeface="+mn-lt"/>
                <a:cs typeface="+mn-lt"/>
              </a:rPr>
              <a:t>On </a:t>
            </a:r>
            <a:r>
              <a:rPr lang="en-US" dirty="0" err="1">
                <a:solidFill>
                  <a:srgbClr val="151526"/>
                </a:solidFill>
                <a:ea typeface="+mn-lt"/>
                <a:cs typeface="+mn-lt"/>
              </a:rPr>
              <a:t>sait</a:t>
            </a:r>
            <a:r>
              <a:rPr lang="en-US" dirty="0">
                <a:solidFill>
                  <a:srgbClr val="151526"/>
                </a:solidFill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rgbClr val="151526"/>
                </a:solidFill>
                <a:ea typeface="+mn-lt"/>
                <a:cs typeface="+mn-lt"/>
              </a:rPr>
              <a:t>si</a:t>
            </a:r>
            <a:r>
              <a:rPr lang="en-US" dirty="0">
                <a:solidFill>
                  <a:srgbClr val="151526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51526"/>
                </a:solidFill>
                <a:ea typeface="+mn-lt"/>
                <a:cs typeface="+mn-lt"/>
              </a:rPr>
              <a:t>une</a:t>
            </a:r>
            <a:r>
              <a:rPr lang="en-US" dirty="0">
                <a:solidFill>
                  <a:srgbClr val="151526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51526"/>
                </a:solidFill>
                <a:ea typeface="+mn-lt"/>
                <a:cs typeface="+mn-lt"/>
              </a:rPr>
              <a:t>fonction</a:t>
            </a:r>
            <a:r>
              <a:rPr lang="en-US" dirty="0">
                <a:solidFill>
                  <a:srgbClr val="151526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51526"/>
                </a:solidFill>
                <a:ea typeface="+mn-lt"/>
                <a:cs typeface="+mn-lt"/>
              </a:rPr>
              <a:t>admet</a:t>
            </a:r>
            <a:r>
              <a:rPr lang="en-US" dirty="0">
                <a:solidFill>
                  <a:srgbClr val="151526"/>
                </a:solidFill>
                <a:ea typeface="+mn-lt"/>
                <a:cs typeface="+mn-lt"/>
              </a:rPr>
              <a:t> un </a:t>
            </a:r>
            <a:r>
              <a:rPr lang="en-US" dirty="0">
                <a:solidFill>
                  <a:srgbClr val="1D75CD"/>
                </a:solidFill>
                <a:ea typeface="+mn-lt"/>
                <a:cs typeface="+mn-lt"/>
              </a:rPr>
              <a:t>minimal local</a:t>
            </a:r>
            <a:r>
              <a:rPr lang="en-US" dirty="0">
                <a:solidFill>
                  <a:srgbClr val="151526"/>
                </a:solidFill>
                <a:ea typeface="+mn-lt"/>
                <a:cs typeface="+mn-lt"/>
              </a:rPr>
              <a:t>/global </a:t>
            </a:r>
            <a:r>
              <a:rPr lang="en-US" dirty="0" err="1">
                <a:solidFill>
                  <a:srgbClr val="151526"/>
                </a:solidFill>
                <a:ea typeface="+mn-lt"/>
                <a:cs typeface="+mn-lt"/>
              </a:rPr>
              <a:t>alors</a:t>
            </a:r>
            <a:r>
              <a:rPr lang="en-US" dirty="0">
                <a:solidFill>
                  <a:srgbClr val="151526"/>
                </a:solidFill>
                <a:ea typeface="+mn-lt"/>
                <a:cs typeface="+mn-lt"/>
              </a:rPr>
              <a:t> il </a:t>
            </a:r>
            <a:r>
              <a:rPr lang="en-US" dirty="0" err="1">
                <a:solidFill>
                  <a:srgbClr val="151526"/>
                </a:solidFill>
                <a:ea typeface="+mn-lt"/>
                <a:cs typeface="+mn-lt"/>
              </a:rPr>
              <a:t>est</a:t>
            </a:r>
            <a:r>
              <a:rPr lang="en-US" dirty="0">
                <a:solidFill>
                  <a:srgbClr val="151526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D75CD"/>
                </a:solidFill>
                <a:ea typeface="+mn-lt"/>
                <a:cs typeface="+mn-lt"/>
              </a:rPr>
              <a:t>nécessaire</a:t>
            </a:r>
            <a:r>
              <a:rPr lang="en-US" dirty="0">
                <a:solidFill>
                  <a:srgbClr val="151526"/>
                </a:solidFill>
                <a:ea typeface="+mn-lt"/>
                <a:cs typeface="+mn-lt"/>
              </a:rPr>
              <a:t> que la </a:t>
            </a:r>
            <a:r>
              <a:rPr lang="en-US" dirty="0" err="1">
                <a:solidFill>
                  <a:srgbClr val="1D75CD"/>
                </a:solidFill>
                <a:ea typeface="+mn-lt"/>
                <a:cs typeface="+mn-lt"/>
              </a:rPr>
              <a:t>dérivée</a:t>
            </a:r>
            <a:r>
              <a:rPr lang="en-US" dirty="0">
                <a:solidFill>
                  <a:srgbClr val="151526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51526"/>
                </a:solidFill>
                <a:ea typeface="+mn-lt"/>
                <a:cs typeface="+mn-lt"/>
              </a:rPr>
              <a:t>s'annule</a:t>
            </a:r>
            <a:r>
              <a:rPr lang="en-US" dirty="0">
                <a:solidFill>
                  <a:srgbClr val="151526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51526"/>
                </a:solidFill>
                <a:ea typeface="+mn-lt"/>
                <a:cs typeface="+mn-lt"/>
              </a:rPr>
              <a:t>en</a:t>
            </a:r>
            <a:r>
              <a:rPr lang="en-US" dirty="0">
                <a:solidFill>
                  <a:srgbClr val="151526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51526"/>
                </a:solidFill>
                <a:ea typeface="+mn-lt"/>
                <a:cs typeface="+mn-lt"/>
              </a:rPr>
              <a:t>ce</a:t>
            </a:r>
            <a:r>
              <a:rPr lang="en-US" dirty="0">
                <a:solidFill>
                  <a:srgbClr val="151526"/>
                </a:solidFill>
                <a:ea typeface="+mn-lt"/>
                <a:cs typeface="+mn-lt"/>
              </a:rPr>
              <a:t> point.</a:t>
            </a:r>
            <a:endParaRPr lang="en-US"/>
          </a:p>
          <a:p>
            <a:pPr marL="0" indent="0">
              <a:buNone/>
            </a:pPr>
            <a:endParaRPr lang="en-US" dirty="0">
              <a:solidFill>
                <a:srgbClr val="151526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51526"/>
                </a:solidFill>
                <a:ea typeface="Calibri"/>
                <a:cs typeface="Calibri"/>
              </a:rPr>
              <a:t>Ainsi</a:t>
            </a:r>
            <a:r>
              <a:rPr lang="en-US" dirty="0">
                <a:solidFill>
                  <a:srgbClr val="151526"/>
                </a:solidFill>
                <a:ea typeface="Calibri"/>
                <a:cs typeface="Calibri"/>
              </a:rPr>
              <a:t> </a:t>
            </a:r>
            <a:r>
              <a:rPr lang="en-US" dirty="0" err="1">
                <a:solidFill>
                  <a:srgbClr val="151526"/>
                </a:solidFill>
                <a:ea typeface="Calibri"/>
                <a:cs typeface="Calibri"/>
              </a:rPr>
              <a:t>notre</a:t>
            </a:r>
            <a:r>
              <a:rPr lang="en-US" dirty="0">
                <a:solidFill>
                  <a:srgbClr val="151526"/>
                </a:solidFill>
                <a:ea typeface="Calibri"/>
                <a:cs typeface="Calibri"/>
              </a:rPr>
              <a:t> but sera de </a:t>
            </a:r>
            <a:r>
              <a:rPr lang="en-US" dirty="0" err="1">
                <a:solidFill>
                  <a:srgbClr val="151526"/>
                </a:solidFill>
                <a:ea typeface="Calibri"/>
                <a:cs typeface="Calibri"/>
              </a:rPr>
              <a:t>trouver</a:t>
            </a:r>
            <a:r>
              <a:rPr lang="en-US" dirty="0">
                <a:solidFill>
                  <a:srgbClr val="151526"/>
                </a:solidFill>
                <a:ea typeface="Calibri"/>
                <a:cs typeface="Calibri"/>
              </a:rPr>
              <a:t> un point 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où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 la </a:t>
            </a:r>
            <a:r>
              <a:rPr lang="en-US" dirty="0" err="1">
                <a:solidFill>
                  <a:srgbClr val="1D75CD"/>
                </a:solidFill>
                <a:ea typeface="Calibri"/>
                <a:cs typeface="Calibri"/>
              </a:rPr>
              <a:t>dérivée</a:t>
            </a:r>
            <a:r>
              <a:rPr lang="en-US" dirty="0">
                <a:solidFill>
                  <a:srgbClr val="1D75CD"/>
                </a:solidFill>
                <a:ea typeface="Calibri"/>
                <a:cs typeface="Calibri"/>
              </a:rPr>
              <a:t> tend </a:t>
            </a:r>
            <a:r>
              <a:rPr lang="en-US" dirty="0" err="1">
                <a:solidFill>
                  <a:srgbClr val="1D75CD"/>
                </a:solidFill>
                <a:ea typeface="Calibri"/>
                <a:cs typeface="Calibri"/>
              </a:rPr>
              <a:t>vers</a:t>
            </a:r>
            <a:r>
              <a:rPr lang="en-US" dirty="0">
                <a:solidFill>
                  <a:srgbClr val="1D75CD"/>
                </a:solidFill>
                <a:ea typeface="Calibri"/>
                <a:cs typeface="Calibri"/>
              </a:rPr>
              <a:t> 0.</a:t>
            </a:r>
            <a:endParaRPr lang="en-US" dirty="0"/>
          </a:p>
        </p:txBody>
      </p:sp>
      <p:pic>
        <p:nvPicPr>
          <p:cNvPr id="4" name="Picture 3" descr="A close up of a number&#10;&#10;Description automatically generated">
            <a:extLst>
              <a:ext uri="{FF2B5EF4-FFF2-40B4-BE49-F238E27FC236}">
                <a16:creationId xmlns:a16="http://schemas.microsoft.com/office/drawing/2014/main" id="{1FCFD8BD-38AE-48C9-DA8A-E87F664E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595" y="1852822"/>
            <a:ext cx="1016098" cy="412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E0054E-52B6-8B3E-376A-592DCD301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519" y="1874279"/>
            <a:ext cx="18097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8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D104-9F01-CA25-90DE-7652ED38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64" y="190322"/>
            <a:ext cx="10515600" cy="6508911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Pour bien </a:t>
            </a:r>
            <a:r>
              <a:rPr lang="en-US" err="1">
                <a:ea typeface="Calibri"/>
                <a:cs typeface="Calibri"/>
              </a:rPr>
              <a:t>comprendre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d'où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vient</a:t>
            </a:r>
            <a:r>
              <a:rPr lang="en-US" dirty="0">
                <a:ea typeface="Calibri"/>
                <a:cs typeface="Calibri"/>
              </a:rPr>
              <a:t> la formulation </a:t>
            </a:r>
            <a:r>
              <a:rPr lang="en-US" err="1">
                <a:ea typeface="Calibri"/>
                <a:cs typeface="Calibri"/>
              </a:rPr>
              <a:t>it</a:t>
            </a:r>
            <a:r>
              <a:rPr lang="en-US" err="1">
                <a:solidFill>
                  <a:srgbClr val="1F1F1F"/>
                </a:solidFill>
                <a:ea typeface="Calibri"/>
                <a:cs typeface="Calibri"/>
              </a:rPr>
              <a:t>érative</a:t>
            </a:r>
            <a:r>
              <a:rPr lang="en-US" dirty="0">
                <a:solidFill>
                  <a:srgbClr val="1F1F1F"/>
                </a:solidFill>
                <a:ea typeface="Calibri"/>
                <a:cs typeface="Calibri"/>
              </a:rPr>
              <a:t> de la </a:t>
            </a:r>
            <a:r>
              <a:rPr lang="en-US" err="1">
                <a:solidFill>
                  <a:srgbClr val="1F1F1F"/>
                </a:solidFill>
                <a:ea typeface="Calibri"/>
                <a:cs typeface="Calibri"/>
              </a:rPr>
              <a:t>méthode</a:t>
            </a:r>
            <a:r>
              <a:rPr lang="en-US" dirty="0">
                <a:solidFill>
                  <a:srgbClr val="1F1F1F"/>
                </a:solidFill>
                <a:ea typeface="Calibri"/>
                <a:cs typeface="Calibri"/>
              </a:rPr>
              <a:t> de la  </a:t>
            </a:r>
            <a:r>
              <a:rPr lang="en-US" err="1">
                <a:solidFill>
                  <a:srgbClr val="1F1F1F"/>
                </a:solidFill>
                <a:ea typeface="Calibri"/>
                <a:cs typeface="Calibri"/>
              </a:rPr>
              <a:t>descente</a:t>
            </a:r>
            <a:r>
              <a:rPr lang="en-US" dirty="0">
                <a:solidFill>
                  <a:srgbClr val="1F1F1F"/>
                </a:solidFill>
                <a:ea typeface="Calibri"/>
                <a:cs typeface="Calibri"/>
              </a:rPr>
              <a:t> de gradient, on </a:t>
            </a:r>
            <a:r>
              <a:rPr lang="en-US" err="1">
                <a:solidFill>
                  <a:srgbClr val="1F1F1F"/>
                </a:solidFill>
                <a:ea typeface="Calibri"/>
                <a:cs typeface="Calibri"/>
              </a:rPr>
              <a:t>travaillera</a:t>
            </a:r>
            <a:r>
              <a:rPr lang="en-US" dirty="0">
                <a:solidFill>
                  <a:srgbClr val="1F1F1F"/>
                </a:solidFill>
                <a:ea typeface="Calibri"/>
                <a:cs typeface="Calibri"/>
              </a:rPr>
              <a:t> dans un </a:t>
            </a:r>
            <a:r>
              <a:rPr lang="en-US" err="1">
                <a:solidFill>
                  <a:srgbClr val="1F1F1F"/>
                </a:solidFill>
                <a:ea typeface="Calibri"/>
                <a:cs typeface="Calibri"/>
              </a:rPr>
              <a:t>espace</a:t>
            </a:r>
            <a:r>
              <a:rPr lang="en-US" dirty="0">
                <a:solidFill>
                  <a:srgbClr val="1F1F1F"/>
                </a:solidFill>
                <a:ea typeface="Calibri"/>
                <a:cs typeface="Calibri"/>
              </a:rPr>
              <a:t> de dimension 1.</a:t>
            </a:r>
          </a:p>
          <a:p>
            <a:endParaRPr lang="en-US" dirty="0">
              <a:solidFill>
                <a:srgbClr val="1F1F1F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ea typeface="Calibri"/>
              <a:cs typeface="Calibri"/>
            </a:endParaRPr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98BD1876-DA03-A4C1-841B-F16D32C9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10" y="1882904"/>
            <a:ext cx="8188816" cy="46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2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white sheet&#10;&#10;Description automatically generated">
            <a:extLst>
              <a:ext uri="{FF2B5EF4-FFF2-40B4-BE49-F238E27FC236}">
                <a16:creationId xmlns:a16="http://schemas.microsoft.com/office/drawing/2014/main" id="{0B1900ED-AABA-7835-D879-9F15046E6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45" y="1416216"/>
            <a:ext cx="10281633" cy="4386689"/>
          </a:xfrm>
        </p:spPr>
      </p:pic>
    </p:spTree>
    <p:extLst>
      <p:ext uri="{BB962C8B-B14F-4D97-AF65-F5344CB8AC3E}">
        <p14:creationId xmlns:p14="http://schemas.microsoft.com/office/powerpoint/2010/main" val="386110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003515A-B5C2-E79E-AC4A-15056051F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563" y="1049668"/>
            <a:ext cx="9541096" cy="4164605"/>
          </a:xfrm>
        </p:spPr>
      </p:pic>
    </p:spTree>
    <p:extLst>
      <p:ext uri="{BB962C8B-B14F-4D97-AF65-F5344CB8AC3E}">
        <p14:creationId xmlns:p14="http://schemas.microsoft.com/office/powerpoint/2010/main" val="101255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white background with black text and red letters&#10;&#10;Description automatically generated">
            <a:extLst>
              <a:ext uri="{FF2B5EF4-FFF2-40B4-BE49-F238E27FC236}">
                <a16:creationId xmlns:a16="http://schemas.microsoft.com/office/drawing/2014/main" id="{11FB125E-675F-71AD-3C5F-8E973EBFE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411" y="1712548"/>
            <a:ext cx="9356911" cy="3781874"/>
          </a:xfrm>
        </p:spPr>
      </p:pic>
    </p:spTree>
    <p:extLst>
      <p:ext uri="{BB962C8B-B14F-4D97-AF65-F5344CB8AC3E}">
        <p14:creationId xmlns:p14="http://schemas.microsoft.com/office/powerpoint/2010/main" val="32284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0F4A202-FE56-5927-A392-560535946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71" y="2151083"/>
            <a:ext cx="10511117" cy="2904805"/>
          </a:xfrm>
        </p:spPr>
      </p:pic>
    </p:spTree>
    <p:extLst>
      <p:ext uri="{BB962C8B-B14F-4D97-AF65-F5344CB8AC3E}">
        <p14:creationId xmlns:p14="http://schemas.microsoft.com/office/powerpoint/2010/main" val="293678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paper with red text&#10;&#10;Description automatically generated">
            <a:extLst>
              <a:ext uri="{FF2B5EF4-FFF2-40B4-BE49-F238E27FC236}">
                <a16:creationId xmlns:a16="http://schemas.microsoft.com/office/drawing/2014/main" id="{B6D1612A-119C-1686-C5DB-D7A471B69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735" y="1719244"/>
            <a:ext cx="9446558" cy="3701245"/>
          </a:xfrm>
        </p:spPr>
      </p:pic>
    </p:spTree>
    <p:extLst>
      <p:ext uri="{BB962C8B-B14F-4D97-AF65-F5344CB8AC3E}">
        <p14:creationId xmlns:p14="http://schemas.microsoft.com/office/powerpoint/2010/main" val="101587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Méthode d'optimisation: La descente de gradient </vt:lpstr>
      <vt:lpstr>Nous considérons maintenant le problème de résolution du minimum d'une fonction à valeurs réelles.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141</cp:revision>
  <dcterms:created xsi:type="dcterms:W3CDTF">2023-10-19T08:11:50Z</dcterms:created>
  <dcterms:modified xsi:type="dcterms:W3CDTF">2023-10-19T10:43:01Z</dcterms:modified>
</cp:coreProperties>
</file>