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30"/>
  </p:sldMasterIdLst>
  <p:notesMasterIdLst>
    <p:notesMasterId r:id="rId38"/>
  </p:notesMasterIdLst>
  <p:handoutMasterIdLst>
    <p:handoutMasterId r:id="rId39"/>
  </p:handoutMasterIdLst>
  <p:sldIdLst>
    <p:sldId id="2147478660" r:id="rId31"/>
    <p:sldId id="2147469266" r:id="rId32"/>
    <p:sldId id="2147469268" r:id="rId33"/>
    <p:sldId id="2147469259" r:id="rId34"/>
    <p:sldId id="2147469265" r:id="rId35"/>
    <p:sldId id="2147469273" r:id="rId36"/>
    <p:sldId id="2147469270" r:id="rId3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7861F8-FC33-4A4E-9228-A2D53F8A7574}" v="306" dt="2021-12-28T22:01:17.8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6321" autoAdjust="0"/>
  </p:normalViewPr>
  <p:slideViewPr>
    <p:cSldViewPr snapToGrid="0">
      <p:cViewPr varScale="1">
        <p:scale>
          <a:sx n="156" d="100"/>
          <a:sy n="156" d="100"/>
        </p:scale>
        <p:origin x="114" y="150"/>
      </p:cViewPr>
      <p:guideLst>
        <p:guide orient="horz" pos="640"/>
        <p:guide pos="3840"/>
      </p:guideLst>
    </p:cSldViewPr>
  </p:slideViewPr>
  <p:outlineViewPr>
    <p:cViewPr>
      <p:scale>
        <a:sx n="33" d="100"/>
        <a:sy n="33" d="100"/>
      </p:scale>
      <p:origin x="0" y="-44436"/>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handoutMaster" Target="handoutMasters/handoutMaster1.xml"/><Relationship Id="rId21" Type="http://schemas.openxmlformats.org/officeDocument/2006/relationships/customXml" Target="../customXml/item21.xml"/><Relationship Id="rId34" Type="http://schemas.openxmlformats.org/officeDocument/2006/relationships/slide" Target="slides/slide4.xml"/><Relationship Id="rId42"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2.xml"/><Relationship Id="rId37" Type="http://schemas.openxmlformats.org/officeDocument/2006/relationships/slide" Target="slides/slide7.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6.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1.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slideMaster" Target="slideMasters/slideMaster1.xml"/><Relationship Id="rId35" Type="http://schemas.openxmlformats.org/officeDocument/2006/relationships/slide" Target="slides/slide5.xml"/><Relationship Id="rId43" Type="http://schemas.openxmlformats.org/officeDocument/2006/relationships/theme" Target="theme/theme1.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3.xml"/><Relationship Id="rId38" Type="http://schemas.openxmlformats.org/officeDocument/2006/relationships/notesMaster" Target="notesMasters/notesMaster1.xml"/><Relationship Id="rId20" Type="http://schemas.openxmlformats.org/officeDocument/2006/relationships/customXml" Target="../customXml/item20.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5/24/2023 8:48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5/24/2023 8:48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D3DF859-C64A-4058-A20D-C7EECA23C651}" type="slidenum">
              <a:rPr lang="en-US" smtClean="0"/>
              <a:t>1</a:t>
            </a:fld>
            <a:endParaRPr lang="en-US"/>
          </a:p>
        </p:txBody>
      </p:sp>
    </p:spTree>
    <p:extLst>
      <p:ext uri="{BB962C8B-B14F-4D97-AF65-F5344CB8AC3E}">
        <p14:creationId xmlns:p14="http://schemas.microsoft.com/office/powerpoint/2010/main" val="1796284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3D3DF859-C64A-4058-A20D-C7EECA23C651}" type="slidenum">
              <a:rPr lang="en-US" smtClean="0"/>
              <a:t>2</a:t>
            </a:fld>
            <a:endParaRPr lang="en-US"/>
          </a:p>
        </p:txBody>
      </p:sp>
    </p:spTree>
    <p:extLst>
      <p:ext uri="{BB962C8B-B14F-4D97-AF65-F5344CB8AC3E}">
        <p14:creationId xmlns:p14="http://schemas.microsoft.com/office/powerpoint/2010/main" val="15455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3D3DF859-C64A-4058-A20D-C7EECA23C651}" type="slidenum">
              <a:rPr lang="en-US" smtClean="0"/>
              <a:t>3</a:t>
            </a:fld>
            <a:endParaRPr lang="en-US"/>
          </a:p>
        </p:txBody>
      </p:sp>
    </p:spTree>
    <p:extLst>
      <p:ext uri="{BB962C8B-B14F-4D97-AF65-F5344CB8AC3E}">
        <p14:creationId xmlns:p14="http://schemas.microsoft.com/office/powerpoint/2010/main" val="661753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825500"/>
            <a:ext cx="6472237" cy="3641725"/>
          </a:xfrm>
        </p:spPr>
      </p:sp>
      <p:sp>
        <p:nvSpPr>
          <p:cNvPr id="3" name="Notes Placeholder 2"/>
          <p:cNvSpPr>
            <a:spLocks noGrp="1"/>
          </p:cNvSpPr>
          <p:nvPr>
            <p:ph type="body" idx="1"/>
          </p:nvPr>
        </p:nvSpPr>
        <p:spPr/>
        <p:txBody>
          <a:bodyPr/>
          <a:lstStyle/>
          <a:p>
            <a:pPr marL="0" marR="0">
              <a:lnSpc>
                <a:spcPct val="107000"/>
              </a:lnSpc>
              <a:spcBef>
                <a:spcPts val="0"/>
              </a:spcBef>
              <a:spcAft>
                <a:spcPts val="600"/>
              </a:spcAft>
            </a:pPr>
            <a:endParaRPr lang="en-US" sz="1000" dirty="0">
              <a:gradFill>
                <a:gsLst>
                  <a:gs pos="2917">
                    <a:srgbClr val="000000"/>
                  </a:gs>
                  <a:gs pos="30000">
                    <a:srgbClr val="000000"/>
                  </a:gs>
                </a:gsLst>
                <a:lin ang="5400000" scaled="0"/>
              </a:gradFill>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23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416" marR="0" lvl="0" indent="0" algn="l" defTabSz="9139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233"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33" rtl="0" eaLnBrk="1" fontAlgn="auto" latinLnBrk="0" hangingPunct="1">
                <a:lnSpc>
                  <a:spcPct val="100000"/>
                </a:lnSpc>
                <a:spcBef>
                  <a:spcPts val="0"/>
                </a:spcBef>
                <a:spcAft>
                  <a:spcPts val="0"/>
                </a:spcAft>
                <a:buClrTx/>
                <a:buSzTx/>
                <a:buFontTx/>
                <a:buNone/>
                <a:tabLst/>
                <a:defRPr/>
              </a:pPr>
              <a:t>5/24/2023 8:49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23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33"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6069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3D3DF859-C64A-4058-A20D-C7EECA23C651}" type="slidenum">
              <a:rPr lang="en-US" smtClean="0"/>
              <a:t>5</a:t>
            </a:fld>
            <a:endParaRPr lang="en-US"/>
          </a:p>
        </p:txBody>
      </p:sp>
    </p:spTree>
    <p:extLst>
      <p:ext uri="{BB962C8B-B14F-4D97-AF65-F5344CB8AC3E}">
        <p14:creationId xmlns:p14="http://schemas.microsoft.com/office/powerpoint/2010/main" val="3020808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US" dirty="0">
              <a:cs typeface="Calibri"/>
            </a:endParaRPr>
          </a:p>
        </p:txBody>
      </p:sp>
      <p:sp>
        <p:nvSpPr>
          <p:cNvPr id="4" name="Slide Number Placeholder 3"/>
          <p:cNvSpPr>
            <a:spLocks noGrp="1"/>
          </p:cNvSpPr>
          <p:nvPr>
            <p:ph type="sldNum" sz="quarter" idx="5"/>
          </p:nvPr>
        </p:nvSpPr>
        <p:spPr/>
        <p:txBody>
          <a:bodyPr/>
          <a:lstStyle/>
          <a:p>
            <a:fld id="{3D3DF859-C64A-4058-A20D-C7EECA23C651}" type="slidenum">
              <a:rPr lang="en-US" smtClean="0"/>
              <a:t>6</a:t>
            </a:fld>
            <a:endParaRPr lang="en-US"/>
          </a:p>
        </p:txBody>
      </p:sp>
    </p:spTree>
    <p:extLst>
      <p:ext uri="{BB962C8B-B14F-4D97-AF65-F5344CB8AC3E}">
        <p14:creationId xmlns:p14="http://schemas.microsoft.com/office/powerpoint/2010/main" val="3939157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3D3DF859-C64A-4058-A20D-C7EECA23C651}" type="slidenum">
              <a:rPr lang="en-US" smtClean="0"/>
              <a:t>7</a:t>
            </a:fld>
            <a:endParaRPr lang="en-US"/>
          </a:p>
        </p:txBody>
      </p:sp>
    </p:spTree>
    <p:extLst>
      <p:ext uri="{BB962C8B-B14F-4D97-AF65-F5344CB8AC3E}">
        <p14:creationId xmlns:p14="http://schemas.microsoft.com/office/powerpoint/2010/main" val="2476171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7.xml"/><Relationship Id="rId26" Type="http://schemas.openxmlformats.org/officeDocument/2006/relationships/customXml" Target="../../customXml/item23.xml"/><Relationship Id="rId21" Type="http://schemas.openxmlformats.org/officeDocument/2006/relationships/customXml" Target="../../customXml/item19.xml"/><Relationship Id="rId34" Type="http://schemas.openxmlformats.org/officeDocument/2006/relationships/customXml" Target="../../customXml/item29.xml"/><Relationship Id="rId7" Type="http://schemas.openxmlformats.org/officeDocument/2006/relationships/tags" Target="../tags/tag2.xml"/><Relationship Id="rId12" Type="http://schemas.openxmlformats.org/officeDocument/2006/relationships/customXml" Target="../../customXml/item12.xml"/><Relationship Id="rId17" Type="http://schemas.openxmlformats.org/officeDocument/2006/relationships/customXml" Target="../../customXml/item16.xml"/><Relationship Id="rId25" Type="http://schemas.openxmlformats.org/officeDocument/2006/relationships/customXml" Target="../../customXml/item22.xml"/><Relationship Id="rId33" Type="http://schemas.openxmlformats.org/officeDocument/2006/relationships/customXml" Target="../../customXml/item28.xml"/><Relationship Id="rId2" Type="http://schemas.openxmlformats.org/officeDocument/2006/relationships/customXml" Target="../../customXml/item5.xml"/><Relationship Id="rId16" Type="http://schemas.openxmlformats.org/officeDocument/2006/relationships/customXml" Target="../../customXml/item15.xml"/><Relationship Id="rId20" Type="http://schemas.openxmlformats.org/officeDocument/2006/relationships/customXml" Target="../../customXml/item18.xml"/><Relationship Id="rId29" Type="http://schemas.openxmlformats.org/officeDocument/2006/relationships/customXml" Target="../../customXml/item25.xml"/><Relationship Id="rId1" Type="http://schemas.openxmlformats.org/officeDocument/2006/relationships/customXml" Target="../../customXml/item4.xml"/><Relationship Id="rId6" Type="http://schemas.openxmlformats.org/officeDocument/2006/relationships/customXml" Target="../../customXml/item8.xml"/><Relationship Id="rId11" Type="http://schemas.openxmlformats.org/officeDocument/2006/relationships/tags" Target="../tags/tag3.xml"/><Relationship Id="rId24" Type="http://schemas.openxmlformats.org/officeDocument/2006/relationships/customXml" Target="../../customXml/item21.xml"/><Relationship Id="rId32" Type="http://schemas.openxmlformats.org/officeDocument/2006/relationships/customXml" Target="../../customXml/item27.xml"/><Relationship Id="rId37" Type="http://schemas.openxmlformats.org/officeDocument/2006/relationships/notesSlide" Target="../notesSlides/notesSlide4.xml"/><Relationship Id="rId5" Type="http://schemas.openxmlformats.org/officeDocument/2006/relationships/customXml" Target="../../customXml/item7.xml"/><Relationship Id="rId15" Type="http://schemas.openxmlformats.org/officeDocument/2006/relationships/tags" Target="../tags/tag4.xml"/><Relationship Id="rId23" Type="http://schemas.openxmlformats.org/officeDocument/2006/relationships/tags" Target="../tags/tag6.xml"/><Relationship Id="rId28" Type="http://schemas.openxmlformats.org/officeDocument/2006/relationships/customXml" Target="../../customXml/item24.xml"/><Relationship Id="rId36" Type="http://schemas.openxmlformats.org/officeDocument/2006/relationships/slideLayout" Target="../slideLayouts/slideLayout19.xml"/><Relationship Id="rId10" Type="http://schemas.openxmlformats.org/officeDocument/2006/relationships/customXml" Target="../../customXml/item11.xml"/><Relationship Id="rId19" Type="http://schemas.openxmlformats.org/officeDocument/2006/relationships/tags" Target="../tags/tag5.xml"/><Relationship Id="rId31" Type="http://schemas.openxmlformats.org/officeDocument/2006/relationships/tags" Target="../tags/tag8.xml"/><Relationship Id="rId4" Type="http://schemas.openxmlformats.org/officeDocument/2006/relationships/tags" Target="../tags/tag1.xml"/><Relationship Id="rId9" Type="http://schemas.openxmlformats.org/officeDocument/2006/relationships/customXml" Target="../../customXml/item10.xml"/><Relationship Id="rId14" Type="http://schemas.openxmlformats.org/officeDocument/2006/relationships/customXml" Target="../../customXml/item14.xml"/><Relationship Id="rId22" Type="http://schemas.openxmlformats.org/officeDocument/2006/relationships/customXml" Target="../../customXml/item20.xml"/><Relationship Id="rId27" Type="http://schemas.openxmlformats.org/officeDocument/2006/relationships/tags" Target="../tags/tag7.xml"/><Relationship Id="rId30" Type="http://schemas.openxmlformats.org/officeDocument/2006/relationships/customXml" Target="../../customXml/item26.xml"/><Relationship Id="rId35" Type="http://schemas.openxmlformats.org/officeDocument/2006/relationships/tags" Target="../tags/tag9.xml"/><Relationship Id="rId8" Type="http://schemas.openxmlformats.org/officeDocument/2006/relationships/customXml" Target="../../customXml/item9.xml"/><Relationship Id="rId3" Type="http://schemas.openxmlformats.org/officeDocument/2006/relationships/customXml" Target="../../customXml/item6.xml"/></Relationships>
</file>

<file path=ppt/slides/_rels/slide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2.jpeg"/><Relationship Id="rId7" Type="http://schemas.openxmlformats.org/officeDocument/2006/relationships/image" Target="../media/image28.png"/><Relationship Id="rId12" Type="http://schemas.openxmlformats.org/officeDocument/2006/relationships/image" Target="../media/image33.jpe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C786-7D1A-95BF-671B-B5908806BAD6}"/>
              </a:ext>
            </a:extLst>
          </p:cNvPr>
          <p:cNvSpPr>
            <a:spLocks noGrp="1"/>
          </p:cNvSpPr>
          <p:nvPr>
            <p:ph type="title"/>
          </p:nvPr>
        </p:nvSpPr>
        <p:spPr/>
        <p:txBody>
          <a:bodyPr/>
          <a:lstStyle/>
          <a:p>
            <a:r>
              <a:rPr lang="en-GB" dirty="0"/>
              <a:t>Azure Data Manager for Energy</a:t>
            </a:r>
          </a:p>
        </p:txBody>
      </p:sp>
      <p:sp>
        <p:nvSpPr>
          <p:cNvPr id="3" name="Text Placeholder 2">
            <a:extLst>
              <a:ext uri="{FF2B5EF4-FFF2-40B4-BE49-F238E27FC236}">
                <a16:creationId xmlns:a16="http://schemas.microsoft.com/office/drawing/2014/main" id="{EE6C1AD8-5374-4895-C49B-4553ED1AE1AF}"/>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141950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DCEBA44F-7889-86D1-F857-75891194E674}"/>
              </a:ext>
            </a:extLst>
          </p:cNvPr>
          <p:cNvGrpSpPr/>
          <p:nvPr/>
        </p:nvGrpSpPr>
        <p:grpSpPr>
          <a:xfrm>
            <a:off x="0" y="-1"/>
            <a:ext cx="12192000" cy="1587501"/>
            <a:chOff x="0" y="-1"/>
            <a:chExt cx="12192000" cy="1587501"/>
          </a:xfrm>
        </p:grpSpPr>
        <p:pic>
          <p:nvPicPr>
            <p:cNvPr id="136" name="Picture 135">
              <a:extLst>
                <a:ext uri="{FF2B5EF4-FFF2-40B4-BE49-F238E27FC236}">
                  <a16:creationId xmlns:a16="http://schemas.microsoft.com/office/drawing/2014/main" id="{43AE643A-1A6F-922F-6330-38DFF77AC914}"/>
                </a:ext>
                <a:ext uri="{C183D7F6-B498-43B3-948B-1728B52AA6E4}">
                  <adec:decorative xmlns:adec="http://schemas.microsoft.com/office/drawing/2017/decorative" val="1"/>
                </a:ext>
              </a:extLst>
            </p:cNvPr>
            <p:cNvPicPr>
              <a:picLocks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0" y="-1"/>
              <a:ext cx="12192000" cy="1587500"/>
            </a:xfrm>
            <a:custGeom>
              <a:avLst/>
              <a:gdLst>
                <a:gd name="connsiteX0" fmla="*/ 0 w 12192000"/>
                <a:gd name="connsiteY0" fmla="*/ 0 h 1880373"/>
                <a:gd name="connsiteX1" fmla="*/ 12192000 w 12192000"/>
                <a:gd name="connsiteY1" fmla="*/ 0 h 1880373"/>
                <a:gd name="connsiteX2" fmla="*/ 12192000 w 12192000"/>
                <a:gd name="connsiteY2" fmla="*/ 1880373 h 1880373"/>
                <a:gd name="connsiteX3" fmla="*/ 0 w 12192000"/>
                <a:gd name="connsiteY3" fmla="*/ 1880373 h 1880373"/>
              </a:gdLst>
              <a:ahLst/>
              <a:cxnLst>
                <a:cxn ang="0">
                  <a:pos x="connsiteX0" y="connsiteY0"/>
                </a:cxn>
                <a:cxn ang="0">
                  <a:pos x="connsiteX1" y="connsiteY1"/>
                </a:cxn>
                <a:cxn ang="0">
                  <a:pos x="connsiteX2" y="connsiteY2"/>
                </a:cxn>
                <a:cxn ang="0">
                  <a:pos x="connsiteX3" y="connsiteY3"/>
                </a:cxn>
              </a:cxnLst>
              <a:rect l="l" t="t" r="r" b="b"/>
              <a:pathLst>
                <a:path w="12192000" h="1880373">
                  <a:moveTo>
                    <a:pt x="0" y="0"/>
                  </a:moveTo>
                  <a:lnTo>
                    <a:pt x="12192000" y="0"/>
                  </a:lnTo>
                  <a:lnTo>
                    <a:pt x="12192000" y="1880373"/>
                  </a:lnTo>
                  <a:lnTo>
                    <a:pt x="0" y="1880373"/>
                  </a:lnTo>
                  <a:close/>
                </a:path>
              </a:pathLst>
            </a:custGeom>
            <a:effectLst>
              <a:outerShdw blurRad="50800" dist="38100" dir="2700000" algn="tl" rotWithShape="0">
                <a:prstClr val="black">
                  <a:alpha val="25000"/>
                </a:prstClr>
              </a:outerShdw>
            </a:effectLst>
          </p:spPr>
        </p:pic>
        <p:sp>
          <p:nvSpPr>
            <p:cNvPr id="137" name="Rectangle 136">
              <a:extLst>
                <a:ext uri="{FF2B5EF4-FFF2-40B4-BE49-F238E27FC236}">
                  <a16:creationId xmlns:a16="http://schemas.microsoft.com/office/drawing/2014/main" id="{A9CBDF52-08C7-D6D3-64BA-BD2814B73506}"/>
                </a:ext>
              </a:extLst>
            </p:cNvPr>
            <p:cNvSpPr>
              <a:spLocks/>
            </p:cNvSpPr>
            <p:nvPr/>
          </p:nvSpPr>
          <p:spPr bwMode="auto">
            <a:xfrm>
              <a:off x="0" y="0"/>
              <a:ext cx="12192000" cy="1587500"/>
            </a:xfrm>
            <a:prstGeom prst="rect">
              <a:avLst/>
            </a:prstGeom>
            <a:gradFill flip="none" rotWithShape="1">
              <a:gsLst>
                <a:gs pos="0">
                  <a:schemeClr val="tx2">
                    <a:alpha val="0"/>
                  </a:schemeClr>
                </a:gs>
                <a:gs pos="44000">
                  <a:schemeClr val="tx2">
                    <a:alpha val="8700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98" name="Rectangle 97">
            <a:extLst>
              <a:ext uri="{FF2B5EF4-FFF2-40B4-BE49-F238E27FC236}">
                <a16:creationId xmlns:a16="http://schemas.microsoft.com/office/drawing/2014/main" id="{3832B8C0-9A87-B05B-4B95-AB530B78EE15}"/>
              </a:ext>
            </a:extLst>
          </p:cNvPr>
          <p:cNvSpPr/>
          <p:nvPr/>
        </p:nvSpPr>
        <p:spPr bwMode="auto">
          <a:xfrm>
            <a:off x="293688" y="2159000"/>
            <a:ext cx="11604625" cy="4110038"/>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 name="Title 1">
            <a:extLst>
              <a:ext uri="{FF2B5EF4-FFF2-40B4-BE49-F238E27FC236}">
                <a16:creationId xmlns:a16="http://schemas.microsoft.com/office/drawing/2014/main" id="{FC9A0786-9DD5-810B-BF0F-BA6D6045EB79}"/>
              </a:ext>
            </a:extLst>
          </p:cNvPr>
          <p:cNvSpPr>
            <a:spLocks noGrp="1"/>
          </p:cNvSpPr>
          <p:nvPr>
            <p:ph type="title"/>
          </p:nvPr>
        </p:nvSpPr>
        <p:spPr>
          <a:xfrm>
            <a:off x="1660656" y="479452"/>
            <a:ext cx="9943082" cy="492443"/>
          </a:xfrm>
        </p:spPr>
        <p:txBody>
          <a:bodyPr/>
          <a:lstStyle/>
          <a:p>
            <a:r>
              <a:rPr lang="en-US" sz="3200" dirty="0">
                <a:solidFill>
                  <a:schemeClr val="bg1"/>
                </a:solidFill>
                <a:cs typeface="Segoe UI"/>
              </a:rPr>
              <a:t>Azure Data Manager for Energy</a:t>
            </a:r>
          </a:p>
        </p:txBody>
      </p:sp>
      <p:sp>
        <p:nvSpPr>
          <p:cNvPr id="68" name="Rectangle 67">
            <a:extLst>
              <a:ext uri="{FF2B5EF4-FFF2-40B4-BE49-F238E27FC236}">
                <a16:creationId xmlns:a16="http://schemas.microsoft.com/office/drawing/2014/main" id="{0428CCC1-45D4-2C5E-A33E-1ED9DD18F7D8}"/>
              </a:ext>
              <a:ext uri="{C183D7F6-B498-43B3-948B-1728B52AA6E4}">
                <adec:decorative xmlns:adec="http://schemas.microsoft.com/office/drawing/2017/decorative" val="1"/>
              </a:ext>
            </a:extLst>
          </p:cNvPr>
          <p:cNvSpPr>
            <a:spLocks/>
          </p:cNvSpPr>
          <p:nvPr/>
        </p:nvSpPr>
        <p:spPr bwMode="auto">
          <a:xfrm>
            <a:off x="293687" y="2613819"/>
            <a:ext cx="11604626" cy="3200400"/>
          </a:xfrm>
          <a:prstGeom prst="rect">
            <a:avLst/>
          </a:prstGeom>
          <a:solidFill>
            <a:schemeClr val="tx2"/>
          </a:solidFill>
          <a:ln>
            <a:noFill/>
            <a:headEnd type="none" w="med" len="med"/>
            <a:tailEnd type="none" w="med" len="med"/>
          </a:ln>
          <a:effectLst>
            <a:outerShdw blurRad="1270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a:solidFill>
                <a:srgbClr val="FFFFFF"/>
              </a:solidFill>
              <a:cs typeface="Segoe UI" pitchFamily="34" charset="0"/>
            </a:endParaRPr>
          </a:p>
        </p:txBody>
      </p:sp>
      <p:cxnSp>
        <p:nvCxnSpPr>
          <p:cNvPr id="79" name="Straight Connector 78">
            <a:extLst>
              <a:ext uri="{FF2B5EF4-FFF2-40B4-BE49-F238E27FC236}">
                <a16:creationId xmlns:a16="http://schemas.microsoft.com/office/drawing/2014/main" id="{1E0CCDD1-5A8A-D0BC-30C4-ADC79581C4DC}"/>
              </a:ext>
              <a:ext uri="{C183D7F6-B498-43B3-948B-1728B52AA6E4}">
                <adec:decorative xmlns:adec="http://schemas.microsoft.com/office/drawing/2017/decorative" val="1"/>
              </a:ext>
            </a:extLst>
          </p:cNvPr>
          <p:cNvCxnSpPr>
            <a:cxnSpLocks/>
          </p:cNvCxnSpPr>
          <p:nvPr/>
        </p:nvCxnSpPr>
        <p:spPr>
          <a:xfrm>
            <a:off x="293687" y="5434127"/>
            <a:ext cx="11604626" cy="0"/>
          </a:xfrm>
          <a:prstGeom prst="line">
            <a:avLst/>
          </a:prstGeom>
          <a:ln>
            <a:solidFill>
              <a:schemeClr val="bg1">
                <a:lumMod val="9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BB0DD5F6-8489-9002-4E7D-0C3C03ACB28D}"/>
              </a:ext>
              <a:ext uri="{C183D7F6-B498-43B3-948B-1728B52AA6E4}">
                <adec:decorative xmlns:adec="http://schemas.microsoft.com/office/drawing/2017/decorative" val="1"/>
              </a:ext>
            </a:extLst>
          </p:cNvPr>
          <p:cNvSpPr/>
          <p:nvPr/>
        </p:nvSpPr>
        <p:spPr bwMode="auto">
          <a:xfrm>
            <a:off x="2077655" y="5369040"/>
            <a:ext cx="130174" cy="130174"/>
          </a:xfrm>
          <a:prstGeom prst="ellipse">
            <a:avLst/>
          </a:prstGeom>
          <a:solidFill>
            <a:schemeClr val="tx2"/>
          </a:solidFill>
          <a:ln>
            <a:solidFill>
              <a:schemeClr val="bg1">
                <a:lumMod val="95000"/>
              </a:schemeClr>
            </a:solid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sp>
        <p:nvSpPr>
          <p:cNvPr id="81" name="Oval 80">
            <a:extLst>
              <a:ext uri="{FF2B5EF4-FFF2-40B4-BE49-F238E27FC236}">
                <a16:creationId xmlns:a16="http://schemas.microsoft.com/office/drawing/2014/main" id="{5D326582-F1ED-5B00-72F4-CA2C1807646B}"/>
              </a:ext>
              <a:ext uri="{C183D7F6-B498-43B3-948B-1728B52AA6E4}">
                <adec:decorative xmlns:adec="http://schemas.microsoft.com/office/drawing/2017/decorative" val="1"/>
              </a:ext>
            </a:extLst>
          </p:cNvPr>
          <p:cNvSpPr/>
          <p:nvPr/>
        </p:nvSpPr>
        <p:spPr bwMode="auto">
          <a:xfrm>
            <a:off x="5893754" y="5369040"/>
            <a:ext cx="130174" cy="130174"/>
          </a:xfrm>
          <a:prstGeom prst="ellipse">
            <a:avLst/>
          </a:prstGeom>
          <a:solidFill>
            <a:schemeClr val="tx2"/>
          </a:solidFill>
          <a:ln>
            <a:solidFill>
              <a:schemeClr val="bg1">
                <a:lumMod val="95000"/>
              </a:schemeClr>
            </a:solid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sp>
        <p:nvSpPr>
          <p:cNvPr id="82" name="Oval 81">
            <a:extLst>
              <a:ext uri="{FF2B5EF4-FFF2-40B4-BE49-F238E27FC236}">
                <a16:creationId xmlns:a16="http://schemas.microsoft.com/office/drawing/2014/main" id="{C2B4DFA4-DC6B-DF65-DEC2-60FB5FC03763}"/>
              </a:ext>
              <a:ext uri="{C183D7F6-B498-43B3-948B-1728B52AA6E4}">
                <adec:decorative xmlns:adec="http://schemas.microsoft.com/office/drawing/2017/decorative" val="1"/>
              </a:ext>
            </a:extLst>
          </p:cNvPr>
          <p:cNvSpPr/>
          <p:nvPr/>
        </p:nvSpPr>
        <p:spPr bwMode="auto">
          <a:xfrm>
            <a:off x="9848534" y="5369040"/>
            <a:ext cx="130174" cy="130174"/>
          </a:xfrm>
          <a:prstGeom prst="ellipse">
            <a:avLst/>
          </a:prstGeom>
          <a:solidFill>
            <a:schemeClr val="tx2"/>
          </a:solidFill>
          <a:ln>
            <a:solidFill>
              <a:schemeClr val="bg1">
                <a:lumMod val="95000"/>
              </a:schemeClr>
            </a:solid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grpSp>
        <p:nvGrpSpPr>
          <p:cNvPr id="131" name="Group 130">
            <a:extLst>
              <a:ext uri="{FF2B5EF4-FFF2-40B4-BE49-F238E27FC236}">
                <a16:creationId xmlns:a16="http://schemas.microsoft.com/office/drawing/2014/main" id="{147EC1B7-6350-DDA9-9EF2-417D43A9602A}"/>
              </a:ext>
            </a:extLst>
          </p:cNvPr>
          <p:cNvGrpSpPr/>
          <p:nvPr/>
        </p:nvGrpSpPr>
        <p:grpSpPr>
          <a:xfrm>
            <a:off x="588263" y="0"/>
            <a:ext cx="764932" cy="1102519"/>
            <a:chOff x="588263" y="0"/>
            <a:chExt cx="764932" cy="1102519"/>
          </a:xfrm>
        </p:grpSpPr>
        <p:sp>
          <p:nvSpPr>
            <p:cNvPr id="12" name="Rectangle: Top Corners Rounded 11">
              <a:extLst>
                <a:ext uri="{FF2B5EF4-FFF2-40B4-BE49-F238E27FC236}">
                  <a16:creationId xmlns:a16="http://schemas.microsoft.com/office/drawing/2014/main" id="{35CDD627-B0F5-E50E-B4B6-B071566DAF6B}"/>
                </a:ext>
              </a:extLst>
            </p:cNvPr>
            <p:cNvSpPr/>
            <p:nvPr/>
          </p:nvSpPr>
          <p:spPr bwMode="auto">
            <a:xfrm rot="10800000">
              <a:off x="588263" y="0"/>
              <a:ext cx="764932" cy="1102519"/>
            </a:xfrm>
            <a:prstGeom prst="round2SameRect">
              <a:avLst>
                <a:gd name="adj1" fmla="val 50000"/>
                <a:gd name="adj2" fmla="val 0"/>
              </a:avLst>
            </a:prstGeom>
            <a:solidFill>
              <a:schemeClr val="tx2"/>
            </a:solidFill>
            <a:ln>
              <a:noFill/>
              <a:headEnd type="none" w="med" len="med"/>
              <a:tailEnd type="none" w="med" len="med"/>
            </a:ln>
            <a:effectLst>
              <a:outerShdw blurRad="1270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3942827F-95BB-67E3-9D41-7DA2BE795F2F}"/>
                </a:ext>
                <a:ext uri="{C183D7F6-B498-43B3-948B-1728B52AA6E4}">
                  <adec:decorative xmlns:adec="http://schemas.microsoft.com/office/drawing/2017/decorative" val="1"/>
                </a:ext>
              </a:extLst>
            </p:cNvPr>
            <p:cNvGrpSpPr/>
            <p:nvPr/>
          </p:nvGrpSpPr>
          <p:grpSpPr>
            <a:xfrm>
              <a:off x="678371" y="411065"/>
              <a:ext cx="584716" cy="584712"/>
              <a:chOff x="4753024" y="1878464"/>
              <a:chExt cx="623840" cy="623840"/>
            </a:xfrm>
            <a:effectLst/>
          </p:grpSpPr>
          <p:sp>
            <p:nvSpPr>
              <p:cNvPr id="5" name="Oval 4">
                <a:extLst>
                  <a:ext uri="{FF2B5EF4-FFF2-40B4-BE49-F238E27FC236}">
                    <a16:creationId xmlns:a16="http://schemas.microsoft.com/office/drawing/2014/main" id="{084847C3-D606-D1F5-28B0-4077069538C0}"/>
                  </a:ext>
                </a:extLst>
              </p:cNvPr>
              <p:cNvSpPr/>
              <p:nvPr/>
            </p:nvSpPr>
            <p:spPr bwMode="auto">
              <a:xfrm>
                <a:off x="4820835" y="1946276"/>
                <a:ext cx="488220" cy="488218"/>
              </a:xfrm>
              <a:prstGeom prst="ellipse">
                <a:avLst/>
              </a:prstGeom>
              <a:solidFill>
                <a:schemeClr val="bg1"/>
              </a:solidFill>
              <a:ln>
                <a:noFill/>
                <a:headEnd type="none" w="med" len="med"/>
                <a:tailEnd type="none" w="med" len="med"/>
              </a:ln>
              <a:effectLst>
                <a:outerShdw blurRad="190500" sx="101000" sy="101000" algn="ctr" rotWithShape="0">
                  <a:prstClr val="black">
                    <a:alpha val="1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grpSp>
            <p:nvGrpSpPr>
              <p:cNvPr id="6" name="Group 5">
                <a:extLst>
                  <a:ext uri="{FF2B5EF4-FFF2-40B4-BE49-F238E27FC236}">
                    <a16:creationId xmlns:a16="http://schemas.microsoft.com/office/drawing/2014/main" id="{3CE9C194-1563-4596-BA0D-2368696BFB93}"/>
                  </a:ext>
                </a:extLst>
              </p:cNvPr>
              <p:cNvGrpSpPr/>
              <p:nvPr/>
            </p:nvGrpSpPr>
            <p:grpSpPr>
              <a:xfrm>
                <a:off x="4753024" y="1878464"/>
                <a:ext cx="623840" cy="623840"/>
                <a:chOff x="4753024" y="1878464"/>
                <a:chExt cx="623840" cy="623840"/>
              </a:xfrm>
            </p:grpSpPr>
            <p:sp>
              <p:nvSpPr>
                <p:cNvPr id="7" name="Arc 6">
                  <a:extLst>
                    <a:ext uri="{FF2B5EF4-FFF2-40B4-BE49-F238E27FC236}">
                      <a16:creationId xmlns:a16="http://schemas.microsoft.com/office/drawing/2014/main" id="{654E42E2-C67B-C147-7CCB-ABFB3346D1E5}"/>
                    </a:ext>
                  </a:extLst>
                </p:cNvPr>
                <p:cNvSpPr/>
                <p:nvPr/>
              </p:nvSpPr>
              <p:spPr bwMode="auto">
                <a:xfrm>
                  <a:off x="4753024" y="1878464"/>
                  <a:ext cx="623840" cy="623840"/>
                </a:xfrm>
                <a:prstGeom prst="arc">
                  <a:avLst>
                    <a:gd name="adj1" fmla="val 16605000"/>
                    <a:gd name="adj2" fmla="val 0"/>
                  </a:avLst>
                </a:prstGeom>
                <a:noFill/>
                <a:ln w="38100">
                  <a:solidFill>
                    <a:schemeClr val="bg1">
                      <a:lumMod val="8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sp>
              <p:nvSpPr>
                <p:cNvPr id="8" name="Arc 7">
                  <a:extLst>
                    <a:ext uri="{FF2B5EF4-FFF2-40B4-BE49-F238E27FC236}">
                      <a16:creationId xmlns:a16="http://schemas.microsoft.com/office/drawing/2014/main" id="{3F36F836-9710-77F4-B890-2871A30E3CCE}"/>
                    </a:ext>
                  </a:extLst>
                </p:cNvPr>
                <p:cNvSpPr/>
                <p:nvPr/>
              </p:nvSpPr>
              <p:spPr bwMode="auto">
                <a:xfrm flipH="1">
                  <a:off x="4753024" y="1878464"/>
                  <a:ext cx="623840" cy="623840"/>
                </a:xfrm>
                <a:prstGeom prst="arc">
                  <a:avLst>
                    <a:gd name="adj1" fmla="val 15842820"/>
                    <a:gd name="adj2" fmla="val 10800000"/>
                  </a:avLst>
                </a:prstGeom>
                <a:noFill/>
                <a:ln w="6350">
                  <a:solidFill>
                    <a:schemeClr val="bg2"/>
                  </a:solidFill>
                  <a:prstDash val="solid"/>
                  <a:headEnd type="none" w="sm" len="sm"/>
                  <a:tailEnd type="none" w="sm" len="sm"/>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sp>
              <p:nvSpPr>
                <p:cNvPr id="9" name="Arc 8">
                  <a:extLst>
                    <a:ext uri="{FF2B5EF4-FFF2-40B4-BE49-F238E27FC236}">
                      <a16:creationId xmlns:a16="http://schemas.microsoft.com/office/drawing/2014/main" id="{25D166A8-CB99-3310-97D5-2FFDF9F9B721}"/>
                    </a:ext>
                  </a:extLst>
                </p:cNvPr>
                <p:cNvSpPr/>
                <p:nvPr/>
              </p:nvSpPr>
              <p:spPr bwMode="auto">
                <a:xfrm flipH="1" flipV="1">
                  <a:off x="4753024" y="1878464"/>
                  <a:ext cx="623840" cy="623840"/>
                </a:xfrm>
                <a:prstGeom prst="arc">
                  <a:avLst>
                    <a:gd name="adj1" fmla="val 16605000"/>
                    <a:gd name="adj2" fmla="val 0"/>
                  </a:avLst>
                </a:prstGeom>
                <a:noFill/>
                <a:ln w="38100">
                  <a:solidFill>
                    <a:schemeClr val="bg1">
                      <a:lumMod val="8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grpSp>
        </p:grpSp>
        <p:grpSp>
          <p:nvGrpSpPr>
            <p:cNvPr id="112" name="Group 111">
              <a:extLst>
                <a:ext uri="{FF2B5EF4-FFF2-40B4-BE49-F238E27FC236}">
                  <a16:creationId xmlns:a16="http://schemas.microsoft.com/office/drawing/2014/main" id="{8BA5A0FF-DDC5-C929-3E96-27F6D630C581}"/>
                </a:ext>
              </a:extLst>
            </p:cNvPr>
            <p:cNvGrpSpPr/>
            <p:nvPr/>
          </p:nvGrpSpPr>
          <p:grpSpPr>
            <a:xfrm>
              <a:off x="843702" y="587100"/>
              <a:ext cx="254054" cy="232642"/>
              <a:chOff x="5781960" y="3138487"/>
              <a:chExt cx="631792" cy="578548"/>
            </a:xfrm>
          </p:grpSpPr>
          <p:sp>
            <p:nvSpPr>
              <p:cNvPr id="113" name="Freeform: Shape 112">
                <a:extLst>
                  <a:ext uri="{FF2B5EF4-FFF2-40B4-BE49-F238E27FC236}">
                    <a16:creationId xmlns:a16="http://schemas.microsoft.com/office/drawing/2014/main" id="{A9B38FF3-B622-A1BC-DBC1-D38E00B40BB4}"/>
                  </a:ext>
                </a:extLst>
              </p:cNvPr>
              <p:cNvSpPr/>
              <p:nvPr/>
            </p:nvSpPr>
            <p:spPr>
              <a:xfrm>
                <a:off x="5882068" y="3138487"/>
                <a:ext cx="111252" cy="111252"/>
              </a:xfrm>
              <a:custGeom>
                <a:avLst/>
                <a:gdLst>
                  <a:gd name="connsiteX0" fmla="*/ 111252 w 111252"/>
                  <a:gd name="connsiteY0" fmla="*/ 55626 h 111252"/>
                  <a:gd name="connsiteX1" fmla="*/ 55626 w 111252"/>
                  <a:gd name="connsiteY1" fmla="*/ 111252 h 111252"/>
                  <a:gd name="connsiteX2" fmla="*/ 0 w 111252"/>
                  <a:gd name="connsiteY2" fmla="*/ 55626 h 111252"/>
                  <a:gd name="connsiteX3" fmla="*/ 55626 w 111252"/>
                  <a:gd name="connsiteY3" fmla="*/ 0 h 111252"/>
                  <a:gd name="connsiteX4" fmla="*/ 111252 w 111252"/>
                  <a:gd name="connsiteY4" fmla="*/ 55626 h 111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252" h="111252">
                    <a:moveTo>
                      <a:pt x="111252" y="55626"/>
                    </a:moveTo>
                    <a:cubicBezTo>
                      <a:pt x="111252" y="86347"/>
                      <a:pt x="86347" y="111252"/>
                      <a:pt x="55626" y="111252"/>
                    </a:cubicBezTo>
                    <a:cubicBezTo>
                      <a:pt x="24905" y="111252"/>
                      <a:pt x="0" y="86347"/>
                      <a:pt x="0" y="55626"/>
                    </a:cubicBezTo>
                    <a:cubicBezTo>
                      <a:pt x="0" y="24905"/>
                      <a:pt x="24905" y="0"/>
                      <a:pt x="55626" y="0"/>
                    </a:cubicBezTo>
                    <a:cubicBezTo>
                      <a:pt x="86347" y="0"/>
                      <a:pt x="111252" y="24905"/>
                      <a:pt x="111252" y="55626"/>
                    </a:cubicBezTo>
                    <a:close/>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114" name="Freeform: Shape 113">
                <a:extLst>
                  <a:ext uri="{FF2B5EF4-FFF2-40B4-BE49-F238E27FC236}">
                    <a16:creationId xmlns:a16="http://schemas.microsoft.com/office/drawing/2014/main" id="{1A8512E9-7871-B929-A2FE-936C5D91003C}"/>
                  </a:ext>
                </a:extLst>
              </p:cNvPr>
              <p:cNvSpPr/>
              <p:nvPr/>
            </p:nvSpPr>
            <p:spPr>
              <a:xfrm>
                <a:off x="5781960" y="3451669"/>
                <a:ext cx="62388" cy="265366"/>
              </a:xfrm>
              <a:custGeom>
                <a:avLst/>
                <a:gdLst>
                  <a:gd name="connsiteX0" fmla="*/ 0 w 62388"/>
                  <a:gd name="connsiteY0" fmla="*/ 0 h 265366"/>
                  <a:gd name="connsiteX1" fmla="*/ 0 w 62388"/>
                  <a:gd name="connsiteY1" fmla="*/ 241840 h 265366"/>
                  <a:gd name="connsiteX2" fmla="*/ 23527 w 62388"/>
                  <a:gd name="connsiteY2" fmla="*/ 265367 h 265366"/>
                  <a:gd name="connsiteX3" fmla="*/ 23527 w 62388"/>
                  <a:gd name="connsiteY3" fmla="*/ 265367 h 265366"/>
                  <a:gd name="connsiteX4" fmla="*/ 46863 w 62388"/>
                  <a:gd name="connsiteY4" fmla="*/ 244507 h 265366"/>
                  <a:gd name="connsiteX5" fmla="*/ 62389 w 62388"/>
                  <a:gd name="connsiteY5" fmla="*/ 105251 h 26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388" h="265366">
                    <a:moveTo>
                      <a:pt x="0" y="0"/>
                    </a:moveTo>
                    <a:lnTo>
                      <a:pt x="0" y="241840"/>
                    </a:lnTo>
                    <a:cubicBezTo>
                      <a:pt x="0" y="254794"/>
                      <a:pt x="10478" y="265367"/>
                      <a:pt x="23527" y="265367"/>
                    </a:cubicBezTo>
                    <a:lnTo>
                      <a:pt x="23527" y="265367"/>
                    </a:lnTo>
                    <a:cubicBezTo>
                      <a:pt x="35528" y="265367"/>
                      <a:pt x="45530" y="256413"/>
                      <a:pt x="46863" y="244507"/>
                    </a:cubicBezTo>
                    <a:lnTo>
                      <a:pt x="62389" y="105251"/>
                    </a:lnTo>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115" name="Freeform: Shape 114">
                <a:extLst>
                  <a:ext uri="{FF2B5EF4-FFF2-40B4-BE49-F238E27FC236}">
                    <a16:creationId xmlns:a16="http://schemas.microsoft.com/office/drawing/2014/main" id="{291CD026-5D1B-C7B8-08B7-78CCA66D2312}"/>
                  </a:ext>
                </a:extLst>
              </p:cNvPr>
              <p:cNvSpPr/>
              <p:nvPr/>
            </p:nvSpPr>
            <p:spPr>
              <a:xfrm>
                <a:off x="5781960" y="3286889"/>
                <a:ext cx="280778" cy="430051"/>
              </a:xfrm>
              <a:custGeom>
                <a:avLst/>
                <a:gdLst>
                  <a:gd name="connsiteX0" fmla="*/ 266986 w 280778"/>
                  <a:gd name="connsiteY0" fmla="*/ 62958 h 430051"/>
                  <a:gd name="connsiteX1" fmla="*/ 155734 w 280778"/>
                  <a:gd name="connsiteY1" fmla="*/ 7332 h 430051"/>
                  <a:gd name="connsiteX2" fmla="*/ 155734 w 280778"/>
                  <a:gd name="connsiteY2" fmla="*/ 7332 h 430051"/>
                  <a:gd name="connsiteX3" fmla="*/ 18479 w 280778"/>
                  <a:gd name="connsiteY3" fmla="*/ 79817 h 430051"/>
                  <a:gd name="connsiteX4" fmla="*/ 0 w 280778"/>
                  <a:gd name="connsiteY4" fmla="*/ 163065 h 430051"/>
                  <a:gd name="connsiteX5" fmla="*/ 149162 w 280778"/>
                  <a:gd name="connsiteY5" fmla="*/ 418812 h 430051"/>
                  <a:gd name="connsiteX6" fmla="*/ 168783 w 280778"/>
                  <a:gd name="connsiteY6" fmla="*/ 430051 h 430051"/>
                  <a:gd name="connsiteX7" fmla="*/ 168783 w 280778"/>
                  <a:gd name="connsiteY7" fmla="*/ 430051 h 430051"/>
                  <a:gd name="connsiteX8" fmla="*/ 190310 w 280778"/>
                  <a:gd name="connsiteY8" fmla="*/ 400238 h 430051"/>
                  <a:gd name="connsiteX9" fmla="*/ 111252 w 280778"/>
                  <a:gd name="connsiteY9" fmla="*/ 163065 h 430051"/>
                  <a:gd name="connsiteX10" fmla="*/ 133541 w 280778"/>
                  <a:gd name="connsiteY10" fmla="*/ 74102 h 430051"/>
                  <a:gd name="connsiteX11" fmla="*/ 246602 w 280778"/>
                  <a:gd name="connsiteY11" fmla="*/ 111821 h 430051"/>
                  <a:gd name="connsiteX12" fmla="*/ 276701 w 280778"/>
                  <a:gd name="connsiteY12" fmla="*/ 99343 h 430051"/>
                  <a:gd name="connsiteX13" fmla="*/ 278130 w 280778"/>
                  <a:gd name="connsiteY13" fmla="*/ 96390 h 430051"/>
                  <a:gd name="connsiteX14" fmla="*/ 278130 w 280778"/>
                  <a:gd name="connsiteY14" fmla="*/ 96390 h 430051"/>
                  <a:gd name="connsiteX15" fmla="*/ 266986 w 280778"/>
                  <a:gd name="connsiteY15" fmla="*/ 62958 h 430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778" h="430051">
                    <a:moveTo>
                      <a:pt x="266986" y="62958"/>
                    </a:moveTo>
                    <a:lnTo>
                      <a:pt x="155734" y="7332"/>
                    </a:lnTo>
                    <a:lnTo>
                      <a:pt x="155734" y="7332"/>
                    </a:lnTo>
                    <a:cubicBezTo>
                      <a:pt x="97441" y="-16005"/>
                      <a:pt x="32099" y="18571"/>
                      <a:pt x="18479" y="79817"/>
                    </a:cubicBezTo>
                    <a:lnTo>
                      <a:pt x="0" y="163065"/>
                    </a:lnTo>
                    <a:lnTo>
                      <a:pt x="149162" y="418812"/>
                    </a:lnTo>
                    <a:cubicBezTo>
                      <a:pt x="153257" y="425765"/>
                      <a:pt x="160687" y="430051"/>
                      <a:pt x="168783" y="430051"/>
                    </a:cubicBezTo>
                    <a:lnTo>
                      <a:pt x="168783" y="430051"/>
                    </a:lnTo>
                    <a:cubicBezTo>
                      <a:pt x="184309" y="430051"/>
                      <a:pt x="195167" y="414906"/>
                      <a:pt x="190310" y="400238"/>
                    </a:cubicBezTo>
                    <a:lnTo>
                      <a:pt x="111252" y="163065"/>
                    </a:lnTo>
                    <a:lnTo>
                      <a:pt x="133541" y="74102"/>
                    </a:lnTo>
                    <a:lnTo>
                      <a:pt x="246602" y="111821"/>
                    </a:lnTo>
                    <a:cubicBezTo>
                      <a:pt x="258318" y="115726"/>
                      <a:pt x="271177" y="110392"/>
                      <a:pt x="276701" y="99343"/>
                    </a:cubicBezTo>
                    <a:lnTo>
                      <a:pt x="278130" y="96390"/>
                    </a:lnTo>
                    <a:lnTo>
                      <a:pt x="278130" y="96390"/>
                    </a:lnTo>
                    <a:cubicBezTo>
                      <a:pt x="284321" y="84103"/>
                      <a:pt x="279273" y="69149"/>
                      <a:pt x="266986" y="62958"/>
                    </a:cubicBezTo>
                    <a:close/>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116" name="Freeform: Shape 115">
                <a:extLst>
                  <a:ext uri="{FF2B5EF4-FFF2-40B4-BE49-F238E27FC236}">
                    <a16:creationId xmlns:a16="http://schemas.microsoft.com/office/drawing/2014/main" id="{B8AFCE60-E525-F4DE-AD68-8134C94C1712}"/>
                  </a:ext>
                </a:extLst>
              </p:cNvPr>
              <p:cNvSpPr/>
              <p:nvPr/>
            </p:nvSpPr>
            <p:spPr>
              <a:xfrm>
                <a:off x="6062757" y="3377469"/>
                <a:ext cx="150971" cy="306419"/>
              </a:xfrm>
              <a:custGeom>
                <a:avLst/>
                <a:gdLst>
                  <a:gd name="connsiteX0" fmla="*/ 0 w 150971"/>
                  <a:gd name="connsiteY0" fmla="*/ 0 h 306419"/>
                  <a:gd name="connsiteX1" fmla="*/ 21622 w 150971"/>
                  <a:gd name="connsiteY1" fmla="*/ 8001 h 306419"/>
                  <a:gd name="connsiteX2" fmla="*/ 150971 w 150971"/>
                  <a:gd name="connsiteY2" fmla="*/ 306419 h 306419"/>
                </a:gdLst>
                <a:ahLst/>
                <a:cxnLst>
                  <a:cxn ang="0">
                    <a:pos x="connsiteX0" y="connsiteY0"/>
                  </a:cxn>
                  <a:cxn ang="0">
                    <a:pos x="connsiteX1" y="connsiteY1"/>
                  </a:cxn>
                  <a:cxn ang="0">
                    <a:pos x="connsiteX2" y="connsiteY2"/>
                  </a:cxn>
                </a:cxnLst>
                <a:rect l="l" t="t" r="r" b="b"/>
                <a:pathLst>
                  <a:path w="150971" h="306419">
                    <a:moveTo>
                      <a:pt x="0" y="0"/>
                    </a:moveTo>
                    <a:lnTo>
                      <a:pt x="21622" y="8001"/>
                    </a:lnTo>
                    <a:lnTo>
                      <a:pt x="150971" y="306419"/>
                    </a:lnTo>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117" name="Freeform: Shape 116">
                <a:extLst>
                  <a:ext uri="{FF2B5EF4-FFF2-40B4-BE49-F238E27FC236}">
                    <a16:creationId xmlns:a16="http://schemas.microsoft.com/office/drawing/2014/main" id="{4D564202-29DF-E30D-E9E1-6FF79993A558}"/>
                  </a:ext>
                </a:extLst>
              </p:cNvPr>
              <p:cNvSpPr/>
              <p:nvPr/>
            </p:nvSpPr>
            <p:spPr>
              <a:xfrm>
                <a:off x="6213633" y="3646551"/>
                <a:ext cx="68389" cy="68389"/>
              </a:xfrm>
              <a:custGeom>
                <a:avLst/>
                <a:gdLst>
                  <a:gd name="connsiteX0" fmla="*/ 68389 w 68389"/>
                  <a:gd name="connsiteY0" fmla="*/ 34195 h 68389"/>
                  <a:gd name="connsiteX1" fmla="*/ 34195 w 68389"/>
                  <a:gd name="connsiteY1" fmla="*/ 68390 h 68389"/>
                  <a:gd name="connsiteX2" fmla="*/ 0 w 68389"/>
                  <a:gd name="connsiteY2" fmla="*/ 34195 h 68389"/>
                  <a:gd name="connsiteX3" fmla="*/ 34195 w 68389"/>
                  <a:gd name="connsiteY3" fmla="*/ 0 h 68389"/>
                  <a:gd name="connsiteX4" fmla="*/ 68389 w 68389"/>
                  <a:gd name="connsiteY4" fmla="*/ 34195 h 68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89" h="68389">
                    <a:moveTo>
                      <a:pt x="68389" y="34195"/>
                    </a:moveTo>
                    <a:cubicBezTo>
                      <a:pt x="68389" y="53080"/>
                      <a:pt x="53080" y="68390"/>
                      <a:pt x="34195" y="68390"/>
                    </a:cubicBezTo>
                    <a:cubicBezTo>
                      <a:pt x="15310" y="68390"/>
                      <a:pt x="0" y="53080"/>
                      <a:pt x="0" y="34195"/>
                    </a:cubicBezTo>
                    <a:cubicBezTo>
                      <a:pt x="0" y="15310"/>
                      <a:pt x="15309" y="0"/>
                      <a:pt x="34195" y="0"/>
                    </a:cubicBezTo>
                    <a:cubicBezTo>
                      <a:pt x="53080" y="0"/>
                      <a:pt x="68389" y="15309"/>
                      <a:pt x="68389" y="34195"/>
                    </a:cubicBezTo>
                    <a:close/>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118" name="Freeform: Shape 117">
                <a:extLst>
                  <a:ext uri="{FF2B5EF4-FFF2-40B4-BE49-F238E27FC236}">
                    <a16:creationId xmlns:a16="http://schemas.microsoft.com/office/drawing/2014/main" id="{6B13D770-386E-F66C-5E49-CA99FA671095}"/>
                  </a:ext>
                </a:extLst>
              </p:cNvPr>
              <p:cNvSpPr/>
              <p:nvPr/>
            </p:nvSpPr>
            <p:spPr>
              <a:xfrm>
                <a:off x="6232492" y="3572732"/>
                <a:ext cx="181260" cy="77342"/>
              </a:xfrm>
              <a:custGeom>
                <a:avLst/>
                <a:gdLst>
                  <a:gd name="connsiteX0" fmla="*/ 181261 w 181260"/>
                  <a:gd name="connsiteY0" fmla="*/ 0 h 77342"/>
                  <a:gd name="connsiteX1" fmla="*/ 0 w 181260"/>
                  <a:gd name="connsiteY1" fmla="*/ 77343 h 77342"/>
                </a:gdLst>
                <a:ahLst/>
                <a:cxnLst>
                  <a:cxn ang="0">
                    <a:pos x="connsiteX0" y="connsiteY0"/>
                  </a:cxn>
                  <a:cxn ang="0">
                    <a:pos x="connsiteX1" y="connsiteY1"/>
                  </a:cxn>
                </a:cxnLst>
                <a:rect l="l" t="t" r="r" b="b"/>
                <a:pathLst>
                  <a:path w="181260" h="77342">
                    <a:moveTo>
                      <a:pt x="181261" y="0"/>
                    </a:moveTo>
                    <a:lnTo>
                      <a:pt x="0" y="77343"/>
                    </a:lnTo>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119" name="Freeform: Shape 118">
                <a:extLst>
                  <a:ext uri="{FF2B5EF4-FFF2-40B4-BE49-F238E27FC236}">
                    <a16:creationId xmlns:a16="http://schemas.microsoft.com/office/drawing/2014/main" id="{3834B3FC-EC5A-B421-C146-35680BFC315D}"/>
                  </a:ext>
                </a:extLst>
              </p:cNvPr>
              <p:cNvSpPr/>
              <p:nvPr/>
            </p:nvSpPr>
            <p:spPr>
              <a:xfrm>
                <a:off x="6151911" y="3459861"/>
                <a:ext cx="239172" cy="122872"/>
              </a:xfrm>
              <a:custGeom>
                <a:avLst/>
                <a:gdLst>
                  <a:gd name="connsiteX0" fmla="*/ 0 w 239172"/>
                  <a:gd name="connsiteY0" fmla="*/ 80296 h 122872"/>
                  <a:gd name="connsiteX1" fmla="*/ 186214 w 239172"/>
                  <a:gd name="connsiteY1" fmla="*/ 0 h 122872"/>
                  <a:gd name="connsiteX2" fmla="*/ 239173 w 239172"/>
                  <a:gd name="connsiteY2" fmla="*/ 122872 h 122872"/>
                </a:gdLst>
                <a:ahLst/>
                <a:cxnLst>
                  <a:cxn ang="0">
                    <a:pos x="connsiteX0" y="connsiteY0"/>
                  </a:cxn>
                  <a:cxn ang="0">
                    <a:pos x="connsiteX1" y="connsiteY1"/>
                  </a:cxn>
                  <a:cxn ang="0">
                    <a:pos x="connsiteX2" y="connsiteY2"/>
                  </a:cxn>
                </a:cxnLst>
                <a:rect l="l" t="t" r="r" b="b"/>
                <a:pathLst>
                  <a:path w="239172" h="122872">
                    <a:moveTo>
                      <a:pt x="0" y="80296"/>
                    </a:moveTo>
                    <a:lnTo>
                      <a:pt x="186214" y="0"/>
                    </a:lnTo>
                    <a:lnTo>
                      <a:pt x="239173" y="122872"/>
                    </a:lnTo>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120" name="Freeform: Shape 119">
                <a:extLst>
                  <a:ext uri="{FF2B5EF4-FFF2-40B4-BE49-F238E27FC236}">
                    <a16:creationId xmlns:a16="http://schemas.microsoft.com/office/drawing/2014/main" id="{CB56107B-4A41-8227-6B93-18216883B47F}"/>
                  </a:ext>
                </a:extLst>
              </p:cNvPr>
              <p:cNvSpPr/>
              <p:nvPr/>
            </p:nvSpPr>
            <p:spPr>
              <a:xfrm>
                <a:off x="6111239" y="3392043"/>
                <a:ext cx="177355" cy="91058"/>
              </a:xfrm>
              <a:custGeom>
                <a:avLst/>
                <a:gdLst>
                  <a:gd name="connsiteX0" fmla="*/ 0 w 177355"/>
                  <a:gd name="connsiteY0" fmla="*/ 59531 h 91058"/>
                  <a:gd name="connsiteX1" fmla="*/ 138113 w 177355"/>
                  <a:gd name="connsiteY1" fmla="*/ 0 h 91058"/>
                  <a:gd name="connsiteX2" fmla="*/ 177356 w 177355"/>
                  <a:gd name="connsiteY2" fmla="*/ 91059 h 91058"/>
                </a:gdLst>
                <a:ahLst/>
                <a:cxnLst>
                  <a:cxn ang="0">
                    <a:pos x="connsiteX0" y="connsiteY0"/>
                  </a:cxn>
                  <a:cxn ang="0">
                    <a:pos x="connsiteX1" y="connsiteY1"/>
                  </a:cxn>
                  <a:cxn ang="0">
                    <a:pos x="connsiteX2" y="connsiteY2"/>
                  </a:cxn>
                </a:cxnLst>
                <a:rect l="l" t="t" r="r" b="b"/>
                <a:pathLst>
                  <a:path w="177355" h="91058">
                    <a:moveTo>
                      <a:pt x="0" y="59531"/>
                    </a:moveTo>
                    <a:lnTo>
                      <a:pt x="138113" y="0"/>
                    </a:lnTo>
                    <a:lnTo>
                      <a:pt x="177356" y="91059"/>
                    </a:lnTo>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grpSp>
      </p:grpSp>
      <p:sp>
        <p:nvSpPr>
          <p:cNvPr id="89" name="TextBox 88">
            <a:extLst>
              <a:ext uri="{FF2B5EF4-FFF2-40B4-BE49-F238E27FC236}">
                <a16:creationId xmlns:a16="http://schemas.microsoft.com/office/drawing/2014/main" id="{F3AFDDA4-BC97-D1E6-B471-25DF3213830C}"/>
              </a:ext>
            </a:extLst>
          </p:cNvPr>
          <p:cNvSpPr txBox="1"/>
          <p:nvPr/>
        </p:nvSpPr>
        <p:spPr>
          <a:xfrm>
            <a:off x="1033968" y="4468113"/>
            <a:ext cx="2217548" cy="673518"/>
          </a:xfrm>
          <a:prstGeom prst="rect">
            <a:avLst/>
          </a:prstGeom>
          <a:noFill/>
        </p:spPr>
        <p:txBody>
          <a:bodyPr wrap="square" lIns="0" tIns="0" rIns="0" bIns="0" anchor="t">
            <a:spAutoFit/>
          </a:bodyPr>
          <a:lstStyle/>
          <a:p>
            <a:pPr marR="0" lvl="0" algn="ctr" defTabSz="914367">
              <a:lnSpc>
                <a:spcPct val="107000"/>
              </a:lnSpc>
              <a:spcBef>
                <a:spcPts val="0"/>
              </a:spcBef>
              <a:spcAft>
                <a:spcPts val="800"/>
              </a:spcAft>
              <a:defRPr/>
            </a:pPr>
            <a:r>
              <a:rPr lang="en-US" b="1" dirty="0">
                <a:solidFill>
                  <a:schemeClr val="bg1"/>
                </a:solidFill>
                <a:latin typeface="+mj-lt"/>
              </a:rPr>
              <a:t>Fully Managed</a:t>
            </a:r>
          </a:p>
          <a:p>
            <a:pPr marR="0" lvl="0" algn="ctr" defTabSz="914367">
              <a:lnSpc>
                <a:spcPct val="107000"/>
              </a:lnSpc>
              <a:spcBef>
                <a:spcPts val="0"/>
              </a:spcBef>
              <a:spcAft>
                <a:spcPts val="800"/>
              </a:spcAft>
              <a:defRPr/>
            </a:pPr>
            <a:r>
              <a:rPr lang="en-US" b="1" dirty="0">
                <a:solidFill>
                  <a:schemeClr val="bg1"/>
                </a:solidFill>
                <a:latin typeface="+mj-lt"/>
              </a:rPr>
              <a:t>OSDU Data Platform</a:t>
            </a:r>
          </a:p>
        </p:txBody>
      </p:sp>
      <p:grpSp>
        <p:nvGrpSpPr>
          <p:cNvPr id="123" name="Group 122">
            <a:extLst>
              <a:ext uri="{FF2B5EF4-FFF2-40B4-BE49-F238E27FC236}">
                <a16:creationId xmlns:a16="http://schemas.microsoft.com/office/drawing/2014/main" id="{178FAFCC-F809-32DB-5B66-6552B0681E9A}"/>
              </a:ext>
            </a:extLst>
          </p:cNvPr>
          <p:cNvGrpSpPr/>
          <p:nvPr/>
        </p:nvGrpSpPr>
        <p:grpSpPr>
          <a:xfrm>
            <a:off x="1683728" y="3335156"/>
            <a:ext cx="918029" cy="918029"/>
            <a:chOff x="1682206" y="3335156"/>
            <a:chExt cx="918029" cy="918029"/>
          </a:xfrm>
        </p:grpSpPr>
        <p:grpSp>
          <p:nvGrpSpPr>
            <p:cNvPr id="83" name="Group 82">
              <a:extLst>
                <a:ext uri="{FF2B5EF4-FFF2-40B4-BE49-F238E27FC236}">
                  <a16:creationId xmlns:a16="http://schemas.microsoft.com/office/drawing/2014/main" id="{FC0E5D18-DFC4-086A-477F-7C9792A139E3}"/>
                </a:ext>
                <a:ext uri="{C183D7F6-B498-43B3-948B-1728B52AA6E4}">
                  <adec:decorative xmlns:adec="http://schemas.microsoft.com/office/drawing/2017/decorative" val="1"/>
                </a:ext>
              </a:extLst>
            </p:cNvPr>
            <p:cNvGrpSpPr/>
            <p:nvPr/>
          </p:nvGrpSpPr>
          <p:grpSpPr>
            <a:xfrm>
              <a:off x="1682206" y="3335156"/>
              <a:ext cx="918029" cy="918029"/>
              <a:chOff x="1806031" y="2000513"/>
              <a:chExt cx="1219198" cy="1219198"/>
            </a:xfrm>
          </p:grpSpPr>
          <p:sp>
            <p:nvSpPr>
              <p:cNvPr id="84" name="Arc 83">
                <a:extLst>
                  <a:ext uri="{FF2B5EF4-FFF2-40B4-BE49-F238E27FC236}">
                    <a16:creationId xmlns:a16="http://schemas.microsoft.com/office/drawing/2014/main" id="{B9F7FCF2-F62B-4BAA-289A-A3303EB46565}"/>
                  </a:ext>
                </a:extLst>
              </p:cNvPr>
              <p:cNvSpPr/>
              <p:nvPr/>
            </p:nvSpPr>
            <p:spPr bwMode="auto">
              <a:xfrm>
                <a:off x="1806031" y="2000513"/>
                <a:ext cx="1219198" cy="1219198"/>
              </a:xfrm>
              <a:prstGeom prst="arc">
                <a:avLst>
                  <a:gd name="adj1" fmla="val 16605000"/>
                  <a:gd name="adj2" fmla="val 0"/>
                </a:avLst>
              </a:prstGeom>
              <a:noFill/>
              <a:ln w="381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err="1">
                  <a:solidFill>
                    <a:schemeClr val="bg1"/>
                  </a:solidFill>
                  <a:ea typeface="Segoe UI" pitchFamily="34" charset="0"/>
                  <a:cs typeface="Segoe UI" pitchFamily="34" charset="0"/>
                </a:endParaRPr>
              </a:p>
            </p:txBody>
          </p:sp>
          <p:sp>
            <p:nvSpPr>
              <p:cNvPr id="85" name="Oval 84">
                <a:extLst>
                  <a:ext uri="{FF2B5EF4-FFF2-40B4-BE49-F238E27FC236}">
                    <a16:creationId xmlns:a16="http://schemas.microsoft.com/office/drawing/2014/main" id="{9DBCAF15-71A4-F096-37C1-202502C90C7D}"/>
                  </a:ext>
                </a:extLst>
              </p:cNvPr>
              <p:cNvSpPr>
                <a:spLocks/>
              </p:cNvSpPr>
              <p:nvPr/>
            </p:nvSpPr>
            <p:spPr bwMode="auto">
              <a:xfrm>
                <a:off x="1942061" y="2136543"/>
                <a:ext cx="947138" cy="947138"/>
              </a:xfrm>
              <a:prstGeom prst="ellipse">
                <a:avLst/>
              </a:prstGeom>
              <a:solidFill>
                <a:schemeClr val="bg1"/>
              </a:solidFill>
              <a:ln>
                <a:noFill/>
                <a:headEnd type="none" w="med" len="med"/>
                <a:tailEnd type="none" w="med" len="med"/>
              </a:ln>
              <a:effectLst>
                <a:outerShdw blurRad="63500" sx="101000" sy="101000" algn="ctr" rotWithShape="0">
                  <a:prstClr val="black">
                    <a:alpha val="1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err="1">
                  <a:solidFill>
                    <a:schemeClr val="bg1"/>
                  </a:solidFill>
                  <a:ea typeface="Segoe UI" pitchFamily="34" charset="0"/>
                  <a:cs typeface="Segoe UI" pitchFamily="34" charset="0"/>
                </a:endParaRPr>
              </a:p>
            </p:txBody>
          </p:sp>
          <p:sp>
            <p:nvSpPr>
              <p:cNvPr id="86" name="Arc 85">
                <a:extLst>
                  <a:ext uri="{FF2B5EF4-FFF2-40B4-BE49-F238E27FC236}">
                    <a16:creationId xmlns:a16="http://schemas.microsoft.com/office/drawing/2014/main" id="{7EB7F92F-C413-159F-B1DB-FBFE908E86E1}"/>
                  </a:ext>
                </a:extLst>
              </p:cNvPr>
              <p:cNvSpPr/>
              <p:nvPr/>
            </p:nvSpPr>
            <p:spPr bwMode="auto">
              <a:xfrm flipH="1">
                <a:off x="1806031" y="2000513"/>
                <a:ext cx="1219198" cy="1219198"/>
              </a:xfrm>
              <a:prstGeom prst="arc">
                <a:avLst>
                  <a:gd name="adj1" fmla="val 15842820"/>
                  <a:gd name="adj2" fmla="val 10800000"/>
                </a:avLst>
              </a:prstGeom>
              <a:noFill/>
              <a:ln w="6350">
                <a:solidFill>
                  <a:schemeClr val="bg2"/>
                </a:solidFill>
                <a:prstDash val="solid"/>
                <a:headEnd type="none" w="sm" len="sm"/>
                <a:tailEnd type="none" w="sm" len="sm"/>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err="1">
                  <a:solidFill>
                    <a:schemeClr val="bg1"/>
                  </a:solidFill>
                  <a:ea typeface="Segoe UI" pitchFamily="34" charset="0"/>
                  <a:cs typeface="Segoe UI" pitchFamily="34" charset="0"/>
                </a:endParaRPr>
              </a:p>
            </p:txBody>
          </p:sp>
          <p:sp>
            <p:nvSpPr>
              <p:cNvPr id="87" name="Arc 86">
                <a:extLst>
                  <a:ext uri="{FF2B5EF4-FFF2-40B4-BE49-F238E27FC236}">
                    <a16:creationId xmlns:a16="http://schemas.microsoft.com/office/drawing/2014/main" id="{FCACE896-D5C0-65C6-C9A9-9834A8B782C1}"/>
                  </a:ext>
                </a:extLst>
              </p:cNvPr>
              <p:cNvSpPr/>
              <p:nvPr/>
            </p:nvSpPr>
            <p:spPr bwMode="auto">
              <a:xfrm flipH="1" flipV="1">
                <a:off x="1806031" y="2000513"/>
                <a:ext cx="1219198" cy="1219198"/>
              </a:xfrm>
              <a:prstGeom prst="arc">
                <a:avLst>
                  <a:gd name="adj1" fmla="val 16605000"/>
                  <a:gd name="adj2" fmla="val 0"/>
                </a:avLst>
              </a:prstGeom>
              <a:noFill/>
              <a:ln w="381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a:solidFill>
                    <a:schemeClr val="bg1"/>
                  </a:solidFill>
                  <a:ea typeface="Segoe UI" pitchFamily="34" charset="0"/>
                  <a:cs typeface="Segoe UI" pitchFamily="34" charset="0"/>
                </a:endParaRPr>
              </a:p>
            </p:txBody>
          </p:sp>
        </p:grpSp>
        <p:sp>
          <p:nvSpPr>
            <p:cNvPr id="122" name="network_3" title="Icon of a server connected to a network">
              <a:extLst>
                <a:ext uri="{FF2B5EF4-FFF2-40B4-BE49-F238E27FC236}">
                  <a16:creationId xmlns:a16="http://schemas.microsoft.com/office/drawing/2014/main" id="{901F3EC8-B359-C707-C135-40529FF66425}"/>
                </a:ext>
              </a:extLst>
            </p:cNvPr>
            <p:cNvSpPr>
              <a:spLocks noChangeAspect="1" noEditPoints="1"/>
            </p:cNvSpPr>
            <p:nvPr/>
          </p:nvSpPr>
          <p:spPr bwMode="auto">
            <a:xfrm>
              <a:off x="1964990" y="3611290"/>
              <a:ext cx="352461" cy="365760"/>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grpSp>
      <p:sp>
        <p:nvSpPr>
          <p:cNvPr id="91" name="TextBox 90">
            <a:extLst>
              <a:ext uri="{FF2B5EF4-FFF2-40B4-BE49-F238E27FC236}">
                <a16:creationId xmlns:a16="http://schemas.microsoft.com/office/drawing/2014/main" id="{18BDC12E-17B8-3002-9D2E-600CBEB9ACEB}"/>
              </a:ext>
            </a:extLst>
          </p:cNvPr>
          <p:cNvSpPr txBox="1"/>
          <p:nvPr/>
        </p:nvSpPr>
        <p:spPr>
          <a:xfrm>
            <a:off x="4947221" y="4455350"/>
            <a:ext cx="2153413" cy="570926"/>
          </a:xfrm>
          <a:prstGeom prst="rect">
            <a:avLst/>
          </a:prstGeom>
          <a:noFill/>
        </p:spPr>
        <p:txBody>
          <a:bodyPr wrap="square" lIns="0" tIns="0" rIns="0" bIns="0" anchor="t">
            <a:spAutoFit/>
          </a:bodyPr>
          <a:lstStyle>
            <a:defPPr>
              <a:defRPr lang="en-US"/>
            </a:defPPr>
            <a:lvl1pPr marR="0" lvl="0">
              <a:lnSpc>
                <a:spcPct val="107000"/>
              </a:lnSpc>
              <a:spcBef>
                <a:spcPts val="0"/>
              </a:spcBef>
              <a:spcAft>
                <a:spcPts val="800"/>
              </a:spcAft>
              <a:defRPr>
                <a:solidFill>
                  <a:schemeClr val="bg1"/>
                </a:solidFill>
              </a:defRPr>
            </a:lvl1pPr>
          </a:lstStyle>
          <a:p>
            <a:pPr algn="ctr" defTabSz="914367">
              <a:defRPr/>
            </a:pPr>
            <a:r>
              <a:rPr lang="en-US" b="1" dirty="0">
                <a:latin typeface="+mj-lt"/>
              </a:rPr>
              <a:t>Simple and easy deployments</a:t>
            </a:r>
          </a:p>
        </p:txBody>
      </p:sp>
      <p:grpSp>
        <p:nvGrpSpPr>
          <p:cNvPr id="125" name="Group 124">
            <a:extLst>
              <a:ext uri="{FF2B5EF4-FFF2-40B4-BE49-F238E27FC236}">
                <a16:creationId xmlns:a16="http://schemas.microsoft.com/office/drawing/2014/main" id="{6237DE0A-CB82-A400-D40E-73F1F6FCFBD4}"/>
              </a:ext>
            </a:extLst>
          </p:cNvPr>
          <p:cNvGrpSpPr/>
          <p:nvPr/>
        </p:nvGrpSpPr>
        <p:grpSpPr>
          <a:xfrm>
            <a:off x="5501349" y="3335156"/>
            <a:ext cx="918029" cy="918029"/>
            <a:chOff x="5499827" y="3335156"/>
            <a:chExt cx="918029" cy="918029"/>
          </a:xfrm>
        </p:grpSpPr>
        <p:grpSp>
          <p:nvGrpSpPr>
            <p:cNvPr id="69" name="Group 68">
              <a:extLst>
                <a:ext uri="{FF2B5EF4-FFF2-40B4-BE49-F238E27FC236}">
                  <a16:creationId xmlns:a16="http://schemas.microsoft.com/office/drawing/2014/main" id="{FCEFB082-869A-70A4-7829-8F362BA1433A}"/>
                </a:ext>
                <a:ext uri="{C183D7F6-B498-43B3-948B-1728B52AA6E4}">
                  <adec:decorative xmlns:adec="http://schemas.microsoft.com/office/drawing/2017/decorative" val="1"/>
                </a:ext>
              </a:extLst>
            </p:cNvPr>
            <p:cNvGrpSpPr/>
            <p:nvPr/>
          </p:nvGrpSpPr>
          <p:grpSpPr>
            <a:xfrm>
              <a:off x="5499827" y="3335156"/>
              <a:ext cx="918029" cy="918029"/>
              <a:chOff x="1806031" y="2000513"/>
              <a:chExt cx="1219198" cy="1219198"/>
            </a:xfrm>
          </p:grpSpPr>
          <p:sp>
            <p:nvSpPr>
              <p:cNvPr id="70" name="Arc 69">
                <a:extLst>
                  <a:ext uri="{FF2B5EF4-FFF2-40B4-BE49-F238E27FC236}">
                    <a16:creationId xmlns:a16="http://schemas.microsoft.com/office/drawing/2014/main" id="{D3669348-8220-637D-C29D-17843614020C}"/>
                  </a:ext>
                </a:extLst>
              </p:cNvPr>
              <p:cNvSpPr/>
              <p:nvPr/>
            </p:nvSpPr>
            <p:spPr bwMode="auto">
              <a:xfrm>
                <a:off x="1806031" y="2000513"/>
                <a:ext cx="1219198" cy="1219198"/>
              </a:xfrm>
              <a:prstGeom prst="arc">
                <a:avLst>
                  <a:gd name="adj1" fmla="val 16605000"/>
                  <a:gd name="adj2" fmla="val 0"/>
                </a:avLst>
              </a:prstGeom>
              <a:noFill/>
              <a:ln w="381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chemeClr val="bg1"/>
                  </a:solidFill>
                  <a:ea typeface="Segoe UI" pitchFamily="34" charset="0"/>
                  <a:cs typeface="Segoe UI" pitchFamily="34" charset="0"/>
                </a:endParaRPr>
              </a:p>
            </p:txBody>
          </p:sp>
          <p:sp>
            <p:nvSpPr>
              <p:cNvPr id="71" name="Oval 70">
                <a:extLst>
                  <a:ext uri="{FF2B5EF4-FFF2-40B4-BE49-F238E27FC236}">
                    <a16:creationId xmlns:a16="http://schemas.microsoft.com/office/drawing/2014/main" id="{A33C6CEB-F747-C248-6973-8D6F9FDFAC85}"/>
                  </a:ext>
                </a:extLst>
              </p:cNvPr>
              <p:cNvSpPr>
                <a:spLocks/>
              </p:cNvSpPr>
              <p:nvPr/>
            </p:nvSpPr>
            <p:spPr bwMode="auto">
              <a:xfrm>
                <a:off x="1942061" y="2136543"/>
                <a:ext cx="947138" cy="947138"/>
              </a:xfrm>
              <a:prstGeom prst="ellipse">
                <a:avLst/>
              </a:prstGeom>
              <a:solidFill>
                <a:schemeClr val="bg1"/>
              </a:solidFill>
              <a:ln>
                <a:noFill/>
                <a:headEnd type="none" w="med" len="med"/>
                <a:tailEnd type="none" w="med" len="med"/>
              </a:ln>
              <a:effectLst>
                <a:outerShdw blurRad="63500" sx="101000" sy="101000" algn="ctr" rotWithShape="0">
                  <a:prstClr val="black">
                    <a:alpha val="1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chemeClr val="bg1"/>
                  </a:solidFill>
                  <a:ea typeface="Segoe UI" pitchFamily="34" charset="0"/>
                  <a:cs typeface="Segoe UI" pitchFamily="34" charset="0"/>
                </a:endParaRPr>
              </a:p>
            </p:txBody>
          </p:sp>
          <p:sp>
            <p:nvSpPr>
              <p:cNvPr id="72" name="Arc 71">
                <a:extLst>
                  <a:ext uri="{FF2B5EF4-FFF2-40B4-BE49-F238E27FC236}">
                    <a16:creationId xmlns:a16="http://schemas.microsoft.com/office/drawing/2014/main" id="{9969BF95-C8E3-B361-1E90-4C7166753028}"/>
                  </a:ext>
                </a:extLst>
              </p:cNvPr>
              <p:cNvSpPr/>
              <p:nvPr/>
            </p:nvSpPr>
            <p:spPr bwMode="auto">
              <a:xfrm flipH="1">
                <a:off x="1806031" y="2000513"/>
                <a:ext cx="1219198" cy="1219198"/>
              </a:xfrm>
              <a:prstGeom prst="arc">
                <a:avLst>
                  <a:gd name="adj1" fmla="val 15842820"/>
                  <a:gd name="adj2" fmla="val 10800000"/>
                </a:avLst>
              </a:prstGeom>
              <a:noFill/>
              <a:ln w="6350">
                <a:solidFill>
                  <a:schemeClr val="bg2"/>
                </a:solidFill>
                <a:prstDash val="solid"/>
                <a:headEnd type="none" w="sm" len="sm"/>
                <a:tailEnd type="none" w="sm" len="sm"/>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chemeClr val="bg1"/>
                  </a:solidFill>
                  <a:ea typeface="Segoe UI" pitchFamily="34" charset="0"/>
                  <a:cs typeface="Segoe UI" pitchFamily="34" charset="0"/>
                </a:endParaRPr>
              </a:p>
            </p:txBody>
          </p:sp>
          <p:sp>
            <p:nvSpPr>
              <p:cNvPr id="73" name="Arc 72">
                <a:extLst>
                  <a:ext uri="{FF2B5EF4-FFF2-40B4-BE49-F238E27FC236}">
                    <a16:creationId xmlns:a16="http://schemas.microsoft.com/office/drawing/2014/main" id="{5F0083F9-68CD-F674-C428-75A2CED97FA5}"/>
                  </a:ext>
                </a:extLst>
              </p:cNvPr>
              <p:cNvSpPr/>
              <p:nvPr/>
            </p:nvSpPr>
            <p:spPr bwMode="auto">
              <a:xfrm flipH="1" flipV="1">
                <a:off x="1806031" y="2000513"/>
                <a:ext cx="1219198" cy="1219198"/>
              </a:xfrm>
              <a:prstGeom prst="arc">
                <a:avLst>
                  <a:gd name="adj1" fmla="val 16605000"/>
                  <a:gd name="adj2" fmla="val 0"/>
                </a:avLst>
              </a:prstGeom>
              <a:noFill/>
              <a:ln w="381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a:solidFill>
                    <a:schemeClr val="bg1"/>
                  </a:solidFill>
                  <a:ea typeface="Segoe UI" pitchFamily="34" charset="0"/>
                  <a:cs typeface="Segoe UI" pitchFamily="34" charset="0"/>
                </a:endParaRPr>
              </a:p>
            </p:txBody>
          </p:sp>
        </p:grpSp>
        <p:sp>
          <p:nvSpPr>
            <p:cNvPr id="124" name="Touch_E815" title="Icon of a closed hand with one finger pressing a button">
              <a:extLst>
                <a:ext uri="{FF2B5EF4-FFF2-40B4-BE49-F238E27FC236}">
                  <a16:creationId xmlns:a16="http://schemas.microsoft.com/office/drawing/2014/main" id="{E01BF591-22E2-F028-4897-6624FCB1D733}"/>
                </a:ext>
              </a:extLst>
            </p:cNvPr>
            <p:cNvSpPr>
              <a:spLocks noChangeAspect="1" noEditPoints="1"/>
            </p:cNvSpPr>
            <p:nvPr/>
          </p:nvSpPr>
          <p:spPr bwMode="auto">
            <a:xfrm>
              <a:off x="5833708" y="3611290"/>
              <a:ext cx="250266" cy="365760"/>
            </a:xfrm>
            <a:custGeom>
              <a:avLst/>
              <a:gdLst>
                <a:gd name="T0" fmla="*/ 1238 w 2563"/>
                <a:gd name="T1" fmla="*/ 1510 h 3746"/>
                <a:gd name="T2" fmla="*/ 1238 w 2563"/>
                <a:gd name="T3" fmla="*/ 1758 h 3746"/>
                <a:gd name="T4" fmla="*/ 1238 w 2563"/>
                <a:gd name="T5" fmla="*/ 654 h 3746"/>
                <a:gd name="T6" fmla="*/ 1017 w 2563"/>
                <a:gd name="T7" fmla="*/ 433 h 3746"/>
                <a:gd name="T8" fmla="*/ 796 w 2563"/>
                <a:gd name="T9" fmla="*/ 654 h 3746"/>
                <a:gd name="T10" fmla="*/ 796 w 2563"/>
                <a:gd name="T11" fmla="*/ 669 h 3746"/>
                <a:gd name="T12" fmla="*/ 796 w 2563"/>
                <a:gd name="T13" fmla="*/ 2453 h 3746"/>
                <a:gd name="T14" fmla="*/ 662 w 2563"/>
                <a:gd name="T15" fmla="*/ 2508 h 3746"/>
                <a:gd name="T16" fmla="*/ 423 w 2563"/>
                <a:gd name="T17" fmla="*/ 2269 h 3746"/>
                <a:gd name="T18" fmla="*/ 92 w 2563"/>
                <a:gd name="T19" fmla="*/ 2269 h 3746"/>
                <a:gd name="T20" fmla="*/ 92 w 2563"/>
                <a:gd name="T21" fmla="*/ 2600 h 3746"/>
                <a:gd name="T22" fmla="*/ 906 w 2563"/>
                <a:gd name="T23" fmla="*/ 3415 h 3746"/>
                <a:gd name="T24" fmla="*/ 1680 w 2563"/>
                <a:gd name="T25" fmla="*/ 3746 h 3746"/>
                <a:gd name="T26" fmla="*/ 2563 w 2563"/>
                <a:gd name="T27" fmla="*/ 2863 h 3746"/>
                <a:gd name="T28" fmla="*/ 2563 w 2563"/>
                <a:gd name="T29" fmla="*/ 2013 h 3746"/>
                <a:gd name="T30" fmla="*/ 2396 w 2563"/>
                <a:gd name="T31" fmla="*/ 1799 h 3746"/>
                <a:gd name="T32" fmla="*/ 1238 w 2563"/>
                <a:gd name="T33" fmla="*/ 1510 h 3746"/>
                <a:gd name="T34" fmla="*/ 1238 w 2563"/>
                <a:gd name="T35" fmla="*/ 654 h 3746"/>
                <a:gd name="T36" fmla="*/ 1238 w 2563"/>
                <a:gd name="T37" fmla="*/ 1268 h 3746"/>
                <a:gd name="T38" fmla="*/ 1669 w 2563"/>
                <a:gd name="T39" fmla="*/ 654 h 3746"/>
                <a:gd name="T40" fmla="*/ 1016 w 2563"/>
                <a:gd name="T41" fmla="*/ 0 h 3746"/>
                <a:gd name="T42" fmla="*/ 363 w 2563"/>
                <a:gd name="T43" fmla="*/ 654 h 3746"/>
                <a:gd name="T44" fmla="*/ 796 w 2563"/>
                <a:gd name="T45" fmla="*/ 1269 h 3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63" h="3746">
                  <a:moveTo>
                    <a:pt x="1238" y="1510"/>
                  </a:moveTo>
                  <a:cubicBezTo>
                    <a:pt x="1238" y="1758"/>
                    <a:pt x="1238" y="1758"/>
                    <a:pt x="1238" y="1758"/>
                  </a:cubicBezTo>
                  <a:moveTo>
                    <a:pt x="1238" y="654"/>
                  </a:moveTo>
                  <a:cubicBezTo>
                    <a:pt x="1238" y="532"/>
                    <a:pt x="1139" y="433"/>
                    <a:pt x="1017" y="433"/>
                  </a:cubicBezTo>
                  <a:cubicBezTo>
                    <a:pt x="895" y="433"/>
                    <a:pt x="796" y="532"/>
                    <a:pt x="796" y="654"/>
                  </a:cubicBezTo>
                  <a:cubicBezTo>
                    <a:pt x="796" y="654"/>
                    <a:pt x="796" y="659"/>
                    <a:pt x="796" y="669"/>
                  </a:cubicBezTo>
                  <a:cubicBezTo>
                    <a:pt x="796" y="818"/>
                    <a:pt x="796" y="2026"/>
                    <a:pt x="796" y="2453"/>
                  </a:cubicBezTo>
                  <a:cubicBezTo>
                    <a:pt x="796" y="2523"/>
                    <a:pt x="712" y="2557"/>
                    <a:pt x="662" y="2508"/>
                  </a:cubicBezTo>
                  <a:cubicBezTo>
                    <a:pt x="423" y="2269"/>
                    <a:pt x="423" y="2269"/>
                    <a:pt x="423" y="2269"/>
                  </a:cubicBezTo>
                  <a:cubicBezTo>
                    <a:pt x="331" y="2177"/>
                    <a:pt x="183" y="2177"/>
                    <a:pt x="92" y="2269"/>
                  </a:cubicBezTo>
                  <a:cubicBezTo>
                    <a:pt x="0" y="2360"/>
                    <a:pt x="0" y="2508"/>
                    <a:pt x="92" y="2600"/>
                  </a:cubicBezTo>
                  <a:cubicBezTo>
                    <a:pt x="906" y="3415"/>
                    <a:pt x="906" y="3415"/>
                    <a:pt x="906" y="3415"/>
                  </a:cubicBezTo>
                  <a:cubicBezTo>
                    <a:pt x="1104" y="3619"/>
                    <a:pt x="1377" y="3746"/>
                    <a:pt x="1680" y="3746"/>
                  </a:cubicBezTo>
                  <a:cubicBezTo>
                    <a:pt x="2168" y="3746"/>
                    <a:pt x="2563" y="3351"/>
                    <a:pt x="2563" y="2863"/>
                  </a:cubicBezTo>
                  <a:cubicBezTo>
                    <a:pt x="2563" y="2013"/>
                    <a:pt x="2563" y="2013"/>
                    <a:pt x="2563" y="2013"/>
                  </a:cubicBezTo>
                  <a:cubicBezTo>
                    <a:pt x="2563" y="1912"/>
                    <a:pt x="2494" y="1824"/>
                    <a:pt x="2396" y="1799"/>
                  </a:cubicBezTo>
                  <a:cubicBezTo>
                    <a:pt x="1238" y="1510"/>
                    <a:pt x="1238" y="1510"/>
                    <a:pt x="1238" y="1510"/>
                  </a:cubicBezTo>
                  <a:lnTo>
                    <a:pt x="1238" y="654"/>
                  </a:lnTo>
                  <a:close/>
                  <a:moveTo>
                    <a:pt x="1238" y="1268"/>
                  </a:moveTo>
                  <a:cubicBezTo>
                    <a:pt x="1489" y="1177"/>
                    <a:pt x="1669" y="936"/>
                    <a:pt x="1669" y="654"/>
                  </a:cubicBezTo>
                  <a:cubicBezTo>
                    <a:pt x="1669" y="293"/>
                    <a:pt x="1377" y="0"/>
                    <a:pt x="1016" y="0"/>
                  </a:cubicBezTo>
                  <a:cubicBezTo>
                    <a:pt x="655" y="0"/>
                    <a:pt x="363" y="293"/>
                    <a:pt x="363" y="654"/>
                  </a:cubicBezTo>
                  <a:cubicBezTo>
                    <a:pt x="363" y="937"/>
                    <a:pt x="544" y="1178"/>
                    <a:pt x="796" y="1269"/>
                  </a:cubicBezTo>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grpSp>
      <p:sp>
        <p:nvSpPr>
          <p:cNvPr id="93" name="TextBox 92">
            <a:extLst>
              <a:ext uri="{FF2B5EF4-FFF2-40B4-BE49-F238E27FC236}">
                <a16:creationId xmlns:a16="http://schemas.microsoft.com/office/drawing/2014/main" id="{FCDB89F8-9B8E-C005-14A5-875F8FDBB179}"/>
              </a:ext>
            </a:extLst>
          </p:cNvPr>
          <p:cNvSpPr txBox="1"/>
          <p:nvPr/>
        </p:nvSpPr>
        <p:spPr>
          <a:xfrm>
            <a:off x="8695499" y="4464411"/>
            <a:ext cx="2566418" cy="274562"/>
          </a:xfrm>
          <a:prstGeom prst="rect">
            <a:avLst/>
          </a:prstGeom>
          <a:noFill/>
        </p:spPr>
        <p:txBody>
          <a:bodyPr wrap="square" lIns="0" tIns="0" rIns="0" bIns="0" anchor="t">
            <a:spAutoFit/>
          </a:bodyPr>
          <a:lstStyle>
            <a:defPPr>
              <a:defRPr lang="en-US"/>
            </a:defPPr>
            <a:lvl1pPr marR="0" lvl="0">
              <a:lnSpc>
                <a:spcPct val="107000"/>
              </a:lnSpc>
              <a:spcBef>
                <a:spcPts val="0"/>
              </a:spcBef>
              <a:spcAft>
                <a:spcPts val="800"/>
              </a:spcAft>
              <a:defRPr>
                <a:solidFill>
                  <a:schemeClr val="bg1"/>
                </a:solidFill>
              </a:defRPr>
            </a:lvl1pPr>
          </a:lstStyle>
          <a:p>
            <a:pPr algn="ctr" defTabSz="914367">
              <a:defRPr/>
            </a:pPr>
            <a:r>
              <a:rPr lang="en-US" b="1" dirty="0">
                <a:latin typeface="+mj-lt"/>
              </a:rPr>
              <a:t>Seamless upgrades</a:t>
            </a:r>
          </a:p>
        </p:txBody>
      </p:sp>
      <p:grpSp>
        <p:nvGrpSpPr>
          <p:cNvPr id="127" name="Group 126">
            <a:extLst>
              <a:ext uri="{FF2B5EF4-FFF2-40B4-BE49-F238E27FC236}">
                <a16:creationId xmlns:a16="http://schemas.microsoft.com/office/drawing/2014/main" id="{8DED5747-3691-E031-E898-5A2DE9E72506}"/>
              </a:ext>
            </a:extLst>
          </p:cNvPr>
          <p:cNvGrpSpPr/>
          <p:nvPr/>
        </p:nvGrpSpPr>
        <p:grpSpPr>
          <a:xfrm>
            <a:off x="9456129" y="3335156"/>
            <a:ext cx="918029" cy="918029"/>
            <a:chOff x="9454607" y="3335156"/>
            <a:chExt cx="918029" cy="918029"/>
          </a:xfrm>
        </p:grpSpPr>
        <p:grpSp>
          <p:nvGrpSpPr>
            <p:cNvPr id="74" name="Group 73">
              <a:extLst>
                <a:ext uri="{FF2B5EF4-FFF2-40B4-BE49-F238E27FC236}">
                  <a16:creationId xmlns:a16="http://schemas.microsoft.com/office/drawing/2014/main" id="{EF991C32-4738-2F24-EF3F-6129AA4A2009}"/>
                </a:ext>
                <a:ext uri="{C183D7F6-B498-43B3-948B-1728B52AA6E4}">
                  <adec:decorative xmlns:adec="http://schemas.microsoft.com/office/drawing/2017/decorative" val="1"/>
                </a:ext>
              </a:extLst>
            </p:cNvPr>
            <p:cNvGrpSpPr/>
            <p:nvPr/>
          </p:nvGrpSpPr>
          <p:grpSpPr>
            <a:xfrm>
              <a:off x="9454607" y="3335156"/>
              <a:ext cx="918029" cy="918029"/>
              <a:chOff x="1806031" y="2000513"/>
              <a:chExt cx="1219198" cy="1219198"/>
            </a:xfrm>
          </p:grpSpPr>
          <p:sp>
            <p:nvSpPr>
              <p:cNvPr id="75" name="Arc 74">
                <a:extLst>
                  <a:ext uri="{FF2B5EF4-FFF2-40B4-BE49-F238E27FC236}">
                    <a16:creationId xmlns:a16="http://schemas.microsoft.com/office/drawing/2014/main" id="{CEDF0767-C4C7-BB0C-0C55-F9422DD94B40}"/>
                  </a:ext>
                </a:extLst>
              </p:cNvPr>
              <p:cNvSpPr/>
              <p:nvPr/>
            </p:nvSpPr>
            <p:spPr bwMode="auto">
              <a:xfrm>
                <a:off x="1806031" y="2000513"/>
                <a:ext cx="1219198" cy="1219198"/>
              </a:xfrm>
              <a:prstGeom prst="arc">
                <a:avLst>
                  <a:gd name="adj1" fmla="val 16605000"/>
                  <a:gd name="adj2" fmla="val 0"/>
                </a:avLst>
              </a:prstGeom>
              <a:noFill/>
              <a:ln w="381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chemeClr val="bg1"/>
                  </a:solidFill>
                  <a:ea typeface="Segoe UI" pitchFamily="34" charset="0"/>
                  <a:cs typeface="Segoe UI" pitchFamily="34" charset="0"/>
                </a:endParaRPr>
              </a:p>
            </p:txBody>
          </p:sp>
          <p:sp>
            <p:nvSpPr>
              <p:cNvPr id="76" name="Oval 75">
                <a:extLst>
                  <a:ext uri="{FF2B5EF4-FFF2-40B4-BE49-F238E27FC236}">
                    <a16:creationId xmlns:a16="http://schemas.microsoft.com/office/drawing/2014/main" id="{56029DAF-B60E-DF77-28A8-4059F90E9949}"/>
                  </a:ext>
                </a:extLst>
              </p:cNvPr>
              <p:cNvSpPr>
                <a:spLocks/>
              </p:cNvSpPr>
              <p:nvPr/>
            </p:nvSpPr>
            <p:spPr bwMode="auto">
              <a:xfrm>
                <a:off x="1942061" y="2136543"/>
                <a:ext cx="947138" cy="947138"/>
              </a:xfrm>
              <a:prstGeom prst="ellipse">
                <a:avLst/>
              </a:prstGeom>
              <a:solidFill>
                <a:schemeClr val="bg1"/>
              </a:solidFill>
              <a:ln>
                <a:noFill/>
                <a:headEnd type="none" w="med" len="med"/>
                <a:tailEnd type="none" w="med" len="med"/>
              </a:ln>
              <a:effectLst>
                <a:outerShdw blurRad="63500" sx="101000" sy="101000" algn="ctr" rotWithShape="0">
                  <a:prstClr val="black">
                    <a:alpha val="1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chemeClr val="bg1"/>
                  </a:solidFill>
                  <a:ea typeface="Segoe UI" pitchFamily="34" charset="0"/>
                  <a:cs typeface="Segoe UI" pitchFamily="34" charset="0"/>
                </a:endParaRPr>
              </a:p>
            </p:txBody>
          </p:sp>
          <p:sp>
            <p:nvSpPr>
              <p:cNvPr id="77" name="Arc 76">
                <a:extLst>
                  <a:ext uri="{FF2B5EF4-FFF2-40B4-BE49-F238E27FC236}">
                    <a16:creationId xmlns:a16="http://schemas.microsoft.com/office/drawing/2014/main" id="{2538A736-9499-5D1D-DE40-EDD39A050F5E}"/>
                  </a:ext>
                </a:extLst>
              </p:cNvPr>
              <p:cNvSpPr/>
              <p:nvPr/>
            </p:nvSpPr>
            <p:spPr bwMode="auto">
              <a:xfrm flipH="1">
                <a:off x="1806031" y="2000513"/>
                <a:ext cx="1219198" cy="1219198"/>
              </a:xfrm>
              <a:prstGeom prst="arc">
                <a:avLst>
                  <a:gd name="adj1" fmla="val 15842820"/>
                  <a:gd name="adj2" fmla="val 10800000"/>
                </a:avLst>
              </a:prstGeom>
              <a:noFill/>
              <a:ln w="6350">
                <a:solidFill>
                  <a:schemeClr val="bg2"/>
                </a:solidFill>
                <a:prstDash val="solid"/>
                <a:headEnd type="none" w="sm" len="sm"/>
                <a:tailEnd type="none" w="sm" len="sm"/>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chemeClr val="bg1"/>
                  </a:solidFill>
                  <a:ea typeface="Segoe UI" pitchFamily="34" charset="0"/>
                  <a:cs typeface="Segoe UI" pitchFamily="34" charset="0"/>
                </a:endParaRPr>
              </a:p>
            </p:txBody>
          </p:sp>
          <p:sp>
            <p:nvSpPr>
              <p:cNvPr id="78" name="Arc 77">
                <a:extLst>
                  <a:ext uri="{FF2B5EF4-FFF2-40B4-BE49-F238E27FC236}">
                    <a16:creationId xmlns:a16="http://schemas.microsoft.com/office/drawing/2014/main" id="{FFCD2273-609F-E995-61BB-FC758ACF05F4}"/>
                  </a:ext>
                </a:extLst>
              </p:cNvPr>
              <p:cNvSpPr/>
              <p:nvPr/>
            </p:nvSpPr>
            <p:spPr bwMode="auto">
              <a:xfrm flipH="1" flipV="1">
                <a:off x="1806031" y="2000513"/>
                <a:ext cx="1219198" cy="1219198"/>
              </a:xfrm>
              <a:prstGeom prst="arc">
                <a:avLst>
                  <a:gd name="adj1" fmla="val 16605000"/>
                  <a:gd name="adj2" fmla="val 0"/>
                </a:avLst>
              </a:prstGeom>
              <a:noFill/>
              <a:ln w="381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a:solidFill>
                    <a:schemeClr val="bg1"/>
                  </a:solidFill>
                  <a:ea typeface="Segoe UI" pitchFamily="34" charset="0"/>
                  <a:cs typeface="Segoe UI" pitchFamily="34" charset="0"/>
                </a:endParaRPr>
              </a:p>
            </p:txBody>
          </p:sp>
        </p:grpSp>
        <p:sp>
          <p:nvSpPr>
            <p:cNvPr id="126" name="Market_EAFC" title="Icon of a chart line of varying heights that ends with an arrow pointing up">
              <a:extLst>
                <a:ext uri="{FF2B5EF4-FFF2-40B4-BE49-F238E27FC236}">
                  <a16:creationId xmlns:a16="http://schemas.microsoft.com/office/drawing/2014/main" id="{8B63DCCA-135D-763F-EFB6-F52967C3B049}"/>
                </a:ext>
              </a:extLst>
            </p:cNvPr>
            <p:cNvSpPr>
              <a:spLocks noChangeAspect="1" noEditPoints="1"/>
            </p:cNvSpPr>
            <p:nvPr/>
          </p:nvSpPr>
          <p:spPr bwMode="auto">
            <a:xfrm>
              <a:off x="9695024" y="3661606"/>
              <a:ext cx="437196" cy="265128"/>
            </a:xfrm>
            <a:custGeom>
              <a:avLst/>
              <a:gdLst>
                <a:gd name="T0" fmla="*/ 4688 w 6657"/>
                <a:gd name="T1" fmla="*/ 0 h 4037"/>
                <a:gd name="T2" fmla="*/ 6657 w 6657"/>
                <a:gd name="T3" fmla="*/ 0 h 4037"/>
                <a:gd name="T4" fmla="*/ 6657 w 6657"/>
                <a:gd name="T5" fmla="*/ 1970 h 4037"/>
                <a:gd name="T6" fmla="*/ 0 w 6657"/>
                <a:gd name="T7" fmla="*/ 4037 h 4037"/>
                <a:gd name="T8" fmla="*/ 2501 w 6657"/>
                <a:gd name="T9" fmla="*/ 1532 h 4037"/>
                <a:gd name="T10" fmla="*/ 3813 w 6657"/>
                <a:gd name="T11" fmla="*/ 2846 h 4037"/>
                <a:gd name="T12" fmla="*/ 6657 w 6657"/>
                <a:gd name="T13" fmla="*/ 0 h 4037"/>
              </a:gdLst>
              <a:ahLst/>
              <a:cxnLst>
                <a:cxn ang="0">
                  <a:pos x="T0" y="T1"/>
                </a:cxn>
                <a:cxn ang="0">
                  <a:pos x="T2" y="T3"/>
                </a:cxn>
                <a:cxn ang="0">
                  <a:pos x="T4" y="T5"/>
                </a:cxn>
                <a:cxn ang="0">
                  <a:pos x="T6" y="T7"/>
                </a:cxn>
                <a:cxn ang="0">
                  <a:pos x="T8" y="T9"/>
                </a:cxn>
                <a:cxn ang="0">
                  <a:pos x="T10" y="T11"/>
                </a:cxn>
                <a:cxn ang="0">
                  <a:pos x="T12" y="T13"/>
                </a:cxn>
              </a:cxnLst>
              <a:rect l="0" t="0" r="r" b="b"/>
              <a:pathLst>
                <a:path w="6657" h="4037">
                  <a:moveTo>
                    <a:pt x="4688" y="0"/>
                  </a:moveTo>
                  <a:lnTo>
                    <a:pt x="6657" y="0"/>
                  </a:lnTo>
                  <a:lnTo>
                    <a:pt x="6657" y="1970"/>
                  </a:lnTo>
                  <a:moveTo>
                    <a:pt x="0" y="4037"/>
                  </a:moveTo>
                  <a:lnTo>
                    <a:pt x="2501" y="1532"/>
                  </a:lnTo>
                  <a:lnTo>
                    <a:pt x="3813" y="2846"/>
                  </a:lnTo>
                  <a:lnTo>
                    <a:pt x="6657" y="0"/>
                  </a:lnTo>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grpSp>
    </p:spTree>
    <p:extLst>
      <p:ext uri="{BB962C8B-B14F-4D97-AF65-F5344CB8AC3E}">
        <p14:creationId xmlns:p14="http://schemas.microsoft.com/office/powerpoint/2010/main" val="107306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Group 119">
            <a:extLst>
              <a:ext uri="{FF2B5EF4-FFF2-40B4-BE49-F238E27FC236}">
                <a16:creationId xmlns:a16="http://schemas.microsoft.com/office/drawing/2014/main" id="{C9FC4874-4434-3C06-69FD-74BE29276874}"/>
              </a:ext>
            </a:extLst>
          </p:cNvPr>
          <p:cNvGrpSpPr/>
          <p:nvPr/>
        </p:nvGrpSpPr>
        <p:grpSpPr>
          <a:xfrm>
            <a:off x="0" y="-1"/>
            <a:ext cx="12192000" cy="1587501"/>
            <a:chOff x="0" y="-1"/>
            <a:chExt cx="12192000" cy="1587501"/>
          </a:xfrm>
        </p:grpSpPr>
        <p:pic>
          <p:nvPicPr>
            <p:cNvPr id="121" name="Picture 120">
              <a:extLst>
                <a:ext uri="{FF2B5EF4-FFF2-40B4-BE49-F238E27FC236}">
                  <a16:creationId xmlns:a16="http://schemas.microsoft.com/office/drawing/2014/main" id="{2D60B508-8E0B-7173-52DE-64FB1A15CE23}"/>
                </a:ext>
                <a:ext uri="{C183D7F6-B498-43B3-948B-1728B52AA6E4}">
                  <adec:decorative xmlns:adec="http://schemas.microsoft.com/office/drawing/2017/decorative" val="1"/>
                </a:ext>
              </a:extLst>
            </p:cNvPr>
            <p:cNvPicPr>
              <a:picLocks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0" y="-1"/>
              <a:ext cx="12192000" cy="1587500"/>
            </a:xfrm>
            <a:custGeom>
              <a:avLst/>
              <a:gdLst>
                <a:gd name="connsiteX0" fmla="*/ 0 w 12192000"/>
                <a:gd name="connsiteY0" fmla="*/ 0 h 1880373"/>
                <a:gd name="connsiteX1" fmla="*/ 12192000 w 12192000"/>
                <a:gd name="connsiteY1" fmla="*/ 0 h 1880373"/>
                <a:gd name="connsiteX2" fmla="*/ 12192000 w 12192000"/>
                <a:gd name="connsiteY2" fmla="*/ 1880373 h 1880373"/>
                <a:gd name="connsiteX3" fmla="*/ 0 w 12192000"/>
                <a:gd name="connsiteY3" fmla="*/ 1880373 h 1880373"/>
              </a:gdLst>
              <a:ahLst/>
              <a:cxnLst>
                <a:cxn ang="0">
                  <a:pos x="connsiteX0" y="connsiteY0"/>
                </a:cxn>
                <a:cxn ang="0">
                  <a:pos x="connsiteX1" y="connsiteY1"/>
                </a:cxn>
                <a:cxn ang="0">
                  <a:pos x="connsiteX2" y="connsiteY2"/>
                </a:cxn>
                <a:cxn ang="0">
                  <a:pos x="connsiteX3" y="connsiteY3"/>
                </a:cxn>
              </a:cxnLst>
              <a:rect l="l" t="t" r="r" b="b"/>
              <a:pathLst>
                <a:path w="12192000" h="1880373">
                  <a:moveTo>
                    <a:pt x="0" y="0"/>
                  </a:moveTo>
                  <a:lnTo>
                    <a:pt x="12192000" y="0"/>
                  </a:lnTo>
                  <a:lnTo>
                    <a:pt x="12192000" y="1880373"/>
                  </a:lnTo>
                  <a:lnTo>
                    <a:pt x="0" y="1880373"/>
                  </a:lnTo>
                  <a:close/>
                </a:path>
              </a:pathLst>
            </a:custGeom>
            <a:effectLst>
              <a:outerShdw blurRad="50800" dist="38100" dir="2700000" algn="tl" rotWithShape="0">
                <a:prstClr val="black">
                  <a:alpha val="25000"/>
                </a:prstClr>
              </a:outerShdw>
            </a:effectLst>
          </p:spPr>
        </p:pic>
        <p:sp>
          <p:nvSpPr>
            <p:cNvPr id="122" name="Rectangle 121">
              <a:extLst>
                <a:ext uri="{FF2B5EF4-FFF2-40B4-BE49-F238E27FC236}">
                  <a16:creationId xmlns:a16="http://schemas.microsoft.com/office/drawing/2014/main" id="{F4DDED49-1541-FE20-274B-9C7EF21F0E61}"/>
                </a:ext>
              </a:extLst>
            </p:cNvPr>
            <p:cNvSpPr>
              <a:spLocks/>
            </p:cNvSpPr>
            <p:nvPr/>
          </p:nvSpPr>
          <p:spPr bwMode="auto">
            <a:xfrm>
              <a:off x="0" y="0"/>
              <a:ext cx="12192000" cy="1587500"/>
            </a:xfrm>
            <a:prstGeom prst="rect">
              <a:avLst/>
            </a:prstGeom>
            <a:gradFill flip="none" rotWithShape="1">
              <a:gsLst>
                <a:gs pos="0">
                  <a:schemeClr val="tx2">
                    <a:alpha val="0"/>
                  </a:schemeClr>
                </a:gs>
                <a:gs pos="44000">
                  <a:schemeClr val="tx2">
                    <a:alpha val="8700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grpSp>
      <p:sp>
        <p:nvSpPr>
          <p:cNvPr id="51" name="Rectangle 50">
            <a:extLst>
              <a:ext uri="{FF2B5EF4-FFF2-40B4-BE49-F238E27FC236}">
                <a16:creationId xmlns:a16="http://schemas.microsoft.com/office/drawing/2014/main" id="{FA0F7E4D-FB72-E921-7C74-65A328FC4A12}"/>
              </a:ext>
            </a:extLst>
          </p:cNvPr>
          <p:cNvSpPr/>
          <p:nvPr/>
        </p:nvSpPr>
        <p:spPr bwMode="auto">
          <a:xfrm>
            <a:off x="293687" y="1879600"/>
            <a:ext cx="11604626" cy="11012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7280" tIns="146304" rIns="274320" bIns="146304" numCol="1" spcCol="0" rtlCol="0" fromWordArt="0" anchor="ctr" anchorCtr="0" forceAA="0" compatLnSpc="1">
            <a:prstTxWarp prst="textNoShape">
              <a:avLst/>
            </a:prstTxWarp>
            <a:noAutofit/>
          </a:bodyPr>
          <a:lstStyle/>
          <a:p>
            <a:pPr>
              <a:lnSpc>
                <a:spcPct val="107000"/>
              </a:lnSpc>
              <a:spcAft>
                <a:spcPts val="800"/>
              </a:spcAft>
            </a:pPr>
            <a:endParaRPr lang="en-US" sz="1600">
              <a:solidFill>
                <a:schemeClr val="bg1"/>
              </a:solidFill>
              <a:ea typeface="Calibri" panose="020F050202020403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253AEE78-7680-E2EB-819E-0E7EF565AD3C}"/>
              </a:ext>
            </a:extLst>
          </p:cNvPr>
          <p:cNvSpPr/>
          <p:nvPr/>
        </p:nvSpPr>
        <p:spPr bwMode="auto">
          <a:xfrm>
            <a:off x="0" y="5655358"/>
            <a:ext cx="12192000" cy="12026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FC9A0786-9DD5-810B-BF0F-BA6D6045EB79}"/>
              </a:ext>
            </a:extLst>
          </p:cNvPr>
          <p:cNvSpPr>
            <a:spLocks noGrp="1"/>
          </p:cNvSpPr>
          <p:nvPr>
            <p:ph type="title"/>
          </p:nvPr>
        </p:nvSpPr>
        <p:spPr>
          <a:xfrm>
            <a:off x="1663700" y="457200"/>
            <a:ext cx="9943082" cy="492443"/>
          </a:xfrm>
        </p:spPr>
        <p:txBody>
          <a:bodyPr/>
          <a:lstStyle/>
          <a:p>
            <a:pPr marR="0" lvl="0">
              <a:spcAft>
                <a:spcPts val="0"/>
              </a:spcAft>
            </a:pPr>
            <a:r>
              <a:rPr lang="en-US" sz="3200" dirty="0">
                <a:solidFill>
                  <a:schemeClr val="bg1"/>
                </a:solidFill>
                <a:cs typeface="Segoe UI"/>
              </a:rPr>
              <a:t>Enterprise Fundamentals</a:t>
            </a:r>
          </a:p>
        </p:txBody>
      </p:sp>
      <p:sp>
        <p:nvSpPr>
          <p:cNvPr id="58" name="Rectangle 57">
            <a:extLst>
              <a:ext uri="{FF2B5EF4-FFF2-40B4-BE49-F238E27FC236}">
                <a16:creationId xmlns:a16="http://schemas.microsoft.com/office/drawing/2014/main" id="{21E26F9E-9319-6B4E-B054-7ECE58AAED5C}"/>
              </a:ext>
            </a:extLst>
          </p:cNvPr>
          <p:cNvSpPr/>
          <p:nvPr/>
        </p:nvSpPr>
        <p:spPr bwMode="auto">
          <a:xfrm>
            <a:off x="293688" y="1739900"/>
            <a:ext cx="11604625" cy="4529138"/>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6" name="Rectangle 25">
            <a:extLst>
              <a:ext uri="{FF2B5EF4-FFF2-40B4-BE49-F238E27FC236}">
                <a16:creationId xmlns:a16="http://schemas.microsoft.com/office/drawing/2014/main" id="{89074A8C-D851-28B9-A5B1-94040F8F028C}"/>
              </a:ext>
            </a:extLst>
          </p:cNvPr>
          <p:cNvSpPr/>
          <p:nvPr/>
        </p:nvSpPr>
        <p:spPr bwMode="auto">
          <a:xfrm>
            <a:off x="525464" y="3082470"/>
            <a:ext cx="2735528" cy="1489957"/>
          </a:xfrm>
          <a:prstGeom prst="rect">
            <a:avLst/>
          </a:prstGeom>
          <a:solidFill>
            <a:schemeClr val="bg1"/>
          </a:solidFill>
          <a:ln>
            <a:noFill/>
            <a:headEnd type="none" w="med" len="med"/>
            <a:tailEnd type="none" w="med" len="med"/>
          </a:ln>
          <a:effectLst>
            <a:outerShdw blurRad="190500" dist="63500" dir="5400000" algn="t" rotWithShape="0">
              <a:prstClr val="black">
                <a:alpha val="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274320" rIns="91440" bIns="91440" numCol="1" spcCol="0" rtlCol="0" fromWordArt="0" anchor="t" anchorCtr="0" forceAA="0" compatLnSpc="1">
            <a:prstTxWarp prst="textNoShape">
              <a:avLst/>
            </a:prstTxWarp>
            <a:noAutofit/>
          </a:bodyPr>
          <a:lstStyle/>
          <a:p>
            <a:pPr marL="171450">
              <a:spcBef>
                <a:spcPts val="600"/>
              </a:spcBef>
              <a:spcAft>
                <a:spcPts val="1200"/>
              </a:spcAft>
            </a:pPr>
            <a:r>
              <a:rPr lang="en-US" sz="1400" b="1">
                <a:solidFill>
                  <a:schemeClr val="accent1"/>
                </a:solidFill>
                <a:ea typeface="Calibri" panose="020F0502020204030204" pitchFamily="34" charset="0"/>
                <a:cs typeface="Arial" panose="020B0604020202020204" pitchFamily="34" charset="0"/>
              </a:rPr>
              <a:t>Security</a:t>
            </a:r>
            <a:r>
              <a:rPr lang="en-US" sz="1400" b="1">
                <a:solidFill>
                  <a:schemeClr val="tx1"/>
                </a:solidFill>
                <a:ea typeface="Calibri" panose="020F0502020204030204" pitchFamily="34" charset="0"/>
                <a:cs typeface="Arial" panose="020B0604020202020204" pitchFamily="34" charset="0"/>
              </a:rPr>
              <a:t> </a:t>
            </a:r>
            <a:r>
              <a:rPr lang="en-US" sz="1200">
                <a:solidFill>
                  <a:schemeClr val="tx1"/>
                </a:solidFill>
                <a:ea typeface="Calibri" panose="020F0502020204030204" pitchFamily="34" charset="0"/>
                <a:cs typeface="Arial" panose="020B0604020202020204" pitchFamily="34" charset="0"/>
              </a:rPr>
              <a:t>– Private Links, CMEK, Encryption in-transit and at REST, Managed Identity, Audit Logs, Lockbox, all Secure Development Lifecycle checks.</a:t>
            </a:r>
            <a:endParaRPr lang="en-US" sz="1400">
              <a:solidFill>
                <a:schemeClr val="tx1"/>
              </a:solidFill>
              <a:ea typeface="Calibri" panose="020F050202020403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984E00D2-FB3E-EB0D-8E6F-E98F8963383C}"/>
              </a:ext>
            </a:extLst>
          </p:cNvPr>
          <p:cNvSpPr/>
          <p:nvPr/>
        </p:nvSpPr>
        <p:spPr bwMode="auto">
          <a:xfrm>
            <a:off x="8932596" y="3082470"/>
            <a:ext cx="2735528" cy="1489957"/>
          </a:xfrm>
          <a:prstGeom prst="rect">
            <a:avLst/>
          </a:prstGeom>
          <a:solidFill>
            <a:schemeClr val="bg1"/>
          </a:solidFill>
          <a:ln>
            <a:noFill/>
            <a:headEnd type="none" w="med" len="med"/>
            <a:tailEnd type="none" w="med" len="med"/>
          </a:ln>
          <a:effectLst>
            <a:outerShdw blurRad="190500" dist="63500" dir="5400000" algn="t" rotWithShape="0">
              <a:prstClr val="black">
                <a:alpha val="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274320" rIns="91440" bIns="91440" numCol="1" spcCol="0" rtlCol="0" fromWordArt="0" anchor="t" anchorCtr="0" forceAA="0" compatLnSpc="1">
            <a:prstTxWarp prst="textNoShape">
              <a:avLst/>
            </a:prstTxWarp>
            <a:noAutofit/>
          </a:bodyPr>
          <a:lstStyle/>
          <a:p>
            <a:pPr marL="171450">
              <a:spcBef>
                <a:spcPts val="600"/>
              </a:spcBef>
              <a:spcAft>
                <a:spcPts val="1200"/>
              </a:spcAft>
            </a:pPr>
            <a:r>
              <a:rPr lang="en-US" sz="1400" b="1">
                <a:solidFill>
                  <a:schemeClr val="accent1"/>
                </a:solidFill>
                <a:ea typeface="Calibri" panose="020F0502020204030204" pitchFamily="34" charset="0"/>
                <a:cs typeface="Arial" panose="020B0604020202020204" pitchFamily="34" charset="0"/>
              </a:rPr>
              <a:t>SLA</a:t>
            </a:r>
            <a:r>
              <a:rPr lang="en-US" sz="1200">
                <a:solidFill>
                  <a:schemeClr val="tx1"/>
                </a:solidFill>
                <a:ea typeface="Calibri" panose="020F0502020204030204" pitchFamily="34" charset="0"/>
                <a:cs typeface="Arial" panose="020B0604020202020204" pitchFamily="34" charset="0"/>
              </a:rPr>
              <a:t> – SLA of 99.9% for</a:t>
            </a:r>
            <a:br>
              <a:rPr lang="en-US" sz="1200">
                <a:solidFill>
                  <a:schemeClr val="tx1"/>
                </a:solidFill>
                <a:ea typeface="Calibri" panose="020F0502020204030204" pitchFamily="34" charset="0"/>
                <a:cs typeface="Arial" panose="020B0604020202020204" pitchFamily="34" charset="0"/>
              </a:rPr>
            </a:br>
            <a:r>
              <a:rPr lang="en-US" sz="1200">
                <a:solidFill>
                  <a:schemeClr val="tx1"/>
                </a:solidFill>
                <a:ea typeface="Calibri" panose="020F0502020204030204" pitchFamily="34" charset="0"/>
                <a:cs typeface="Arial" panose="020B0604020202020204" pitchFamily="34" charset="0"/>
              </a:rPr>
              <a:t>Production tier.</a:t>
            </a:r>
          </a:p>
        </p:txBody>
      </p:sp>
      <p:sp>
        <p:nvSpPr>
          <p:cNvPr id="38" name="Rectangle 37">
            <a:extLst>
              <a:ext uri="{FF2B5EF4-FFF2-40B4-BE49-F238E27FC236}">
                <a16:creationId xmlns:a16="http://schemas.microsoft.com/office/drawing/2014/main" id="{7930D174-2B58-6C06-871F-EFE877A19155}"/>
              </a:ext>
            </a:extLst>
          </p:cNvPr>
          <p:cNvSpPr/>
          <p:nvPr/>
        </p:nvSpPr>
        <p:spPr bwMode="auto">
          <a:xfrm>
            <a:off x="6130218" y="3082470"/>
            <a:ext cx="2735528" cy="1489957"/>
          </a:xfrm>
          <a:prstGeom prst="rect">
            <a:avLst/>
          </a:prstGeom>
          <a:solidFill>
            <a:schemeClr val="bg1"/>
          </a:solidFill>
          <a:ln>
            <a:noFill/>
            <a:headEnd type="none" w="med" len="med"/>
            <a:tailEnd type="none" w="med" len="med"/>
          </a:ln>
          <a:effectLst>
            <a:outerShdw blurRad="190500" dist="63500" dir="5400000" algn="t" rotWithShape="0">
              <a:prstClr val="black">
                <a:alpha val="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274320" rIns="91440" bIns="91440" numCol="1" spcCol="0" rtlCol="0" fromWordArt="0" anchor="t" anchorCtr="0" forceAA="0" compatLnSpc="1">
            <a:prstTxWarp prst="textNoShape">
              <a:avLst/>
            </a:prstTxWarp>
            <a:noAutofit/>
          </a:bodyPr>
          <a:lstStyle/>
          <a:p>
            <a:pPr marL="171450">
              <a:spcBef>
                <a:spcPts val="600"/>
              </a:spcBef>
              <a:spcAft>
                <a:spcPts val="1200"/>
              </a:spcAft>
            </a:pPr>
            <a:r>
              <a:rPr lang="en-US" sz="1400" b="1">
                <a:solidFill>
                  <a:schemeClr val="accent1"/>
                </a:solidFill>
                <a:ea typeface="Calibri" panose="020F0502020204030204" pitchFamily="34" charset="0"/>
                <a:cs typeface="Arial" panose="020B0604020202020204" pitchFamily="34" charset="0"/>
              </a:rPr>
              <a:t>Regions</a:t>
            </a:r>
            <a:r>
              <a:rPr lang="en-US" sz="1200">
                <a:solidFill>
                  <a:schemeClr val="tx1"/>
                </a:solidFill>
                <a:ea typeface="Calibri" panose="020F0502020204030204" pitchFamily="34" charset="0"/>
                <a:cs typeface="Arial" panose="020B0604020202020204" pitchFamily="34" charset="0"/>
              </a:rPr>
              <a:t> – North Europe, West Europe, East US, South Central US region supported at GA.</a:t>
            </a:r>
          </a:p>
        </p:txBody>
      </p:sp>
      <p:sp>
        <p:nvSpPr>
          <p:cNvPr id="39" name="Rectangle 38">
            <a:extLst>
              <a:ext uri="{FF2B5EF4-FFF2-40B4-BE49-F238E27FC236}">
                <a16:creationId xmlns:a16="http://schemas.microsoft.com/office/drawing/2014/main" id="{5514FAA6-1DF3-78E6-12A2-D6097289B4ED}"/>
              </a:ext>
            </a:extLst>
          </p:cNvPr>
          <p:cNvSpPr/>
          <p:nvPr/>
        </p:nvSpPr>
        <p:spPr bwMode="auto">
          <a:xfrm>
            <a:off x="3327841" y="3082470"/>
            <a:ext cx="2735528" cy="1489957"/>
          </a:xfrm>
          <a:prstGeom prst="rect">
            <a:avLst/>
          </a:prstGeom>
          <a:solidFill>
            <a:schemeClr val="bg1"/>
          </a:solidFill>
          <a:ln>
            <a:noFill/>
            <a:headEnd type="none" w="med" len="med"/>
            <a:tailEnd type="none" w="med" len="med"/>
          </a:ln>
          <a:effectLst>
            <a:outerShdw blurRad="190500" dist="63500" dir="5400000" algn="t" rotWithShape="0">
              <a:prstClr val="black">
                <a:alpha val="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274320" rIns="91440" bIns="91440" numCol="1" spcCol="0" rtlCol="0" fromWordArt="0" anchor="t" anchorCtr="0" forceAA="0" compatLnSpc="1">
            <a:prstTxWarp prst="textNoShape">
              <a:avLst/>
            </a:prstTxWarp>
            <a:noAutofit/>
          </a:bodyPr>
          <a:lstStyle/>
          <a:p>
            <a:pPr marL="171450">
              <a:spcBef>
                <a:spcPts val="600"/>
              </a:spcBef>
              <a:spcAft>
                <a:spcPts val="1200"/>
              </a:spcAft>
            </a:pPr>
            <a:r>
              <a:rPr lang="en-US" sz="1400" b="1">
                <a:solidFill>
                  <a:schemeClr val="accent1"/>
                </a:solidFill>
                <a:ea typeface="Calibri" panose="020F0502020204030204" pitchFamily="34" charset="0"/>
                <a:cs typeface="Arial" panose="020B0604020202020204" pitchFamily="34" charset="0"/>
              </a:rPr>
              <a:t>Data</a:t>
            </a:r>
            <a:r>
              <a:rPr lang="en-US" sz="1400" b="1">
                <a:solidFill>
                  <a:schemeClr val="tx1"/>
                </a:solidFill>
                <a:ea typeface="Calibri" panose="020F0502020204030204" pitchFamily="34" charset="0"/>
                <a:cs typeface="Arial" panose="020B0604020202020204" pitchFamily="34" charset="0"/>
              </a:rPr>
              <a:t> </a:t>
            </a:r>
            <a:r>
              <a:rPr lang="en-US" sz="1200">
                <a:solidFill>
                  <a:schemeClr val="tx1"/>
                </a:solidFill>
                <a:ea typeface="Calibri" panose="020F0502020204030204" pitchFamily="34" charset="0"/>
                <a:cs typeface="Arial" panose="020B0604020202020204" pitchFamily="34" charset="0"/>
              </a:rPr>
              <a:t>– Data Residency, Data Privacy and Compliance.</a:t>
            </a:r>
          </a:p>
        </p:txBody>
      </p:sp>
      <p:sp>
        <p:nvSpPr>
          <p:cNvPr id="40" name="Rectangle 39">
            <a:extLst>
              <a:ext uri="{FF2B5EF4-FFF2-40B4-BE49-F238E27FC236}">
                <a16:creationId xmlns:a16="http://schemas.microsoft.com/office/drawing/2014/main" id="{C5595F27-F0AE-5794-522F-F8A1A0075CE9}"/>
              </a:ext>
            </a:extLst>
          </p:cNvPr>
          <p:cNvSpPr/>
          <p:nvPr/>
        </p:nvSpPr>
        <p:spPr bwMode="auto">
          <a:xfrm>
            <a:off x="525464" y="4692099"/>
            <a:ext cx="2735528" cy="1363491"/>
          </a:xfrm>
          <a:prstGeom prst="rect">
            <a:avLst/>
          </a:prstGeom>
          <a:solidFill>
            <a:schemeClr val="bg1"/>
          </a:solidFill>
          <a:ln>
            <a:noFill/>
            <a:headEnd type="none" w="med" len="med"/>
            <a:tailEnd type="none" w="med" len="med"/>
          </a:ln>
          <a:effectLst>
            <a:outerShdw blurRad="190500" dist="63500" dir="5400000" algn="t" rotWithShape="0">
              <a:prstClr val="black">
                <a:alpha val="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274320" rIns="91440" bIns="91440" numCol="1" spcCol="0" rtlCol="0" fromWordArt="0" anchor="t" anchorCtr="0" forceAA="0" compatLnSpc="1">
            <a:prstTxWarp prst="textNoShape">
              <a:avLst/>
            </a:prstTxWarp>
            <a:noAutofit/>
          </a:bodyPr>
          <a:lstStyle/>
          <a:p>
            <a:pPr marL="171450">
              <a:spcBef>
                <a:spcPts val="600"/>
              </a:spcBef>
              <a:spcAft>
                <a:spcPts val="1200"/>
              </a:spcAft>
            </a:pPr>
            <a:r>
              <a:rPr lang="en-US" sz="1400" b="1">
                <a:solidFill>
                  <a:schemeClr val="accent1"/>
                </a:solidFill>
                <a:ea typeface="Calibri" panose="020F0502020204030204" pitchFamily="34" charset="0"/>
                <a:cs typeface="Arial" panose="020B0604020202020204" pitchFamily="34" charset="0"/>
              </a:rPr>
              <a:t>Availability</a:t>
            </a:r>
            <a:r>
              <a:rPr lang="en-US" sz="1400" b="1">
                <a:solidFill>
                  <a:schemeClr val="tx1"/>
                </a:solidFill>
                <a:ea typeface="Calibri" panose="020F0502020204030204" pitchFamily="34" charset="0"/>
                <a:cs typeface="Arial" panose="020B0604020202020204" pitchFamily="34" charset="0"/>
              </a:rPr>
              <a:t> </a:t>
            </a:r>
            <a:r>
              <a:rPr lang="en-US" sz="1200">
                <a:solidFill>
                  <a:schemeClr val="tx1"/>
                </a:solidFill>
                <a:ea typeface="Calibri" panose="020F0502020204030204" pitchFamily="34" charset="0"/>
                <a:cs typeface="Arial" panose="020B0604020202020204" pitchFamily="34" charset="0"/>
              </a:rPr>
              <a:t>– Business Continuity &amp; Disaster Recovery via zonal and regional redundancy.</a:t>
            </a:r>
          </a:p>
        </p:txBody>
      </p:sp>
      <p:sp>
        <p:nvSpPr>
          <p:cNvPr id="41" name="Rectangle 40">
            <a:extLst>
              <a:ext uri="{FF2B5EF4-FFF2-40B4-BE49-F238E27FC236}">
                <a16:creationId xmlns:a16="http://schemas.microsoft.com/office/drawing/2014/main" id="{53CD0EFB-69CE-F1FC-CFCD-2A64A202E9A9}"/>
              </a:ext>
            </a:extLst>
          </p:cNvPr>
          <p:cNvSpPr/>
          <p:nvPr/>
        </p:nvSpPr>
        <p:spPr bwMode="auto">
          <a:xfrm>
            <a:off x="8932596" y="4692099"/>
            <a:ext cx="2735528" cy="1363491"/>
          </a:xfrm>
          <a:prstGeom prst="rect">
            <a:avLst/>
          </a:prstGeom>
          <a:solidFill>
            <a:schemeClr val="bg1"/>
          </a:solidFill>
          <a:ln>
            <a:noFill/>
            <a:headEnd type="none" w="med" len="med"/>
            <a:tailEnd type="none" w="med" len="med"/>
          </a:ln>
          <a:effectLst>
            <a:outerShdw blurRad="190500" dist="63500" dir="5400000" algn="t" rotWithShape="0">
              <a:prstClr val="black">
                <a:alpha val="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274320" rIns="91440" bIns="91440" numCol="1" spcCol="0" rtlCol="0" fromWordArt="0" anchor="t" anchorCtr="0" forceAA="0" compatLnSpc="1">
            <a:prstTxWarp prst="textNoShape">
              <a:avLst/>
            </a:prstTxWarp>
            <a:noAutofit/>
          </a:bodyPr>
          <a:lstStyle/>
          <a:p>
            <a:pPr marL="171450">
              <a:spcBef>
                <a:spcPts val="600"/>
              </a:spcBef>
              <a:spcAft>
                <a:spcPts val="1200"/>
              </a:spcAft>
            </a:pPr>
            <a:r>
              <a:rPr lang="en-US" sz="1400" b="1">
                <a:solidFill>
                  <a:schemeClr val="accent1"/>
                </a:solidFill>
                <a:ea typeface="Calibri" panose="020F0502020204030204" pitchFamily="34" charset="0"/>
                <a:cs typeface="Arial" panose="020B0604020202020204" pitchFamily="34" charset="0"/>
              </a:rPr>
              <a:t>Production and Developer Tiers </a:t>
            </a:r>
            <a:r>
              <a:rPr lang="en-US" sz="1200">
                <a:solidFill>
                  <a:schemeClr val="tx1"/>
                </a:solidFill>
                <a:ea typeface="Calibri" panose="020F0502020204030204" pitchFamily="34" charset="0"/>
                <a:cs typeface="Arial" panose="020B0604020202020204" pitchFamily="34" charset="0"/>
              </a:rPr>
              <a:t>with differentiated pricing</a:t>
            </a:r>
            <a:br>
              <a:rPr lang="en-US" sz="1200">
                <a:solidFill>
                  <a:schemeClr val="tx1"/>
                </a:solidFill>
                <a:ea typeface="Calibri" panose="020F0502020204030204" pitchFamily="34" charset="0"/>
                <a:cs typeface="Arial" panose="020B0604020202020204" pitchFamily="34" charset="0"/>
              </a:rPr>
            </a:br>
            <a:r>
              <a:rPr lang="en-US" sz="1200">
                <a:solidFill>
                  <a:schemeClr val="tx1"/>
                </a:solidFill>
                <a:ea typeface="Calibri" panose="020F0502020204030204" pitchFamily="34" charset="0"/>
                <a:cs typeface="Arial" panose="020B0604020202020204" pitchFamily="34" charset="0"/>
              </a:rPr>
              <a:t>to deploy as per customer needs.</a:t>
            </a:r>
          </a:p>
        </p:txBody>
      </p:sp>
      <p:sp>
        <p:nvSpPr>
          <p:cNvPr id="42" name="Rectangle 41">
            <a:extLst>
              <a:ext uri="{FF2B5EF4-FFF2-40B4-BE49-F238E27FC236}">
                <a16:creationId xmlns:a16="http://schemas.microsoft.com/office/drawing/2014/main" id="{9F8930AB-CB08-C354-B339-CD85EED788B8}"/>
              </a:ext>
            </a:extLst>
          </p:cNvPr>
          <p:cNvSpPr/>
          <p:nvPr/>
        </p:nvSpPr>
        <p:spPr bwMode="auto">
          <a:xfrm>
            <a:off x="6130218" y="4692099"/>
            <a:ext cx="2735528" cy="1363491"/>
          </a:xfrm>
          <a:prstGeom prst="rect">
            <a:avLst/>
          </a:prstGeom>
          <a:solidFill>
            <a:schemeClr val="bg1"/>
          </a:solidFill>
          <a:ln>
            <a:noFill/>
            <a:headEnd type="none" w="med" len="med"/>
            <a:tailEnd type="none" w="med" len="med"/>
          </a:ln>
          <a:effectLst>
            <a:outerShdw blurRad="190500" dist="63500" dir="5400000" algn="t" rotWithShape="0">
              <a:prstClr val="black">
                <a:alpha val="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274320" rIns="91440" bIns="91440" numCol="1" spcCol="0" rtlCol="0" fromWordArt="0" anchor="t" anchorCtr="0" forceAA="0" compatLnSpc="1">
            <a:prstTxWarp prst="textNoShape">
              <a:avLst/>
            </a:prstTxWarp>
            <a:noAutofit/>
          </a:bodyPr>
          <a:lstStyle/>
          <a:p>
            <a:pPr marL="171450">
              <a:spcBef>
                <a:spcPts val="600"/>
              </a:spcBef>
              <a:spcAft>
                <a:spcPts val="1200"/>
              </a:spcAft>
            </a:pPr>
            <a:r>
              <a:rPr lang="en-US" sz="1400" b="1">
                <a:solidFill>
                  <a:schemeClr val="accent1"/>
                </a:solidFill>
                <a:ea typeface="Calibri" panose="020F0502020204030204" pitchFamily="34" charset="0"/>
                <a:cs typeface="Arial" panose="020B0604020202020204" pitchFamily="34" charset="0"/>
              </a:rPr>
              <a:t>Scalability</a:t>
            </a:r>
            <a:r>
              <a:rPr lang="en-US" sz="1200">
                <a:solidFill>
                  <a:schemeClr val="tx1"/>
                </a:solidFill>
                <a:ea typeface="Calibri" panose="020F0502020204030204" pitchFamily="34" charset="0"/>
                <a:cs typeface="Arial" panose="020B0604020202020204" pitchFamily="34" charset="0"/>
              </a:rPr>
              <a:t> – Azure Data Manager for Energy auto-scales with load, ensuring jobs get the right number of resources to complete</a:t>
            </a:r>
            <a:r>
              <a:rPr lang="en-US" sz="1400">
                <a:solidFill>
                  <a:schemeClr val="tx1"/>
                </a:solidFill>
                <a:ea typeface="Calibri" panose="020F0502020204030204" pitchFamily="34" charset="0"/>
                <a:cs typeface="Arial" panose="020B0604020202020204" pitchFamily="34" charset="0"/>
              </a:rPr>
              <a:t>.</a:t>
            </a:r>
          </a:p>
        </p:txBody>
      </p:sp>
      <p:sp>
        <p:nvSpPr>
          <p:cNvPr id="43" name="Rectangle 42">
            <a:extLst>
              <a:ext uri="{FF2B5EF4-FFF2-40B4-BE49-F238E27FC236}">
                <a16:creationId xmlns:a16="http://schemas.microsoft.com/office/drawing/2014/main" id="{8D238C08-483B-DF9C-FD35-D5812FF7E8C1}"/>
              </a:ext>
            </a:extLst>
          </p:cNvPr>
          <p:cNvSpPr/>
          <p:nvPr/>
        </p:nvSpPr>
        <p:spPr bwMode="auto">
          <a:xfrm>
            <a:off x="3327841" y="4692099"/>
            <a:ext cx="2735528" cy="1363491"/>
          </a:xfrm>
          <a:prstGeom prst="rect">
            <a:avLst/>
          </a:prstGeom>
          <a:solidFill>
            <a:schemeClr val="bg1"/>
          </a:solidFill>
          <a:ln>
            <a:noFill/>
            <a:headEnd type="none" w="med" len="med"/>
            <a:tailEnd type="none" w="med" len="med"/>
          </a:ln>
          <a:effectLst>
            <a:outerShdw blurRad="190500" dist="63500" dir="5400000" algn="t" rotWithShape="0">
              <a:prstClr val="black">
                <a:alpha val="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274320" rIns="91440" bIns="91440" numCol="1" spcCol="0" rtlCol="0" fromWordArt="0" anchor="t" anchorCtr="0" forceAA="0" compatLnSpc="1">
            <a:prstTxWarp prst="textNoShape">
              <a:avLst/>
            </a:prstTxWarp>
            <a:noAutofit/>
          </a:bodyPr>
          <a:lstStyle/>
          <a:p>
            <a:pPr marL="171450">
              <a:spcBef>
                <a:spcPts val="600"/>
              </a:spcBef>
              <a:spcAft>
                <a:spcPts val="1200"/>
              </a:spcAft>
            </a:pPr>
            <a:r>
              <a:rPr lang="en-US" sz="1400" b="1" dirty="0">
                <a:solidFill>
                  <a:schemeClr val="accent1"/>
                </a:solidFill>
                <a:ea typeface="Calibri" panose="020F0502020204030204" pitchFamily="34" charset="0"/>
                <a:cs typeface="Arial" panose="020B0604020202020204" pitchFamily="34" charset="0"/>
              </a:rPr>
              <a:t>Manageability</a:t>
            </a:r>
            <a:r>
              <a:rPr lang="en-US" sz="1400" b="1" dirty="0">
                <a:solidFill>
                  <a:schemeClr val="tx1"/>
                </a:solidFill>
                <a:ea typeface="Calibri" panose="020F0502020204030204" pitchFamily="34" charset="0"/>
                <a:cs typeface="Arial" panose="020B0604020202020204" pitchFamily="34" charset="0"/>
              </a:rPr>
              <a:t> </a:t>
            </a:r>
            <a:r>
              <a:rPr lang="en-US" sz="1200" dirty="0">
                <a:solidFill>
                  <a:schemeClr val="tx1"/>
                </a:solidFill>
                <a:ea typeface="Calibri" panose="020F0502020204030204" pitchFamily="34" charset="0"/>
                <a:cs typeface="Arial" panose="020B0604020202020204" pitchFamily="34" charset="0"/>
              </a:rPr>
              <a:t>– OSDU</a:t>
            </a:r>
            <a:br>
              <a:rPr lang="en-US" sz="1200" dirty="0">
                <a:solidFill>
                  <a:schemeClr val="tx1"/>
                </a:solidFill>
                <a:ea typeface="Calibri" panose="020F0502020204030204" pitchFamily="34" charset="0"/>
                <a:cs typeface="Arial" panose="020B0604020202020204" pitchFamily="34" charset="0"/>
              </a:rPr>
            </a:br>
            <a:r>
              <a:rPr lang="en-US" sz="1200" dirty="0">
                <a:solidFill>
                  <a:schemeClr val="tx1"/>
                </a:solidFill>
                <a:ea typeface="Calibri" panose="020F0502020204030204" pitchFamily="34" charset="0"/>
                <a:cs typeface="Arial" panose="020B0604020202020204" pitchFamily="34" charset="0"/>
              </a:rPr>
              <a:t>service logs, Azure Monitor, Dynamic Data Partitions</a:t>
            </a:r>
          </a:p>
        </p:txBody>
      </p:sp>
      <p:cxnSp>
        <p:nvCxnSpPr>
          <p:cNvPr id="63" name="Straight Connector 62">
            <a:extLst>
              <a:ext uri="{FF2B5EF4-FFF2-40B4-BE49-F238E27FC236}">
                <a16:creationId xmlns:a16="http://schemas.microsoft.com/office/drawing/2014/main" id="{522E4CA2-A5C1-4295-0FE4-1CC6B283AF20}"/>
              </a:ext>
              <a:ext uri="{C183D7F6-B498-43B3-948B-1728B52AA6E4}">
                <adec:decorative xmlns:adec="http://schemas.microsoft.com/office/drawing/2017/decorative" val="1"/>
              </a:ext>
            </a:extLst>
          </p:cNvPr>
          <p:cNvCxnSpPr>
            <a:cxnSpLocks/>
          </p:cNvCxnSpPr>
          <p:nvPr/>
        </p:nvCxnSpPr>
        <p:spPr>
          <a:xfrm>
            <a:off x="808575" y="3082470"/>
            <a:ext cx="365639" cy="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D47C9F8-1393-E53E-2FEA-F469C982D739}"/>
              </a:ext>
              <a:ext uri="{C183D7F6-B498-43B3-948B-1728B52AA6E4}">
                <adec:decorative xmlns:adec="http://schemas.microsoft.com/office/drawing/2017/decorative" val="1"/>
              </a:ext>
            </a:extLst>
          </p:cNvPr>
          <p:cNvCxnSpPr>
            <a:cxnSpLocks/>
          </p:cNvCxnSpPr>
          <p:nvPr/>
        </p:nvCxnSpPr>
        <p:spPr>
          <a:xfrm>
            <a:off x="3582255" y="3082470"/>
            <a:ext cx="365639" cy="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B407B91-41EC-4897-57C1-526B76F75D2C}"/>
              </a:ext>
              <a:ext uri="{C183D7F6-B498-43B3-948B-1728B52AA6E4}">
                <adec:decorative xmlns:adec="http://schemas.microsoft.com/office/drawing/2017/decorative" val="1"/>
              </a:ext>
            </a:extLst>
          </p:cNvPr>
          <p:cNvCxnSpPr>
            <a:cxnSpLocks/>
          </p:cNvCxnSpPr>
          <p:nvPr/>
        </p:nvCxnSpPr>
        <p:spPr>
          <a:xfrm>
            <a:off x="6355935" y="3082470"/>
            <a:ext cx="365639" cy="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8F424C3-C770-8FD8-969B-BE342320798C}"/>
              </a:ext>
              <a:ext uri="{C183D7F6-B498-43B3-948B-1728B52AA6E4}">
                <adec:decorative xmlns:adec="http://schemas.microsoft.com/office/drawing/2017/decorative" val="1"/>
              </a:ext>
            </a:extLst>
          </p:cNvPr>
          <p:cNvCxnSpPr>
            <a:cxnSpLocks/>
          </p:cNvCxnSpPr>
          <p:nvPr/>
        </p:nvCxnSpPr>
        <p:spPr>
          <a:xfrm>
            <a:off x="9129615" y="3082470"/>
            <a:ext cx="365639" cy="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8838B19-882F-72A1-4F26-6B4688A44116}"/>
              </a:ext>
              <a:ext uri="{C183D7F6-B498-43B3-948B-1728B52AA6E4}">
                <adec:decorative xmlns:adec="http://schemas.microsoft.com/office/drawing/2017/decorative" val="1"/>
              </a:ext>
            </a:extLst>
          </p:cNvPr>
          <p:cNvCxnSpPr>
            <a:cxnSpLocks/>
          </p:cNvCxnSpPr>
          <p:nvPr/>
        </p:nvCxnSpPr>
        <p:spPr>
          <a:xfrm>
            <a:off x="808575" y="4692099"/>
            <a:ext cx="365639" cy="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E984CC0-167A-3448-EC73-76A5A9530338}"/>
              </a:ext>
              <a:ext uri="{C183D7F6-B498-43B3-948B-1728B52AA6E4}">
                <adec:decorative xmlns:adec="http://schemas.microsoft.com/office/drawing/2017/decorative" val="1"/>
              </a:ext>
            </a:extLst>
          </p:cNvPr>
          <p:cNvCxnSpPr>
            <a:cxnSpLocks/>
          </p:cNvCxnSpPr>
          <p:nvPr/>
        </p:nvCxnSpPr>
        <p:spPr>
          <a:xfrm>
            <a:off x="3582255" y="4692099"/>
            <a:ext cx="365639" cy="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30BED16-806D-6059-4930-FA3C32C8C706}"/>
              </a:ext>
              <a:ext uri="{C183D7F6-B498-43B3-948B-1728B52AA6E4}">
                <adec:decorative xmlns:adec="http://schemas.microsoft.com/office/drawing/2017/decorative" val="1"/>
              </a:ext>
            </a:extLst>
          </p:cNvPr>
          <p:cNvCxnSpPr>
            <a:cxnSpLocks/>
          </p:cNvCxnSpPr>
          <p:nvPr/>
        </p:nvCxnSpPr>
        <p:spPr>
          <a:xfrm>
            <a:off x="6355935" y="4692099"/>
            <a:ext cx="365639" cy="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CEFBE84-7BB0-B05C-C865-D1F9CA66B672}"/>
              </a:ext>
              <a:ext uri="{C183D7F6-B498-43B3-948B-1728B52AA6E4}">
                <adec:decorative xmlns:adec="http://schemas.microsoft.com/office/drawing/2017/decorative" val="1"/>
              </a:ext>
            </a:extLst>
          </p:cNvPr>
          <p:cNvCxnSpPr>
            <a:cxnSpLocks/>
          </p:cNvCxnSpPr>
          <p:nvPr/>
        </p:nvCxnSpPr>
        <p:spPr>
          <a:xfrm>
            <a:off x="9129615" y="4692099"/>
            <a:ext cx="365639" cy="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974D16F3-3E4F-12F4-2A87-26375B2DB651}"/>
              </a:ext>
            </a:extLst>
          </p:cNvPr>
          <p:cNvGrpSpPr/>
          <p:nvPr/>
        </p:nvGrpSpPr>
        <p:grpSpPr>
          <a:xfrm>
            <a:off x="588263" y="0"/>
            <a:ext cx="764932" cy="1102519"/>
            <a:chOff x="588263" y="0"/>
            <a:chExt cx="764932" cy="1102519"/>
          </a:xfrm>
        </p:grpSpPr>
        <p:sp>
          <p:nvSpPr>
            <p:cNvPr id="12" name="Rectangle: Top Corners Rounded 11">
              <a:extLst>
                <a:ext uri="{FF2B5EF4-FFF2-40B4-BE49-F238E27FC236}">
                  <a16:creationId xmlns:a16="http://schemas.microsoft.com/office/drawing/2014/main" id="{35CDD627-B0F5-E50E-B4B6-B071566DAF6B}"/>
                </a:ext>
              </a:extLst>
            </p:cNvPr>
            <p:cNvSpPr/>
            <p:nvPr/>
          </p:nvSpPr>
          <p:spPr bwMode="auto">
            <a:xfrm rot="10800000">
              <a:off x="588263" y="0"/>
              <a:ext cx="764932" cy="1102519"/>
            </a:xfrm>
            <a:prstGeom prst="round2SameRect">
              <a:avLst>
                <a:gd name="adj1" fmla="val 50000"/>
                <a:gd name="adj2" fmla="val 0"/>
              </a:avLst>
            </a:prstGeom>
            <a:solidFill>
              <a:schemeClr val="tx2"/>
            </a:solidFill>
            <a:ln>
              <a:noFill/>
              <a:headEnd type="none" w="med" len="med"/>
              <a:tailEnd type="none" w="med" len="med"/>
            </a:ln>
            <a:effectLst>
              <a:outerShdw blurRad="1270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3942827F-95BB-67E3-9D41-7DA2BE795F2F}"/>
                </a:ext>
                <a:ext uri="{C183D7F6-B498-43B3-948B-1728B52AA6E4}">
                  <adec:decorative xmlns:adec="http://schemas.microsoft.com/office/drawing/2017/decorative" val="1"/>
                </a:ext>
              </a:extLst>
            </p:cNvPr>
            <p:cNvGrpSpPr/>
            <p:nvPr/>
          </p:nvGrpSpPr>
          <p:grpSpPr>
            <a:xfrm>
              <a:off x="678371" y="411065"/>
              <a:ext cx="584716" cy="584712"/>
              <a:chOff x="4753024" y="1878464"/>
              <a:chExt cx="623840" cy="623840"/>
            </a:xfrm>
            <a:effectLst/>
          </p:grpSpPr>
          <p:sp>
            <p:nvSpPr>
              <p:cNvPr id="5" name="Oval 4">
                <a:extLst>
                  <a:ext uri="{FF2B5EF4-FFF2-40B4-BE49-F238E27FC236}">
                    <a16:creationId xmlns:a16="http://schemas.microsoft.com/office/drawing/2014/main" id="{084847C3-D606-D1F5-28B0-4077069538C0}"/>
                  </a:ext>
                </a:extLst>
              </p:cNvPr>
              <p:cNvSpPr/>
              <p:nvPr/>
            </p:nvSpPr>
            <p:spPr bwMode="auto">
              <a:xfrm>
                <a:off x="4820835" y="1946276"/>
                <a:ext cx="488220" cy="488218"/>
              </a:xfrm>
              <a:prstGeom prst="ellipse">
                <a:avLst/>
              </a:prstGeom>
              <a:solidFill>
                <a:schemeClr val="bg1"/>
              </a:solidFill>
              <a:ln>
                <a:noFill/>
                <a:headEnd type="none" w="med" len="med"/>
                <a:tailEnd type="none" w="med" len="med"/>
              </a:ln>
              <a:effectLst>
                <a:outerShdw blurRad="190500" sx="101000" sy="101000" algn="ctr" rotWithShape="0">
                  <a:prstClr val="black">
                    <a:alpha val="1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grpSp>
            <p:nvGrpSpPr>
              <p:cNvPr id="6" name="Group 5">
                <a:extLst>
                  <a:ext uri="{FF2B5EF4-FFF2-40B4-BE49-F238E27FC236}">
                    <a16:creationId xmlns:a16="http://schemas.microsoft.com/office/drawing/2014/main" id="{3CE9C194-1563-4596-BA0D-2368696BFB93}"/>
                  </a:ext>
                </a:extLst>
              </p:cNvPr>
              <p:cNvGrpSpPr/>
              <p:nvPr/>
            </p:nvGrpSpPr>
            <p:grpSpPr>
              <a:xfrm>
                <a:off x="4753024" y="1878464"/>
                <a:ext cx="623840" cy="623840"/>
                <a:chOff x="4753024" y="1878464"/>
                <a:chExt cx="623840" cy="623840"/>
              </a:xfrm>
            </p:grpSpPr>
            <p:sp>
              <p:nvSpPr>
                <p:cNvPr id="7" name="Arc 6">
                  <a:extLst>
                    <a:ext uri="{FF2B5EF4-FFF2-40B4-BE49-F238E27FC236}">
                      <a16:creationId xmlns:a16="http://schemas.microsoft.com/office/drawing/2014/main" id="{654E42E2-C67B-C147-7CCB-ABFB3346D1E5}"/>
                    </a:ext>
                  </a:extLst>
                </p:cNvPr>
                <p:cNvSpPr/>
                <p:nvPr/>
              </p:nvSpPr>
              <p:spPr bwMode="auto">
                <a:xfrm>
                  <a:off x="4753024" y="1878464"/>
                  <a:ext cx="623840" cy="623840"/>
                </a:xfrm>
                <a:prstGeom prst="arc">
                  <a:avLst>
                    <a:gd name="adj1" fmla="val 16605000"/>
                    <a:gd name="adj2" fmla="val 0"/>
                  </a:avLst>
                </a:prstGeom>
                <a:noFill/>
                <a:ln w="38100">
                  <a:solidFill>
                    <a:schemeClr val="bg1">
                      <a:lumMod val="8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sp>
              <p:nvSpPr>
                <p:cNvPr id="8" name="Arc 7">
                  <a:extLst>
                    <a:ext uri="{FF2B5EF4-FFF2-40B4-BE49-F238E27FC236}">
                      <a16:creationId xmlns:a16="http://schemas.microsoft.com/office/drawing/2014/main" id="{3F36F836-9710-77F4-B890-2871A30E3CCE}"/>
                    </a:ext>
                  </a:extLst>
                </p:cNvPr>
                <p:cNvSpPr/>
                <p:nvPr/>
              </p:nvSpPr>
              <p:spPr bwMode="auto">
                <a:xfrm flipH="1">
                  <a:off x="4753024" y="1878464"/>
                  <a:ext cx="623840" cy="623840"/>
                </a:xfrm>
                <a:prstGeom prst="arc">
                  <a:avLst>
                    <a:gd name="adj1" fmla="val 15842820"/>
                    <a:gd name="adj2" fmla="val 10800000"/>
                  </a:avLst>
                </a:prstGeom>
                <a:noFill/>
                <a:ln w="6350">
                  <a:solidFill>
                    <a:schemeClr val="bg2"/>
                  </a:solidFill>
                  <a:prstDash val="solid"/>
                  <a:headEnd type="none" w="sm" len="sm"/>
                  <a:tailEnd type="none" w="sm" len="sm"/>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sp>
              <p:nvSpPr>
                <p:cNvPr id="9" name="Arc 8">
                  <a:extLst>
                    <a:ext uri="{FF2B5EF4-FFF2-40B4-BE49-F238E27FC236}">
                      <a16:creationId xmlns:a16="http://schemas.microsoft.com/office/drawing/2014/main" id="{25D166A8-CB99-3310-97D5-2FFDF9F9B721}"/>
                    </a:ext>
                  </a:extLst>
                </p:cNvPr>
                <p:cNvSpPr/>
                <p:nvPr/>
              </p:nvSpPr>
              <p:spPr bwMode="auto">
                <a:xfrm flipH="1" flipV="1">
                  <a:off x="4753024" y="1878464"/>
                  <a:ext cx="623840" cy="623840"/>
                </a:xfrm>
                <a:prstGeom prst="arc">
                  <a:avLst>
                    <a:gd name="adj1" fmla="val 16605000"/>
                    <a:gd name="adj2" fmla="val 0"/>
                  </a:avLst>
                </a:prstGeom>
                <a:noFill/>
                <a:ln w="38100">
                  <a:solidFill>
                    <a:schemeClr val="bg1">
                      <a:lumMod val="8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grpSp>
        </p:grpSp>
        <p:sp>
          <p:nvSpPr>
            <p:cNvPr id="100" name="pen" title="Icon of a surface pen with a drawn line below it">
              <a:extLst>
                <a:ext uri="{FF2B5EF4-FFF2-40B4-BE49-F238E27FC236}">
                  <a16:creationId xmlns:a16="http://schemas.microsoft.com/office/drawing/2014/main" id="{0A6F73CB-9196-A922-EEC6-FC3427C2B828}"/>
                </a:ext>
              </a:extLst>
            </p:cNvPr>
            <p:cNvSpPr>
              <a:spLocks noChangeAspect="1" noEditPoints="1"/>
            </p:cNvSpPr>
            <p:nvPr/>
          </p:nvSpPr>
          <p:spPr bwMode="auto">
            <a:xfrm>
              <a:off x="836559" y="567625"/>
              <a:ext cx="268342" cy="271592"/>
            </a:xfrm>
            <a:custGeom>
              <a:avLst/>
              <a:gdLst>
                <a:gd name="T0" fmla="*/ 222 w 326"/>
                <a:gd name="T1" fmla="*/ 329 h 329"/>
                <a:gd name="T2" fmla="*/ 211 w 326"/>
                <a:gd name="T3" fmla="*/ 308 h 329"/>
                <a:gd name="T4" fmla="*/ 187 w 326"/>
                <a:gd name="T5" fmla="*/ 128 h 329"/>
                <a:gd name="T6" fmla="*/ 149 w 326"/>
                <a:gd name="T7" fmla="*/ 49 h 329"/>
                <a:gd name="T8" fmla="*/ 144 w 326"/>
                <a:gd name="T9" fmla="*/ 44 h 329"/>
                <a:gd name="T10" fmla="*/ 138 w 326"/>
                <a:gd name="T11" fmla="*/ 45 h 329"/>
                <a:gd name="T12" fmla="*/ 114 w 326"/>
                <a:gd name="T13" fmla="*/ 57 h 329"/>
                <a:gd name="T14" fmla="*/ 87 w 326"/>
                <a:gd name="T15" fmla="*/ 26 h 329"/>
                <a:gd name="T16" fmla="*/ 78 w 326"/>
                <a:gd name="T17" fmla="*/ 7 h 329"/>
                <a:gd name="T18" fmla="*/ 64 w 326"/>
                <a:gd name="T19" fmla="*/ 3 h 329"/>
                <a:gd name="T20" fmla="*/ 50 w 326"/>
                <a:gd name="T21" fmla="*/ 10 h 329"/>
                <a:gd name="T22" fmla="*/ 44 w 326"/>
                <a:gd name="T23" fmla="*/ 24 h 329"/>
                <a:gd name="T24" fmla="*/ 53 w 326"/>
                <a:gd name="T25" fmla="*/ 42 h 329"/>
                <a:gd name="T26" fmla="*/ 215 w 326"/>
                <a:gd name="T27" fmla="*/ 265 h 329"/>
                <a:gd name="T28" fmla="*/ 212 w 326"/>
                <a:gd name="T29" fmla="*/ 256 h 329"/>
                <a:gd name="T30" fmla="*/ 100 w 326"/>
                <a:gd name="T31" fmla="*/ 28 h 329"/>
                <a:gd name="T32" fmla="*/ 90 w 326"/>
                <a:gd name="T33" fmla="*/ 24 h 329"/>
                <a:gd name="T34" fmla="*/ 52 w 326"/>
                <a:gd name="T35" fmla="*/ 43 h 329"/>
                <a:gd name="T36" fmla="*/ 49 w 326"/>
                <a:gd name="T37" fmla="*/ 53 h 329"/>
                <a:gd name="T38" fmla="*/ 163 w 326"/>
                <a:gd name="T39" fmla="*/ 285 h 329"/>
                <a:gd name="T40" fmla="*/ 167 w 326"/>
                <a:gd name="T41" fmla="*/ 290 h 329"/>
                <a:gd name="T42" fmla="*/ 171 w 326"/>
                <a:gd name="T43" fmla="*/ 293 h 329"/>
                <a:gd name="T44" fmla="*/ 210 w 326"/>
                <a:gd name="T45" fmla="*/ 308 h 329"/>
                <a:gd name="T46" fmla="*/ 212 w 326"/>
                <a:gd name="T47" fmla="*/ 308 h 329"/>
                <a:gd name="T48" fmla="*/ 216 w 326"/>
                <a:gd name="T49" fmla="*/ 273 h 329"/>
                <a:gd name="T50" fmla="*/ 215 w 326"/>
                <a:gd name="T51" fmla="*/ 265 h 329"/>
                <a:gd name="T52" fmla="*/ 215 w 326"/>
                <a:gd name="T53" fmla="*/ 265 h 329"/>
                <a:gd name="T54" fmla="*/ 39 w 326"/>
                <a:gd name="T55" fmla="*/ 133 h 329"/>
                <a:gd name="T56" fmla="*/ 32 w 326"/>
                <a:gd name="T57" fmla="*/ 133 h 329"/>
                <a:gd name="T58" fmla="*/ 0 w 326"/>
                <a:gd name="T59" fmla="*/ 166 h 329"/>
                <a:gd name="T60" fmla="*/ 0 w 326"/>
                <a:gd name="T61" fmla="*/ 166 h 329"/>
                <a:gd name="T62" fmla="*/ 33 w 326"/>
                <a:gd name="T63" fmla="*/ 197 h 329"/>
                <a:gd name="T64" fmla="*/ 74 w 326"/>
                <a:gd name="T65" fmla="*/ 196 h 329"/>
                <a:gd name="T66" fmla="*/ 253 w 326"/>
                <a:gd name="T67" fmla="*/ 327 h 329"/>
                <a:gd name="T68" fmla="*/ 261 w 326"/>
                <a:gd name="T69" fmla="*/ 327 h 329"/>
                <a:gd name="T70" fmla="*/ 325 w 326"/>
                <a:gd name="T71" fmla="*/ 261 h 329"/>
                <a:gd name="T72" fmla="*/ 325 w 326"/>
                <a:gd name="T73" fmla="*/ 261 h 329"/>
                <a:gd name="T74" fmla="*/ 259 w 326"/>
                <a:gd name="T75" fmla="*/ 198 h 329"/>
                <a:gd name="T76" fmla="*/ 227 w 326"/>
                <a:gd name="T77" fmla="*/ 198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6" h="329">
                  <a:moveTo>
                    <a:pt x="222" y="329"/>
                  </a:moveTo>
                  <a:cubicBezTo>
                    <a:pt x="211" y="308"/>
                    <a:pt x="211" y="308"/>
                    <a:pt x="211" y="308"/>
                  </a:cubicBezTo>
                  <a:moveTo>
                    <a:pt x="187" y="128"/>
                  </a:moveTo>
                  <a:cubicBezTo>
                    <a:pt x="149" y="49"/>
                    <a:pt x="149" y="49"/>
                    <a:pt x="149" y="49"/>
                  </a:cubicBezTo>
                  <a:cubicBezTo>
                    <a:pt x="149" y="49"/>
                    <a:pt x="147" y="45"/>
                    <a:pt x="144" y="44"/>
                  </a:cubicBezTo>
                  <a:cubicBezTo>
                    <a:pt x="141" y="43"/>
                    <a:pt x="138" y="45"/>
                    <a:pt x="138" y="45"/>
                  </a:cubicBezTo>
                  <a:cubicBezTo>
                    <a:pt x="114" y="57"/>
                    <a:pt x="114" y="57"/>
                    <a:pt x="114" y="57"/>
                  </a:cubicBezTo>
                  <a:moveTo>
                    <a:pt x="87" y="26"/>
                  </a:moveTo>
                  <a:cubicBezTo>
                    <a:pt x="78" y="7"/>
                    <a:pt x="78" y="7"/>
                    <a:pt x="78" y="7"/>
                  </a:cubicBezTo>
                  <a:cubicBezTo>
                    <a:pt x="76" y="2"/>
                    <a:pt x="69" y="0"/>
                    <a:pt x="64" y="3"/>
                  </a:cubicBezTo>
                  <a:cubicBezTo>
                    <a:pt x="50" y="10"/>
                    <a:pt x="50" y="10"/>
                    <a:pt x="50" y="10"/>
                  </a:cubicBezTo>
                  <a:cubicBezTo>
                    <a:pt x="44" y="13"/>
                    <a:pt x="42" y="19"/>
                    <a:pt x="44" y="24"/>
                  </a:cubicBezTo>
                  <a:cubicBezTo>
                    <a:pt x="53" y="42"/>
                    <a:pt x="53" y="42"/>
                    <a:pt x="53" y="42"/>
                  </a:cubicBezTo>
                  <a:moveTo>
                    <a:pt x="215" y="265"/>
                  </a:moveTo>
                  <a:cubicBezTo>
                    <a:pt x="215" y="262"/>
                    <a:pt x="212" y="256"/>
                    <a:pt x="212" y="256"/>
                  </a:cubicBezTo>
                  <a:cubicBezTo>
                    <a:pt x="100" y="28"/>
                    <a:pt x="100" y="28"/>
                    <a:pt x="100" y="28"/>
                  </a:cubicBezTo>
                  <a:cubicBezTo>
                    <a:pt x="98" y="24"/>
                    <a:pt x="93" y="23"/>
                    <a:pt x="90" y="24"/>
                  </a:cubicBezTo>
                  <a:cubicBezTo>
                    <a:pt x="52" y="43"/>
                    <a:pt x="52" y="43"/>
                    <a:pt x="52" y="43"/>
                  </a:cubicBezTo>
                  <a:cubicBezTo>
                    <a:pt x="49" y="45"/>
                    <a:pt x="47" y="49"/>
                    <a:pt x="49" y="53"/>
                  </a:cubicBezTo>
                  <a:cubicBezTo>
                    <a:pt x="163" y="285"/>
                    <a:pt x="163" y="285"/>
                    <a:pt x="163" y="285"/>
                  </a:cubicBezTo>
                  <a:cubicBezTo>
                    <a:pt x="163" y="285"/>
                    <a:pt x="165" y="288"/>
                    <a:pt x="167" y="290"/>
                  </a:cubicBezTo>
                  <a:cubicBezTo>
                    <a:pt x="168" y="291"/>
                    <a:pt x="171" y="293"/>
                    <a:pt x="171" y="293"/>
                  </a:cubicBezTo>
                  <a:cubicBezTo>
                    <a:pt x="181" y="298"/>
                    <a:pt x="207" y="309"/>
                    <a:pt x="210" y="308"/>
                  </a:cubicBezTo>
                  <a:cubicBezTo>
                    <a:pt x="210" y="308"/>
                    <a:pt x="211" y="308"/>
                    <a:pt x="212" y="308"/>
                  </a:cubicBezTo>
                  <a:cubicBezTo>
                    <a:pt x="214" y="306"/>
                    <a:pt x="215" y="285"/>
                    <a:pt x="216" y="273"/>
                  </a:cubicBezTo>
                  <a:cubicBezTo>
                    <a:pt x="216" y="268"/>
                    <a:pt x="215" y="265"/>
                    <a:pt x="215" y="265"/>
                  </a:cubicBezTo>
                  <a:cubicBezTo>
                    <a:pt x="215" y="265"/>
                    <a:pt x="215" y="267"/>
                    <a:pt x="215" y="265"/>
                  </a:cubicBezTo>
                  <a:close/>
                  <a:moveTo>
                    <a:pt x="39" y="133"/>
                  </a:moveTo>
                  <a:cubicBezTo>
                    <a:pt x="32" y="133"/>
                    <a:pt x="32" y="133"/>
                    <a:pt x="32" y="133"/>
                  </a:cubicBezTo>
                  <a:cubicBezTo>
                    <a:pt x="14" y="134"/>
                    <a:pt x="0" y="148"/>
                    <a:pt x="0" y="166"/>
                  </a:cubicBezTo>
                  <a:cubicBezTo>
                    <a:pt x="0" y="166"/>
                    <a:pt x="0" y="166"/>
                    <a:pt x="0" y="166"/>
                  </a:cubicBezTo>
                  <a:cubicBezTo>
                    <a:pt x="1" y="183"/>
                    <a:pt x="15" y="197"/>
                    <a:pt x="33" y="197"/>
                  </a:cubicBezTo>
                  <a:cubicBezTo>
                    <a:pt x="74" y="196"/>
                    <a:pt x="74" y="196"/>
                    <a:pt x="74" y="196"/>
                  </a:cubicBezTo>
                  <a:moveTo>
                    <a:pt x="253" y="327"/>
                  </a:moveTo>
                  <a:cubicBezTo>
                    <a:pt x="261" y="327"/>
                    <a:pt x="261" y="327"/>
                    <a:pt x="261" y="327"/>
                  </a:cubicBezTo>
                  <a:cubicBezTo>
                    <a:pt x="297" y="327"/>
                    <a:pt x="326" y="297"/>
                    <a:pt x="325" y="261"/>
                  </a:cubicBezTo>
                  <a:cubicBezTo>
                    <a:pt x="325" y="261"/>
                    <a:pt x="325" y="261"/>
                    <a:pt x="325" y="261"/>
                  </a:cubicBezTo>
                  <a:cubicBezTo>
                    <a:pt x="324" y="226"/>
                    <a:pt x="295" y="197"/>
                    <a:pt x="259" y="198"/>
                  </a:cubicBezTo>
                  <a:cubicBezTo>
                    <a:pt x="227" y="198"/>
                    <a:pt x="227" y="198"/>
                    <a:pt x="227" y="198"/>
                  </a:cubicBezTo>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grpSp>
      <p:grpSp>
        <p:nvGrpSpPr>
          <p:cNvPr id="111" name="Group 110">
            <a:extLst>
              <a:ext uri="{FF2B5EF4-FFF2-40B4-BE49-F238E27FC236}">
                <a16:creationId xmlns:a16="http://schemas.microsoft.com/office/drawing/2014/main" id="{7B1B5237-036A-FBB9-6706-578A141E5329}"/>
              </a:ext>
            </a:extLst>
          </p:cNvPr>
          <p:cNvGrpSpPr/>
          <p:nvPr/>
        </p:nvGrpSpPr>
        <p:grpSpPr>
          <a:xfrm>
            <a:off x="650896" y="2168563"/>
            <a:ext cx="523318" cy="523316"/>
            <a:chOff x="650896" y="2168563"/>
            <a:chExt cx="523318" cy="523316"/>
          </a:xfrm>
        </p:grpSpPr>
        <p:grpSp>
          <p:nvGrpSpPr>
            <p:cNvPr id="52" name="Group 51">
              <a:extLst>
                <a:ext uri="{FF2B5EF4-FFF2-40B4-BE49-F238E27FC236}">
                  <a16:creationId xmlns:a16="http://schemas.microsoft.com/office/drawing/2014/main" id="{74741704-D1EF-9852-66C8-F14AF5F17F29}"/>
                </a:ext>
                <a:ext uri="{C183D7F6-B498-43B3-948B-1728B52AA6E4}">
                  <adec:decorative xmlns:adec="http://schemas.microsoft.com/office/drawing/2017/decorative" val="1"/>
                </a:ext>
              </a:extLst>
            </p:cNvPr>
            <p:cNvGrpSpPr/>
            <p:nvPr/>
          </p:nvGrpSpPr>
          <p:grpSpPr>
            <a:xfrm>
              <a:off x="650896" y="2168563"/>
              <a:ext cx="523318" cy="523316"/>
              <a:chOff x="4753024" y="1878464"/>
              <a:chExt cx="623840" cy="623840"/>
            </a:xfrm>
            <a:effectLst/>
          </p:grpSpPr>
          <p:sp>
            <p:nvSpPr>
              <p:cNvPr id="53" name="Oval 52">
                <a:extLst>
                  <a:ext uri="{FF2B5EF4-FFF2-40B4-BE49-F238E27FC236}">
                    <a16:creationId xmlns:a16="http://schemas.microsoft.com/office/drawing/2014/main" id="{8762A926-9FBB-0671-55D4-F0F311E9DA2A}"/>
                  </a:ext>
                </a:extLst>
              </p:cNvPr>
              <p:cNvSpPr/>
              <p:nvPr/>
            </p:nvSpPr>
            <p:spPr bwMode="auto">
              <a:xfrm>
                <a:off x="4820835" y="1946276"/>
                <a:ext cx="488220" cy="488218"/>
              </a:xfrm>
              <a:prstGeom prst="ellipse">
                <a:avLst/>
              </a:prstGeom>
              <a:solidFill>
                <a:schemeClr val="bg1"/>
              </a:solidFill>
              <a:ln>
                <a:noFill/>
                <a:headEnd type="none" w="med" len="med"/>
                <a:tailEnd type="none" w="med" len="med"/>
              </a:ln>
              <a:effectLst>
                <a:outerShdw blurRad="190500" sx="101000" sy="101000" algn="ctr" rotWithShape="0">
                  <a:prstClr val="black">
                    <a:alpha val="1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grpSp>
            <p:nvGrpSpPr>
              <p:cNvPr id="54" name="Group 53">
                <a:extLst>
                  <a:ext uri="{FF2B5EF4-FFF2-40B4-BE49-F238E27FC236}">
                    <a16:creationId xmlns:a16="http://schemas.microsoft.com/office/drawing/2014/main" id="{EC0F103E-4C28-8C27-2DF4-2C164CE1F587}"/>
                  </a:ext>
                </a:extLst>
              </p:cNvPr>
              <p:cNvGrpSpPr/>
              <p:nvPr/>
            </p:nvGrpSpPr>
            <p:grpSpPr>
              <a:xfrm>
                <a:off x="4753024" y="1878464"/>
                <a:ext cx="623840" cy="623840"/>
                <a:chOff x="4753024" y="1878464"/>
                <a:chExt cx="623840" cy="623840"/>
              </a:xfrm>
            </p:grpSpPr>
            <p:sp>
              <p:nvSpPr>
                <p:cNvPr id="55" name="Arc 54">
                  <a:extLst>
                    <a:ext uri="{FF2B5EF4-FFF2-40B4-BE49-F238E27FC236}">
                      <a16:creationId xmlns:a16="http://schemas.microsoft.com/office/drawing/2014/main" id="{B9176953-17FD-2A0E-E7B4-19B1235DC677}"/>
                    </a:ext>
                  </a:extLst>
                </p:cNvPr>
                <p:cNvSpPr/>
                <p:nvPr/>
              </p:nvSpPr>
              <p:spPr bwMode="auto">
                <a:xfrm>
                  <a:off x="4753024" y="1878464"/>
                  <a:ext cx="623840" cy="623840"/>
                </a:xfrm>
                <a:prstGeom prst="arc">
                  <a:avLst>
                    <a:gd name="adj1" fmla="val 16605000"/>
                    <a:gd name="adj2" fmla="val 0"/>
                  </a:avLst>
                </a:prstGeom>
                <a:noFill/>
                <a:ln w="38100">
                  <a:solidFill>
                    <a:schemeClr val="bg1">
                      <a:lumMod val="8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sp>
              <p:nvSpPr>
                <p:cNvPr id="56" name="Arc 55">
                  <a:extLst>
                    <a:ext uri="{FF2B5EF4-FFF2-40B4-BE49-F238E27FC236}">
                      <a16:creationId xmlns:a16="http://schemas.microsoft.com/office/drawing/2014/main" id="{70A68C2C-AF4F-C932-908B-EAC9EB03FBDD}"/>
                    </a:ext>
                  </a:extLst>
                </p:cNvPr>
                <p:cNvSpPr/>
                <p:nvPr/>
              </p:nvSpPr>
              <p:spPr bwMode="auto">
                <a:xfrm flipH="1">
                  <a:off x="4753024" y="1878464"/>
                  <a:ext cx="623840" cy="623840"/>
                </a:xfrm>
                <a:prstGeom prst="arc">
                  <a:avLst>
                    <a:gd name="adj1" fmla="val 15842820"/>
                    <a:gd name="adj2" fmla="val 10800000"/>
                  </a:avLst>
                </a:prstGeom>
                <a:noFill/>
                <a:ln w="6350">
                  <a:solidFill>
                    <a:schemeClr val="bg2"/>
                  </a:solidFill>
                  <a:prstDash val="solid"/>
                  <a:headEnd type="none" w="sm" len="sm"/>
                  <a:tailEnd type="none" w="sm" len="sm"/>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sp>
              <p:nvSpPr>
                <p:cNvPr id="57" name="Arc 56">
                  <a:extLst>
                    <a:ext uri="{FF2B5EF4-FFF2-40B4-BE49-F238E27FC236}">
                      <a16:creationId xmlns:a16="http://schemas.microsoft.com/office/drawing/2014/main" id="{18E706AF-703C-D874-00EC-A5F48766D9C9}"/>
                    </a:ext>
                  </a:extLst>
                </p:cNvPr>
                <p:cNvSpPr/>
                <p:nvPr/>
              </p:nvSpPr>
              <p:spPr bwMode="auto">
                <a:xfrm flipH="1" flipV="1">
                  <a:off x="4753024" y="1878464"/>
                  <a:ext cx="623840" cy="623840"/>
                </a:xfrm>
                <a:prstGeom prst="arc">
                  <a:avLst>
                    <a:gd name="adj1" fmla="val 16605000"/>
                    <a:gd name="adj2" fmla="val 0"/>
                  </a:avLst>
                </a:prstGeom>
                <a:noFill/>
                <a:ln w="38100">
                  <a:solidFill>
                    <a:schemeClr val="bg1">
                      <a:lumMod val="8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grpSp>
        </p:grpSp>
        <p:grpSp>
          <p:nvGrpSpPr>
            <p:cNvPr id="101" name="Group 100">
              <a:extLst>
                <a:ext uri="{FF2B5EF4-FFF2-40B4-BE49-F238E27FC236}">
                  <a16:creationId xmlns:a16="http://schemas.microsoft.com/office/drawing/2014/main" id="{C5D7097C-A609-A0C5-452A-29F8FED36F45}"/>
                </a:ext>
              </a:extLst>
            </p:cNvPr>
            <p:cNvGrpSpPr/>
            <p:nvPr/>
          </p:nvGrpSpPr>
          <p:grpSpPr>
            <a:xfrm>
              <a:off x="751960" y="2269626"/>
              <a:ext cx="321190" cy="321190"/>
              <a:chOff x="6361376" y="3614684"/>
              <a:chExt cx="312420" cy="312420"/>
            </a:xfrm>
          </p:grpSpPr>
          <p:sp>
            <p:nvSpPr>
              <p:cNvPr id="102" name="Freeform: Shape 101">
                <a:extLst>
                  <a:ext uri="{FF2B5EF4-FFF2-40B4-BE49-F238E27FC236}">
                    <a16:creationId xmlns:a16="http://schemas.microsoft.com/office/drawing/2014/main" id="{089AF8AA-7BBB-B444-33C4-493279431B95}"/>
                  </a:ext>
                </a:extLst>
              </p:cNvPr>
              <p:cNvSpPr/>
              <p:nvPr/>
            </p:nvSpPr>
            <p:spPr>
              <a:xfrm>
                <a:off x="6452102" y="3683264"/>
                <a:ext cx="133350" cy="180975"/>
              </a:xfrm>
              <a:custGeom>
                <a:avLst/>
                <a:gdLst>
                  <a:gd name="connsiteX0" fmla="*/ 66172 w 133350"/>
                  <a:gd name="connsiteY0" fmla="*/ 61648 h 180975"/>
                  <a:gd name="connsiteX1" fmla="*/ 66172 w 133350"/>
                  <a:gd name="connsiteY1" fmla="*/ 74030 h 180975"/>
                  <a:gd name="connsiteX2" fmla="*/ 66172 w 133350"/>
                  <a:gd name="connsiteY2" fmla="*/ 18785 h 180975"/>
                  <a:gd name="connsiteX3" fmla="*/ 55694 w 133350"/>
                  <a:gd name="connsiteY3" fmla="*/ 7355 h 180975"/>
                  <a:gd name="connsiteX4" fmla="*/ 45217 w 133350"/>
                  <a:gd name="connsiteY4" fmla="*/ 18785 h 180975"/>
                  <a:gd name="connsiteX5" fmla="*/ 45217 w 133350"/>
                  <a:gd name="connsiteY5" fmla="*/ 19738 h 180975"/>
                  <a:gd name="connsiteX6" fmla="*/ 45217 w 133350"/>
                  <a:gd name="connsiteY6" fmla="*/ 110225 h 180975"/>
                  <a:gd name="connsiteX7" fmla="*/ 38550 w 133350"/>
                  <a:gd name="connsiteY7" fmla="*/ 113083 h 180975"/>
                  <a:gd name="connsiteX8" fmla="*/ 27119 w 133350"/>
                  <a:gd name="connsiteY8" fmla="*/ 100700 h 180975"/>
                  <a:gd name="connsiteX9" fmla="*/ 10927 w 133350"/>
                  <a:gd name="connsiteY9" fmla="*/ 100700 h 180975"/>
                  <a:gd name="connsiteX10" fmla="*/ 10927 w 133350"/>
                  <a:gd name="connsiteY10" fmla="*/ 117845 h 180975"/>
                  <a:gd name="connsiteX11" fmla="*/ 50932 w 133350"/>
                  <a:gd name="connsiteY11" fmla="*/ 158803 h 180975"/>
                  <a:gd name="connsiteX12" fmla="*/ 89032 w 133350"/>
                  <a:gd name="connsiteY12" fmla="*/ 175948 h 180975"/>
                  <a:gd name="connsiteX13" fmla="*/ 132847 w 133350"/>
                  <a:gd name="connsiteY13" fmla="*/ 131180 h 180975"/>
                  <a:gd name="connsiteX14" fmla="*/ 132847 w 133350"/>
                  <a:gd name="connsiteY14" fmla="*/ 88318 h 180975"/>
                  <a:gd name="connsiteX15" fmla="*/ 124275 w 133350"/>
                  <a:gd name="connsiteY15" fmla="*/ 77840 h 180975"/>
                  <a:gd name="connsiteX16" fmla="*/ 67125 w 133350"/>
                  <a:gd name="connsiteY16" fmla="*/ 63553 h 180975"/>
                  <a:gd name="connsiteX17" fmla="*/ 67125 w 133350"/>
                  <a:gd name="connsiteY17" fmla="*/ 18785 h 180975"/>
                  <a:gd name="connsiteX18" fmla="*/ 66172 w 133350"/>
                  <a:gd name="connsiteY18" fmla="*/ 18785 h 180975"/>
                  <a:gd name="connsiteX19" fmla="*/ 66172 w 133350"/>
                  <a:gd name="connsiteY19" fmla="*/ 18785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3350" h="180975">
                    <a:moveTo>
                      <a:pt x="66172" y="61648"/>
                    </a:moveTo>
                    <a:cubicBezTo>
                      <a:pt x="66172" y="74030"/>
                      <a:pt x="66172" y="74030"/>
                      <a:pt x="66172" y="74030"/>
                    </a:cubicBezTo>
                    <a:moveTo>
                      <a:pt x="66172" y="18785"/>
                    </a:moveTo>
                    <a:cubicBezTo>
                      <a:pt x="66172" y="13070"/>
                      <a:pt x="61409" y="7355"/>
                      <a:pt x="55694" y="7355"/>
                    </a:cubicBezTo>
                    <a:cubicBezTo>
                      <a:pt x="49979" y="7355"/>
                      <a:pt x="45217" y="12118"/>
                      <a:pt x="45217" y="18785"/>
                    </a:cubicBezTo>
                    <a:cubicBezTo>
                      <a:pt x="45217" y="18785"/>
                      <a:pt x="45217" y="18785"/>
                      <a:pt x="45217" y="19738"/>
                    </a:cubicBezTo>
                    <a:cubicBezTo>
                      <a:pt x="45217" y="27358"/>
                      <a:pt x="45217" y="88318"/>
                      <a:pt x="45217" y="110225"/>
                    </a:cubicBezTo>
                    <a:cubicBezTo>
                      <a:pt x="45217" y="114035"/>
                      <a:pt x="41407" y="114988"/>
                      <a:pt x="38550" y="113083"/>
                    </a:cubicBezTo>
                    <a:cubicBezTo>
                      <a:pt x="27119" y="100700"/>
                      <a:pt x="27119" y="100700"/>
                      <a:pt x="27119" y="100700"/>
                    </a:cubicBezTo>
                    <a:cubicBezTo>
                      <a:pt x="22357" y="95938"/>
                      <a:pt x="15690" y="95938"/>
                      <a:pt x="10927" y="100700"/>
                    </a:cubicBezTo>
                    <a:cubicBezTo>
                      <a:pt x="6165" y="105463"/>
                      <a:pt x="6165" y="113083"/>
                      <a:pt x="10927" y="117845"/>
                    </a:cubicBezTo>
                    <a:cubicBezTo>
                      <a:pt x="50932" y="158803"/>
                      <a:pt x="50932" y="158803"/>
                      <a:pt x="50932" y="158803"/>
                    </a:cubicBezTo>
                    <a:cubicBezTo>
                      <a:pt x="60457" y="169280"/>
                      <a:pt x="73792" y="175948"/>
                      <a:pt x="89032" y="175948"/>
                    </a:cubicBezTo>
                    <a:cubicBezTo>
                      <a:pt x="112844" y="175948"/>
                      <a:pt x="132847" y="155945"/>
                      <a:pt x="132847" y="131180"/>
                    </a:cubicBezTo>
                    <a:cubicBezTo>
                      <a:pt x="132847" y="88318"/>
                      <a:pt x="132847" y="88318"/>
                      <a:pt x="132847" y="88318"/>
                    </a:cubicBezTo>
                    <a:cubicBezTo>
                      <a:pt x="132847" y="83555"/>
                      <a:pt x="129037" y="78793"/>
                      <a:pt x="124275" y="77840"/>
                    </a:cubicBezTo>
                    <a:cubicBezTo>
                      <a:pt x="67125" y="63553"/>
                      <a:pt x="67125" y="63553"/>
                      <a:pt x="67125" y="63553"/>
                    </a:cubicBezTo>
                    <a:lnTo>
                      <a:pt x="67125" y="18785"/>
                    </a:lnTo>
                    <a:lnTo>
                      <a:pt x="66172" y="18785"/>
                    </a:lnTo>
                    <a:lnTo>
                      <a:pt x="66172" y="18785"/>
                    </a:lnTo>
                    <a:close/>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103" name="Freeform: Shape 102">
                <a:extLst>
                  <a:ext uri="{FF2B5EF4-FFF2-40B4-BE49-F238E27FC236}">
                    <a16:creationId xmlns:a16="http://schemas.microsoft.com/office/drawing/2014/main" id="{99B22A1B-ABEE-AF30-AB4F-4A93F672033D}"/>
                  </a:ext>
                </a:extLst>
              </p:cNvPr>
              <p:cNvSpPr/>
              <p:nvPr/>
            </p:nvSpPr>
            <p:spPr>
              <a:xfrm>
                <a:off x="6487106" y="3614684"/>
                <a:ext cx="38100" cy="38100"/>
              </a:xfrm>
              <a:custGeom>
                <a:avLst/>
                <a:gdLst>
                  <a:gd name="connsiteX0" fmla="*/ 37835 w 38100"/>
                  <a:gd name="connsiteY0" fmla="*/ 22595 h 38100"/>
                  <a:gd name="connsiteX1" fmla="*/ 22595 w 38100"/>
                  <a:gd name="connsiteY1" fmla="*/ 37835 h 38100"/>
                  <a:gd name="connsiteX2" fmla="*/ 7355 w 38100"/>
                  <a:gd name="connsiteY2" fmla="*/ 22595 h 38100"/>
                  <a:gd name="connsiteX3" fmla="*/ 22595 w 38100"/>
                  <a:gd name="connsiteY3" fmla="*/ 7355 h 38100"/>
                  <a:gd name="connsiteX4" fmla="*/ 37835 w 38100"/>
                  <a:gd name="connsiteY4" fmla="*/ 22595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835" y="22595"/>
                    </a:moveTo>
                    <a:cubicBezTo>
                      <a:pt x="37835" y="31012"/>
                      <a:pt x="31012" y="37835"/>
                      <a:pt x="22595" y="37835"/>
                    </a:cubicBezTo>
                    <a:cubicBezTo>
                      <a:pt x="14178" y="37835"/>
                      <a:pt x="7355" y="31012"/>
                      <a:pt x="7355" y="22595"/>
                    </a:cubicBezTo>
                    <a:cubicBezTo>
                      <a:pt x="7355" y="14178"/>
                      <a:pt x="14178" y="7355"/>
                      <a:pt x="22595" y="7355"/>
                    </a:cubicBezTo>
                    <a:cubicBezTo>
                      <a:pt x="31012" y="7355"/>
                      <a:pt x="37835" y="14178"/>
                      <a:pt x="37835" y="22595"/>
                    </a:cubicBezTo>
                    <a:close/>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104" name="Freeform: Shape 103">
                <a:extLst>
                  <a:ext uri="{FF2B5EF4-FFF2-40B4-BE49-F238E27FC236}">
                    <a16:creationId xmlns:a16="http://schemas.microsoft.com/office/drawing/2014/main" id="{0CE338D1-805D-CBCA-BF08-4E0E65652663}"/>
                  </a:ext>
                </a:extLst>
              </p:cNvPr>
              <p:cNvSpPr/>
              <p:nvPr/>
            </p:nvSpPr>
            <p:spPr>
              <a:xfrm>
                <a:off x="6393761" y="3663261"/>
                <a:ext cx="38100" cy="38100"/>
              </a:xfrm>
              <a:custGeom>
                <a:avLst/>
                <a:gdLst>
                  <a:gd name="connsiteX0" fmla="*/ 37835 w 38100"/>
                  <a:gd name="connsiteY0" fmla="*/ 22595 h 38100"/>
                  <a:gd name="connsiteX1" fmla="*/ 22595 w 38100"/>
                  <a:gd name="connsiteY1" fmla="*/ 37835 h 38100"/>
                  <a:gd name="connsiteX2" fmla="*/ 7355 w 38100"/>
                  <a:gd name="connsiteY2" fmla="*/ 22595 h 38100"/>
                  <a:gd name="connsiteX3" fmla="*/ 22595 w 38100"/>
                  <a:gd name="connsiteY3" fmla="*/ 7355 h 38100"/>
                  <a:gd name="connsiteX4" fmla="*/ 37835 w 38100"/>
                  <a:gd name="connsiteY4" fmla="*/ 22595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835" y="22595"/>
                    </a:moveTo>
                    <a:cubicBezTo>
                      <a:pt x="37835" y="31012"/>
                      <a:pt x="31012" y="37835"/>
                      <a:pt x="22595" y="37835"/>
                    </a:cubicBezTo>
                    <a:cubicBezTo>
                      <a:pt x="14178" y="37835"/>
                      <a:pt x="7355" y="31012"/>
                      <a:pt x="7355" y="22595"/>
                    </a:cubicBezTo>
                    <a:cubicBezTo>
                      <a:pt x="7355" y="14178"/>
                      <a:pt x="14178" y="7355"/>
                      <a:pt x="22595" y="7355"/>
                    </a:cubicBezTo>
                    <a:cubicBezTo>
                      <a:pt x="31012" y="7355"/>
                      <a:pt x="37835" y="14178"/>
                      <a:pt x="37835" y="22595"/>
                    </a:cubicBezTo>
                    <a:close/>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105" name="Freeform: Shape 104">
                <a:extLst>
                  <a:ext uri="{FF2B5EF4-FFF2-40B4-BE49-F238E27FC236}">
                    <a16:creationId xmlns:a16="http://schemas.microsoft.com/office/drawing/2014/main" id="{82B103D1-D8D6-8DF7-DAF8-95506BCC9F24}"/>
                  </a:ext>
                </a:extLst>
              </p:cNvPr>
              <p:cNvSpPr/>
              <p:nvPr/>
            </p:nvSpPr>
            <p:spPr>
              <a:xfrm>
                <a:off x="6361376" y="3763274"/>
                <a:ext cx="38100" cy="38100"/>
              </a:xfrm>
              <a:custGeom>
                <a:avLst/>
                <a:gdLst>
                  <a:gd name="connsiteX0" fmla="*/ 37835 w 38100"/>
                  <a:gd name="connsiteY0" fmla="*/ 22595 h 38100"/>
                  <a:gd name="connsiteX1" fmla="*/ 22595 w 38100"/>
                  <a:gd name="connsiteY1" fmla="*/ 37835 h 38100"/>
                  <a:gd name="connsiteX2" fmla="*/ 7355 w 38100"/>
                  <a:gd name="connsiteY2" fmla="*/ 22595 h 38100"/>
                  <a:gd name="connsiteX3" fmla="*/ 22595 w 38100"/>
                  <a:gd name="connsiteY3" fmla="*/ 7355 h 38100"/>
                  <a:gd name="connsiteX4" fmla="*/ 37835 w 38100"/>
                  <a:gd name="connsiteY4" fmla="*/ 22595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835" y="22595"/>
                    </a:moveTo>
                    <a:cubicBezTo>
                      <a:pt x="37835" y="31012"/>
                      <a:pt x="31012" y="37835"/>
                      <a:pt x="22595" y="37835"/>
                    </a:cubicBezTo>
                    <a:cubicBezTo>
                      <a:pt x="14178" y="37835"/>
                      <a:pt x="7355" y="31012"/>
                      <a:pt x="7355" y="22595"/>
                    </a:cubicBezTo>
                    <a:cubicBezTo>
                      <a:pt x="7355" y="14178"/>
                      <a:pt x="14178" y="7355"/>
                      <a:pt x="22595" y="7355"/>
                    </a:cubicBezTo>
                    <a:cubicBezTo>
                      <a:pt x="31012" y="7355"/>
                      <a:pt x="37835" y="14178"/>
                      <a:pt x="37835" y="22595"/>
                    </a:cubicBezTo>
                    <a:close/>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106" name="Freeform: Shape 105">
                <a:extLst>
                  <a:ext uri="{FF2B5EF4-FFF2-40B4-BE49-F238E27FC236}">
                    <a16:creationId xmlns:a16="http://schemas.microsoft.com/office/drawing/2014/main" id="{B8A8F255-94A9-3B6D-34A4-074847946E5B}"/>
                  </a:ext>
                </a:extLst>
              </p:cNvPr>
              <p:cNvSpPr/>
              <p:nvPr/>
            </p:nvSpPr>
            <p:spPr>
              <a:xfrm>
                <a:off x="6409954" y="3856619"/>
                <a:ext cx="38100" cy="38100"/>
              </a:xfrm>
              <a:custGeom>
                <a:avLst/>
                <a:gdLst>
                  <a:gd name="connsiteX0" fmla="*/ 37835 w 38100"/>
                  <a:gd name="connsiteY0" fmla="*/ 22595 h 38100"/>
                  <a:gd name="connsiteX1" fmla="*/ 22595 w 38100"/>
                  <a:gd name="connsiteY1" fmla="*/ 37835 h 38100"/>
                  <a:gd name="connsiteX2" fmla="*/ 7355 w 38100"/>
                  <a:gd name="connsiteY2" fmla="*/ 22595 h 38100"/>
                  <a:gd name="connsiteX3" fmla="*/ 22595 w 38100"/>
                  <a:gd name="connsiteY3" fmla="*/ 7355 h 38100"/>
                  <a:gd name="connsiteX4" fmla="*/ 37835 w 38100"/>
                  <a:gd name="connsiteY4" fmla="*/ 22595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835" y="22595"/>
                    </a:moveTo>
                    <a:cubicBezTo>
                      <a:pt x="37835" y="31012"/>
                      <a:pt x="31012" y="37835"/>
                      <a:pt x="22595" y="37835"/>
                    </a:cubicBezTo>
                    <a:cubicBezTo>
                      <a:pt x="14178" y="37835"/>
                      <a:pt x="7355" y="31012"/>
                      <a:pt x="7355" y="22595"/>
                    </a:cubicBezTo>
                    <a:cubicBezTo>
                      <a:pt x="7355" y="14178"/>
                      <a:pt x="14178" y="7355"/>
                      <a:pt x="22595" y="7355"/>
                    </a:cubicBezTo>
                    <a:cubicBezTo>
                      <a:pt x="31012" y="7355"/>
                      <a:pt x="37835" y="14178"/>
                      <a:pt x="37835" y="22595"/>
                    </a:cubicBezTo>
                    <a:close/>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107" name="Freeform: Shape 106">
                <a:extLst>
                  <a:ext uri="{FF2B5EF4-FFF2-40B4-BE49-F238E27FC236}">
                    <a16:creationId xmlns:a16="http://schemas.microsoft.com/office/drawing/2014/main" id="{C4A3D74B-6F9C-23BF-7D85-DDB67B80DEDD}"/>
                  </a:ext>
                </a:extLst>
              </p:cNvPr>
              <p:cNvSpPr/>
              <p:nvPr/>
            </p:nvSpPr>
            <p:spPr>
              <a:xfrm>
                <a:off x="6510919" y="3889004"/>
                <a:ext cx="38100" cy="38100"/>
              </a:xfrm>
              <a:custGeom>
                <a:avLst/>
                <a:gdLst>
                  <a:gd name="connsiteX0" fmla="*/ 37835 w 38100"/>
                  <a:gd name="connsiteY0" fmla="*/ 22595 h 38100"/>
                  <a:gd name="connsiteX1" fmla="*/ 22595 w 38100"/>
                  <a:gd name="connsiteY1" fmla="*/ 37835 h 38100"/>
                  <a:gd name="connsiteX2" fmla="*/ 7355 w 38100"/>
                  <a:gd name="connsiteY2" fmla="*/ 22595 h 38100"/>
                  <a:gd name="connsiteX3" fmla="*/ 22595 w 38100"/>
                  <a:gd name="connsiteY3" fmla="*/ 7355 h 38100"/>
                  <a:gd name="connsiteX4" fmla="*/ 37835 w 38100"/>
                  <a:gd name="connsiteY4" fmla="*/ 22595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835" y="22595"/>
                    </a:moveTo>
                    <a:cubicBezTo>
                      <a:pt x="37835" y="31012"/>
                      <a:pt x="31012" y="37835"/>
                      <a:pt x="22595" y="37835"/>
                    </a:cubicBezTo>
                    <a:cubicBezTo>
                      <a:pt x="14178" y="37835"/>
                      <a:pt x="7355" y="31012"/>
                      <a:pt x="7355" y="22595"/>
                    </a:cubicBezTo>
                    <a:cubicBezTo>
                      <a:pt x="7355" y="14178"/>
                      <a:pt x="14178" y="7355"/>
                      <a:pt x="22595" y="7355"/>
                    </a:cubicBezTo>
                    <a:cubicBezTo>
                      <a:pt x="31012" y="7355"/>
                      <a:pt x="37835" y="14178"/>
                      <a:pt x="37835" y="22595"/>
                    </a:cubicBezTo>
                    <a:close/>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108" name="Freeform: Shape 107">
                <a:extLst>
                  <a:ext uri="{FF2B5EF4-FFF2-40B4-BE49-F238E27FC236}">
                    <a16:creationId xmlns:a16="http://schemas.microsoft.com/office/drawing/2014/main" id="{E3EE8076-FABA-ABE9-097D-A6D365E274C4}"/>
                  </a:ext>
                </a:extLst>
              </p:cNvPr>
              <p:cNvSpPr/>
              <p:nvPr/>
            </p:nvSpPr>
            <p:spPr>
              <a:xfrm>
                <a:off x="6604264" y="3840426"/>
                <a:ext cx="38100" cy="38100"/>
              </a:xfrm>
              <a:custGeom>
                <a:avLst/>
                <a:gdLst>
                  <a:gd name="connsiteX0" fmla="*/ 37835 w 38100"/>
                  <a:gd name="connsiteY0" fmla="*/ 22595 h 38100"/>
                  <a:gd name="connsiteX1" fmla="*/ 22595 w 38100"/>
                  <a:gd name="connsiteY1" fmla="*/ 37835 h 38100"/>
                  <a:gd name="connsiteX2" fmla="*/ 7355 w 38100"/>
                  <a:gd name="connsiteY2" fmla="*/ 22595 h 38100"/>
                  <a:gd name="connsiteX3" fmla="*/ 22595 w 38100"/>
                  <a:gd name="connsiteY3" fmla="*/ 7355 h 38100"/>
                  <a:gd name="connsiteX4" fmla="*/ 37835 w 38100"/>
                  <a:gd name="connsiteY4" fmla="*/ 22595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835" y="22595"/>
                    </a:moveTo>
                    <a:cubicBezTo>
                      <a:pt x="37835" y="31012"/>
                      <a:pt x="31012" y="37835"/>
                      <a:pt x="22595" y="37835"/>
                    </a:cubicBezTo>
                    <a:cubicBezTo>
                      <a:pt x="14178" y="37835"/>
                      <a:pt x="7355" y="31012"/>
                      <a:pt x="7355" y="22595"/>
                    </a:cubicBezTo>
                    <a:cubicBezTo>
                      <a:pt x="7355" y="14178"/>
                      <a:pt x="14178" y="7355"/>
                      <a:pt x="22595" y="7355"/>
                    </a:cubicBezTo>
                    <a:cubicBezTo>
                      <a:pt x="31012" y="7355"/>
                      <a:pt x="37835" y="14178"/>
                      <a:pt x="37835" y="22595"/>
                    </a:cubicBezTo>
                    <a:close/>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109" name="Freeform: Shape 108">
                <a:extLst>
                  <a:ext uri="{FF2B5EF4-FFF2-40B4-BE49-F238E27FC236}">
                    <a16:creationId xmlns:a16="http://schemas.microsoft.com/office/drawing/2014/main" id="{6E9787BB-1FB6-14E1-BDAE-E6C5DC3F3438}"/>
                  </a:ext>
                </a:extLst>
              </p:cNvPr>
              <p:cNvSpPr/>
              <p:nvPr/>
            </p:nvSpPr>
            <p:spPr>
              <a:xfrm>
                <a:off x="6635696" y="3739461"/>
                <a:ext cx="38100" cy="38100"/>
              </a:xfrm>
              <a:custGeom>
                <a:avLst/>
                <a:gdLst>
                  <a:gd name="connsiteX0" fmla="*/ 37835 w 38100"/>
                  <a:gd name="connsiteY0" fmla="*/ 22595 h 38100"/>
                  <a:gd name="connsiteX1" fmla="*/ 22595 w 38100"/>
                  <a:gd name="connsiteY1" fmla="*/ 37835 h 38100"/>
                  <a:gd name="connsiteX2" fmla="*/ 7355 w 38100"/>
                  <a:gd name="connsiteY2" fmla="*/ 22595 h 38100"/>
                  <a:gd name="connsiteX3" fmla="*/ 22595 w 38100"/>
                  <a:gd name="connsiteY3" fmla="*/ 7355 h 38100"/>
                  <a:gd name="connsiteX4" fmla="*/ 37835 w 38100"/>
                  <a:gd name="connsiteY4" fmla="*/ 22595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835" y="22595"/>
                    </a:moveTo>
                    <a:cubicBezTo>
                      <a:pt x="37835" y="31012"/>
                      <a:pt x="31012" y="37835"/>
                      <a:pt x="22595" y="37835"/>
                    </a:cubicBezTo>
                    <a:cubicBezTo>
                      <a:pt x="14178" y="37835"/>
                      <a:pt x="7355" y="31012"/>
                      <a:pt x="7355" y="22595"/>
                    </a:cubicBezTo>
                    <a:cubicBezTo>
                      <a:pt x="7355" y="14178"/>
                      <a:pt x="14178" y="7355"/>
                      <a:pt x="22595" y="7355"/>
                    </a:cubicBezTo>
                    <a:cubicBezTo>
                      <a:pt x="31012" y="7355"/>
                      <a:pt x="37835" y="14178"/>
                      <a:pt x="37835" y="22595"/>
                    </a:cubicBezTo>
                    <a:close/>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110" name="Freeform: Shape 109">
                <a:extLst>
                  <a:ext uri="{FF2B5EF4-FFF2-40B4-BE49-F238E27FC236}">
                    <a16:creationId xmlns:a16="http://schemas.microsoft.com/office/drawing/2014/main" id="{C2107DB1-BB6A-E0A9-ED68-05F0C3AFBFAA}"/>
                  </a:ext>
                </a:extLst>
              </p:cNvPr>
              <p:cNvSpPr/>
              <p:nvPr/>
            </p:nvSpPr>
            <p:spPr>
              <a:xfrm>
                <a:off x="6587119" y="3646116"/>
                <a:ext cx="38100" cy="38100"/>
              </a:xfrm>
              <a:custGeom>
                <a:avLst/>
                <a:gdLst>
                  <a:gd name="connsiteX0" fmla="*/ 37835 w 38100"/>
                  <a:gd name="connsiteY0" fmla="*/ 22595 h 38100"/>
                  <a:gd name="connsiteX1" fmla="*/ 22595 w 38100"/>
                  <a:gd name="connsiteY1" fmla="*/ 37835 h 38100"/>
                  <a:gd name="connsiteX2" fmla="*/ 7355 w 38100"/>
                  <a:gd name="connsiteY2" fmla="*/ 22595 h 38100"/>
                  <a:gd name="connsiteX3" fmla="*/ 22595 w 38100"/>
                  <a:gd name="connsiteY3" fmla="*/ 7355 h 38100"/>
                  <a:gd name="connsiteX4" fmla="*/ 37835 w 38100"/>
                  <a:gd name="connsiteY4" fmla="*/ 22595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835" y="22595"/>
                    </a:moveTo>
                    <a:cubicBezTo>
                      <a:pt x="37835" y="31012"/>
                      <a:pt x="31012" y="37835"/>
                      <a:pt x="22595" y="37835"/>
                    </a:cubicBezTo>
                    <a:cubicBezTo>
                      <a:pt x="14178" y="37835"/>
                      <a:pt x="7355" y="31012"/>
                      <a:pt x="7355" y="22595"/>
                    </a:cubicBezTo>
                    <a:cubicBezTo>
                      <a:pt x="7355" y="14178"/>
                      <a:pt x="14178" y="7355"/>
                      <a:pt x="22595" y="7355"/>
                    </a:cubicBezTo>
                    <a:cubicBezTo>
                      <a:pt x="31012" y="7355"/>
                      <a:pt x="37835" y="14178"/>
                      <a:pt x="37835" y="22595"/>
                    </a:cubicBezTo>
                    <a:close/>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grpSp>
      </p:grpSp>
      <p:sp>
        <p:nvSpPr>
          <p:cNvPr id="124" name="TextBox 123">
            <a:extLst>
              <a:ext uri="{FF2B5EF4-FFF2-40B4-BE49-F238E27FC236}">
                <a16:creationId xmlns:a16="http://schemas.microsoft.com/office/drawing/2014/main" id="{56DB5D98-AD4A-C7C9-22A7-470E186A11AA}"/>
              </a:ext>
            </a:extLst>
          </p:cNvPr>
          <p:cNvSpPr txBox="1"/>
          <p:nvPr/>
        </p:nvSpPr>
        <p:spPr>
          <a:xfrm>
            <a:off x="1353194" y="2176434"/>
            <a:ext cx="9804826" cy="507575"/>
          </a:xfrm>
          <a:prstGeom prst="rect">
            <a:avLst/>
          </a:prstGeom>
          <a:noFill/>
        </p:spPr>
        <p:txBody>
          <a:bodyPr wrap="square" lIns="0" tIns="0" rIns="0" bIns="0" anchor="ctr">
            <a:spAutoFit/>
          </a:bodyPr>
          <a:lstStyle/>
          <a:p>
            <a:pPr>
              <a:lnSpc>
                <a:spcPct val="107000"/>
              </a:lnSpc>
              <a:spcAft>
                <a:spcPts val="800"/>
              </a:spcAft>
            </a:pPr>
            <a:r>
              <a:rPr lang="en-US" sz="1600">
                <a:solidFill>
                  <a:schemeClr val="bg1"/>
                </a:solidFill>
                <a:ea typeface="Calibri" panose="020F0502020204030204" pitchFamily="34" charset="0"/>
                <a:cs typeface="Arial"/>
              </a:rPr>
              <a:t>Azure Data Manager for Energy will deliver on all the promises of a first-party Azure service, including, but not limited to:</a:t>
            </a:r>
          </a:p>
        </p:txBody>
      </p:sp>
    </p:spTree>
    <p:extLst>
      <p:ext uri="{BB962C8B-B14F-4D97-AF65-F5344CB8AC3E}">
        <p14:creationId xmlns:p14="http://schemas.microsoft.com/office/powerpoint/2010/main" val="137236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3">
            <a:extLst>
              <a:ext uri="{FF2B5EF4-FFF2-40B4-BE49-F238E27FC236}">
                <a16:creationId xmlns:a16="http://schemas.microsoft.com/office/drawing/2014/main" id="{FA9256B4-918F-4BA5-9EDF-977A2C13D426}"/>
              </a:ext>
            </a:extLst>
          </p:cNvPr>
          <p:cNvSpPr>
            <a:spLocks noGrp="1"/>
          </p:cNvSpPr>
          <p:nvPr>
            <p:ph type="title"/>
            <p:custDataLst>
              <p:custData r:id="rId1"/>
              <p:custData r:id="rId2"/>
              <p:custData r:id="rId3"/>
              <p:tags r:id="rId4"/>
            </p:custDataLst>
          </p:nvPr>
        </p:nvSpPr>
        <p:spPr/>
        <p:txBody>
          <a:bodyPr/>
          <a:lstStyle/>
          <a:p>
            <a:r>
              <a:rPr lang="en-US"/>
              <a:t>Challenges in unlocking business value through data</a:t>
            </a:r>
          </a:p>
        </p:txBody>
      </p:sp>
      <p:grpSp>
        <p:nvGrpSpPr>
          <p:cNvPr id="87" name="Group 86">
            <a:extLst>
              <a:ext uri="{FF2B5EF4-FFF2-40B4-BE49-F238E27FC236}">
                <a16:creationId xmlns:a16="http://schemas.microsoft.com/office/drawing/2014/main" id="{C2EB54BC-660E-F300-FEAE-CC00D0F56DC9}"/>
              </a:ext>
              <a:ext uri="{C183D7F6-B498-43B3-948B-1728B52AA6E4}">
                <adec:decorative xmlns:adec="http://schemas.microsoft.com/office/drawing/2017/decorative" val="1"/>
              </a:ext>
            </a:extLst>
          </p:cNvPr>
          <p:cNvGrpSpPr/>
          <p:nvPr/>
        </p:nvGrpSpPr>
        <p:grpSpPr>
          <a:xfrm>
            <a:off x="0" y="1190172"/>
            <a:ext cx="12192000" cy="5035138"/>
            <a:chOff x="0" y="1190171"/>
            <a:chExt cx="12192000" cy="5442855"/>
          </a:xfrm>
        </p:grpSpPr>
        <p:sp>
          <p:nvSpPr>
            <p:cNvPr id="40" name="Rectangle 39">
              <a:extLst>
                <a:ext uri="{FF2B5EF4-FFF2-40B4-BE49-F238E27FC236}">
                  <a16:creationId xmlns:a16="http://schemas.microsoft.com/office/drawing/2014/main" id="{78F80247-AE2C-53A3-B948-A268849BE595}"/>
                </a:ext>
                <a:ext uri="{C183D7F6-B498-43B3-948B-1728B52AA6E4}">
                  <adec:decorative xmlns:adec="http://schemas.microsoft.com/office/drawing/2017/decorative" val="1"/>
                </a:ext>
              </a:extLst>
            </p:cNvPr>
            <p:cNvSpPr/>
            <p:nvPr/>
          </p:nvSpPr>
          <p:spPr bwMode="auto">
            <a:xfrm>
              <a:off x="0" y="1315076"/>
              <a:ext cx="12192000" cy="14630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err="1">
                <a:ln>
                  <a:noFill/>
                </a:ln>
                <a:solidFill>
                  <a:srgbClr val="FFFFFF"/>
                </a:solidFill>
                <a:effectLst/>
                <a:uLnTx/>
                <a:uFillTx/>
                <a:latin typeface="Segoe UI Semibold"/>
                <a:ea typeface="Segoe UI" pitchFamily="34" charset="0"/>
                <a:cs typeface="Segoe UI" pitchFamily="34" charset="0"/>
              </a:endParaRPr>
            </a:p>
          </p:txBody>
        </p:sp>
        <p:sp>
          <p:nvSpPr>
            <p:cNvPr id="5" name="Rectangle 4">
              <a:extLst>
                <a:ext uri="{FF2B5EF4-FFF2-40B4-BE49-F238E27FC236}">
                  <a16:creationId xmlns:a16="http://schemas.microsoft.com/office/drawing/2014/main" id="{545EFDEB-3DBD-4828-E800-1FC0E3723D54}"/>
                </a:ext>
                <a:ext uri="{C183D7F6-B498-43B3-948B-1728B52AA6E4}">
                  <adec:decorative xmlns:adec="http://schemas.microsoft.com/office/drawing/2017/decorative" val="1"/>
                </a:ext>
              </a:extLst>
            </p:cNvPr>
            <p:cNvSpPr/>
            <p:nvPr/>
          </p:nvSpPr>
          <p:spPr bwMode="auto">
            <a:xfrm>
              <a:off x="586740" y="1190171"/>
              <a:ext cx="11018520" cy="5442850"/>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cxnSp>
          <p:nvCxnSpPr>
            <p:cNvPr id="6" name="Straight Connector 5">
              <a:extLst>
                <a:ext uri="{FF2B5EF4-FFF2-40B4-BE49-F238E27FC236}">
                  <a16:creationId xmlns:a16="http://schemas.microsoft.com/office/drawing/2014/main" id="{3F3CB42C-7B0A-CC86-65F4-E5A7F3F09ABF}"/>
                </a:ext>
                <a:ext uri="{C183D7F6-B498-43B3-948B-1728B52AA6E4}">
                  <adec:decorative xmlns:adec="http://schemas.microsoft.com/office/drawing/2017/decorative" val="1"/>
                </a:ext>
              </a:extLst>
            </p:cNvPr>
            <p:cNvCxnSpPr>
              <a:cxnSpLocks/>
            </p:cNvCxnSpPr>
            <p:nvPr/>
          </p:nvCxnSpPr>
          <p:spPr>
            <a:xfrm>
              <a:off x="1554013" y="6633026"/>
              <a:ext cx="667204" cy="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612FD5A-C95A-0ED5-B32C-3B3AD0F2E57C}"/>
                </a:ext>
                <a:ext uri="{C183D7F6-B498-43B3-948B-1728B52AA6E4}">
                  <adec:decorative xmlns:adec="http://schemas.microsoft.com/office/drawing/2017/decorative" val="1"/>
                </a:ext>
              </a:extLst>
            </p:cNvPr>
            <p:cNvCxnSpPr>
              <a:cxnSpLocks/>
            </p:cNvCxnSpPr>
            <p:nvPr/>
          </p:nvCxnSpPr>
          <p:spPr>
            <a:xfrm>
              <a:off x="4353440" y="6633026"/>
              <a:ext cx="667204" cy="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A771984-2067-D2E7-135A-E9BDC1C10EAF}"/>
                </a:ext>
                <a:ext uri="{C183D7F6-B498-43B3-948B-1728B52AA6E4}">
                  <adec:decorative xmlns:adec="http://schemas.microsoft.com/office/drawing/2017/decorative" val="1"/>
                </a:ext>
              </a:extLst>
            </p:cNvPr>
            <p:cNvCxnSpPr>
              <a:cxnSpLocks/>
            </p:cNvCxnSpPr>
            <p:nvPr/>
          </p:nvCxnSpPr>
          <p:spPr>
            <a:xfrm>
              <a:off x="7152866" y="6633026"/>
              <a:ext cx="667204" cy="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05B12C7-BF48-D754-43EA-412BADE5B231}"/>
                </a:ext>
                <a:ext uri="{C183D7F6-B498-43B3-948B-1728B52AA6E4}">
                  <adec:decorative xmlns:adec="http://schemas.microsoft.com/office/drawing/2017/decorative" val="1"/>
                </a:ext>
              </a:extLst>
            </p:cNvPr>
            <p:cNvCxnSpPr>
              <a:cxnSpLocks/>
            </p:cNvCxnSpPr>
            <p:nvPr/>
          </p:nvCxnSpPr>
          <p:spPr>
            <a:xfrm>
              <a:off x="9952293" y="6633026"/>
              <a:ext cx="667204" cy="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CD6E7FB1-0970-07BA-145A-D932E51BE8F0}"/>
                </a:ext>
                <a:ext uri="{C183D7F6-B498-43B3-948B-1728B52AA6E4}">
                  <adec:decorative xmlns:adec="http://schemas.microsoft.com/office/drawing/2017/decorative" val="1"/>
                </a:ext>
              </a:extLst>
            </p:cNvPr>
            <p:cNvGrpSpPr/>
            <p:nvPr/>
          </p:nvGrpSpPr>
          <p:grpSpPr>
            <a:xfrm>
              <a:off x="751839" y="1561601"/>
              <a:ext cx="700723" cy="700723"/>
              <a:chOff x="4753024" y="5391050"/>
              <a:chExt cx="623840" cy="623840"/>
            </a:xfrm>
          </p:grpSpPr>
          <p:sp>
            <p:nvSpPr>
              <p:cNvPr id="47" name="Arc 46">
                <a:extLst>
                  <a:ext uri="{FF2B5EF4-FFF2-40B4-BE49-F238E27FC236}">
                    <a16:creationId xmlns:a16="http://schemas.microsoft.com/office/drawing/2014/main" id="{4229FCAE-458E-6519-D30C-3EC0AD1387A1}"/>
                  </a:ext>
                </a:extLst>
              </p:cNvPr>
              <p:cNvSpPr/>
              <p:nvPr/>
            </p:nvSpPr>
            <p:spPr bwMode="auto">
              <a:xfrm>
                <a:off x="4753024" y="5391050"/>
                <a:ext cx="623840" cy="623840"/>
              </a:xfrm>
              <a:prstGeom prst="arc">
                <a:avLst>
                  <a:gd name="adj1" fmla="val 16605000"/>
                  <a:gd name="adj2" fmla="val 0"/>
                </a:avLst>
              </a:prstGeom>
              <a:noFill/>
              <a:ln w="381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48" name="Oval 47">
                <a:extLst>
                  <a:ext uri="{FF2B5EF4-FFF2-40B4-BE49-F238E27FC236}">
                    <a16:creationId xmlns:a16="http://schemas.microsoft.com/office/drawing/2014/main" id="{29D325DF-4D03-016D-95A7-A99AAFD6FD87}"/>
                  </a:ext>
                </a:extLst>
              </p:cNvPr>
              <p:cNvSpPr>
                <a:spLocks/>
              </p:cNvSpPr>
              <p:nvPr/>
            </p:nvSpPr>
            <p:spPr bwMode="auto">
              <a:xfrm>
                <a:off x="4822628" y="5460654"/>
                <a:ext cx="484632" cy="484632"/>
              </a:xfrm>
              <a:prstGeom prst="ellipse">
                <a:avLst/>
              </a:prstGeom>
              <a:solidFill>
                <a:schemeClr val="bg1"/>
              </a:solidFill>
              <a:ln>
                <a:noFill/>
                <a:headEnd type="none" w="med" len="med"/>
                <a:tailEnd type="none" w="med" len="med"/>
              </a:ln>
              <a:effectLst>
                <a:outerShdw blurRad="63500" sx="101000" sy="101000" algn="ctr" rotWithShape="0">
                  <a:prstClr val="black">
                    <a:alpha val="1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49" name="Arc 48">
                <a:extLst>
                  <a:ext uri="{FF2B5EF4-FFF2-40B4-BE49-F238E27FC236}">
                    <a16:creationId xmlns:a16="http://schemas.microsoft.com/office/drawing/2014/main" id="{65980C1C-1631-3C2B-323F-03CBA2D88A63}"/>
                  </a:ext>
                </a:extLst>
              </p:cNvPr>
              <p:cNvSpPr/>
              <p:nvPr/>
            </p:nvSpPr>
            <p:spPr bwMode="auto">
              <a:xfrm flipH="1">
                <a:off x="4753024" y="5391050"/>
                <a:ext cx="623840" cy="623840"/>
              </a:xfrm>
              <a:prstGeom prst="arc">
                <a:avLst>
                  <a:gd name="adj1" fmla="val 15842820"/>
                  <a:gd name="adj2" fmla="val 10800000"/>
                </a:avLst>
              </a:prstGeom>
              <a:noFill/>
              <a:ln w="6350">
                <a:solidFill>
                  <a:schemeClr val="bg2"/>
                </a:solidFill>
                <a:prstDash val="solid"/>
                <a:headEnd type="none" w="sm" len="sm"/>
                <a:tailEnd type="none" w="sm" len="sm"/>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0" name="Arc 49">
                <a:extLst>
                  <a:ext uri="{FF2B5EF4-FFF2-40B4-BE49-F238E27FC236}">
                    <a16:creationId xmlns:a16="http://schemas.microsoft.com/office/drawing/2014/main" id="{6F518EAF-5876-921F-0F92-0031B762A736}"/>
                  </a:ext>
                </a:extLst>
              </p:cNvPr>
              <p:cNvSpPr/>
              <p:nvPr/>
            </p:nvSpPr>
            <p:spPr bwMode="auto">
              <a:xfrm flipH="1" flipV="1">
                <a:off x="4753024" y="5391050"/>
                <a:ext cx="623840" cy="623840"/>
              </a:xfrm>
              <a:prstGeom prst="arc">
                <a:avLst>
                  <a:gd name="adj1" fmla="val 16605000"/>
                  <a:gd name="adj2" fmla="val 0"/>
                </a:avLst>
              </a:prstGeom>
              <a:noFill/>
              <a:ln w="381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grpSp>
          <p:nvGrpSpPr>
            <p:cNvPr id="51" name="Group 50">
              <a:extLst>
                <a:ext uri="{FF2B5EF4-FFF2-40B4-BE49-F238E27FC236}">
                  <a16:creationId xmlns:a16="http://schemas.microsoft.com/office/drawing/2014/main" id="{92E70441-EA99-68A5-4D06-98D1CBFE5F50}"/>
                </a:ext>
                <a:ext uri="{C183D7F6-B498-43B3-948B-1728B52AA6E4}">
                  <adec:decorative xmlns:adec="http://schemas.microsoft.com/office/drawing/2017/decorative" val="1"/>
                </a:ext>
              </a:extLst>
            </p:cNvPr>
            <p:cNvGrpSpPr/>
            <p:nvPr/>
          </p:nvGrpSpPr>
          <p:grpSpPr>
            <a:xfrm>
              <a:off x="3539806" y="1561601"/>
              <a:ext cx="700723" cy="700723"/>
              <a:chOff x="4753024" y="5391050"/>
              <a:chExt cx="623840" cy="623840"/>
            </a:xfrm>
          </p:grpSpPr>
          <p:sp>
            <p:nvSpPr>
              <p:cNvPr id="52" name="Arc 51">
                <a:extLst>
                  <a:ext uri="{FF2B5EF4-FFF2-40B4-BE49-F238E27FC236}">
                    <a16:creationId xmlns:a16="http://schemas.microsoft.com/office/drawing/2014/main" id="{7A4924CA-4D9A-4333-435B-461CF67DA5E4}"/>
                  </a:ext>
                </a:extLst>
              </p:cNvPr>
              <p:cNvSpPr/>
              <p:nvPr/>
            </p:nvSpPr>
            <p:spPr bwMode="auto">
              <a:xfrm>
                <a:off x="4753024" y="5391050"/>
                <a:ext cx="623840" cy="623840"/>
              </a:xfrm>
              <a:prstGeom prst="arc">
                <a:avLst>
                  <a:gd name="adj1" fmla="val 16605000"/>
                  <a:gd name="adj2" fmla="val 0"/>
                </a:avLst>
              </a:prstGeom>
              <a:noFill/>
              <a:ln w="381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C50D145A-6173-3C71-F58C-687751AD41C6}"/>
                  </a:ext>
                </a:extLst>
              </p:cNvPr>
              <p:cNvSpPr>
                <a:spLocks/>
              </p:cNvSpPr>
              <p:nvPr/>
            </p:nvSpPr>
            <p:spPr bwMode="auto">
              <a:xfrm>
                <a:off x="4822628" y="5460654"/>
                <a:ext cx="484632" cy="484632"/>
              </a:xfrm>
              <a:prstGeom prst="ellipse">
                <a:avLst/>
              </a:prstGeom>
              <a:solidFill>
                <a:schemeClr val="bg1"/>
              </a:solidFill>
              <a:ln>
                <a:noFill/>
                <a:headEnd type="none" w="med" len="med"/>
                <a:tailEnd type="none" w="med" len="med"/>
              </a:ln>
              <a:effectLst>
                <a:outerShdw blurRad="63500" sx="101000" sy="101000" algn="ctr" rotWithShape="0">
                  <a:prstClr val="black">
                    <a:alpha val="1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4" name="Arc 53">
                <a:extLst>
                  <a:ext uri="{FF2B5EF4-FFF2-40B4-BE49-F238E27FC236}">
                    <a16:creationId xmlns:a16="http://schemas.microsoft.com/office/drawing/2014/main" id="{CC23DF39-9F30-A0DB-EF44-E97CEB4FBEFF}"/>
                  </a:ext>
                </a:extLst>
              </p:cNvPr>
              <p:cNvSpPr/>
              <p:nvPr/>
            </p:nvSpPr>
            <p:spPr bwMode="auto">
              <a:xfrm flipH="1">
                <a:off x="4753024" y="5391050"/>
                <a:ext cx="623840" cy="623840"/>
              </a:xfrm>
              <a:prstGeom prst="arc">
                <a:avLst>
                  <a:gd name="adj1" fmla="val 15842820"/>
                  <a:gd name="adj2" fmla="val 10800000"/>
                </a:avLst>
              </a:prstGeom>
              <a:noFill/>
              <a:ln w="6350">
                <a:solidFill>
                  <a:schemeClr val="bg2"/>
                </a:solidFill>
                <a:prstDash val="solid"/>
                <a:headEnd type="none" w="sm" len="sm"/>
                <a:tailEnd type="none" w="sm" len="sm"/>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5" name="Arc 54">
                <a:extLst>
                  <a:ext uri="{FF2B5EF4-FFF2-40B4-BE49-F238E27FC236}">
                    <a16:creationId xmlns:a16="http://schemas.microsoft.com/office/drawing/2014/main" id="{334A457B-E56A-D8A0-A54B-1481C26E0A7D}"/>
                  </a:ext>
                </a:extLst>
              </p:cNvPr>
              <p:cNvSpPr/>
              <p:nvPr/>
            </p:nvSpPr>
            <p:spPr bwMode="auto">
              <a:xfrm flipH="1" flipV="1">
                <a:off x="4753024" y="5391050"/>
                <a:ext cx="623840" cy="623840"/>
              </a:xfrm>
              <a:prstGeom prst="arc">
                <a:avLst>
                  <a:gd name="adj1" fmla="val 16605000"/>
                  <a:gd name="adj2" fmla="val 0"/>
                </a:avLst>
              </a:prstGeom>
              <a:noFill/>
              <a:ln w="381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grpSp>
          <p:nvGrpSpPr>
            <p:cNvPr id="56" name="Group 55">
              <a:extLst>
                <a:ext uri="{FF2B5EF4-FFF2-40B4-BE49-F238E27FC236}">
                  <a16:creationId xmlns:a16="http://schemas.microsoft.com/office/drawing/2014/main" id="{1B8ABE47-A4DE-CC72-93AF-4017FD5BCA53}"/>
                </a:ext>
                <a:ext uri="{C183D7F6-B498-43B3-948B-1728B52AA6E4}">
                  <adec:decorative xmlns:adec="http://schemas.microsoft.com/office/drawing/2017/decorative" val="1"/>
                </a:ext>
              </a:extLst>
            </p:cNvPr>
            <p:cNvGrpSpPr/>
            <p:nvPr/>
          </p:nvGrpSpPr>
          <p:grpSpPr>
            <a:xfrm>
              <a:off x="6327773" y="1561601"/>
              <a:ext cx="700723" cy="700723"/>
              <a:chOff x="4753024" y="5391050"/>
              <a:chExt cx="623840" cy="623840"/>
            </a:xfrm>
          </p:grpSpPr>
          <p:sp>
            <p:nvSpPr>
              <p:cNvPr id="57" name="Arc 56">
                <a:extLst>
                  <a:ext uri="{FF2B5EF4-FFF2-40B4-BE49-F238E27FC236}">
                    <a16:creationId xmlns:a16="http://schemas.microsoft.com/office/drawing/2014/main" id="{9DE0559A-EFFC-D99C-3027-9ABE9F2B6398}"/>
                  </a:ext>
                </a:extLst>
              </p:cNvPr>
              <p:cNvSpPr/>
              <p:nvPr/>
            </p:nvSpPr>
            <p:spPr bwMode="auto">
              <a:xfrm>
                <a:off x="4753024" y="5391050"/>
                <a:ext cx="623840" cy="623840"/>
              </a:xfrm>
              <a:prstGeom prst="arc">
                <a:avLst>
                  <a:gd name="adj1" fmla="val 16605000"/>
                  <a:gd name="adj2" fmla="val 0"/>
                </a:avLst>
              </a:prstGeom>
              <a:noFill/>
              <a:ln w="381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D065AD04-5D44-D2DC-B4A6-A868B940B52B}"/>
                  </a:ext>
                </a:extLst>
              </p:cNvPr>
              <p:cNvSpPr>
                <a:spLocks/>
              </p:cNvSpPr>
              <p:nvPr/>
            </p:nvSpPr>
            <p:spPr bwMode="auto">
              <a:xfrm>
                <a:off x="4822628" y="5460654"/>
                <a:ext cx="484632" cy="484632"/>
              </a:xfrm>
              <a:prstGeom prst="ellipse">
                <a:avLst/>
              </a:prstGeom>
              <a:solidFill>
                <a:schemeClr val="bg1"/>
              </a:solidFill>
              <a:ln>
                <a:noFill/>
                <a:headEnd type="none" w="med" len="med"/>
                <a:tailEnd type="none" w="med" len="med"/>
              </a:ln>
              <a:effectLst>
                <a:outerShdw blurRad="63500" sx="101000" sy="101000" algn="ctr" rotWithShape="0">
                  <a:prstClr val="black">
                    <a:alpha val="1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0" name="Arc 59">
                <a:extLst>
                  <a:ext uri="{FF2B5EF4-FFF2-40B4-BE49-F238E27FC236}">
                    <a16:creationId xmlns:a16="http://schemas.microsoft.com/office/drawing/2014/main" id="{6FEA0187-B274-3218-BAE4-B7FD5E8CB33B}"/>
                  </a:ext>
                </a:extLst>
              </p:cNvPr>
              <p:cNvSpPr/>
              <p:nvPr/>
            </p:nvSpPr>
            <p:spPr bwMode="auto">
              <a:xfrm flipH="1">
                <a:off x="4753024" y="5391050"/>
                <a:ext cx="623840" cy="623840"/>
              </a:xfrm>
              <a:prstGeom prst="arc">
                <a:avLst>
                  <a:gd name="adj1" fmla="val 15842820"/>
                  <a:gd name="adj2" fmla="val 10800000"/>
                </a:avLst>
              </a:prstGeom>
              <a:noFill/>
              <a:ln w="6350">
                <a:solidFill>
                  <a:schemeClr val="bg2"/>
                </a:solidFill>
                <a:prstDash val="solid"/>
                <a:headEnd type="none" w="sm" len="sm"/>
                <a:tailEnd type="none" w="sm" len="sm"/>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1" name="Arc 60">
                <a:extLst>
                  <a:ext uri="{FF2B5EF4-FFF2-40B4-BE49-F238E27FC236}">
                    <a16:creationId xmlns:a16="http://schemas.microsoft.com/office/drawing/2014/main" id="{28F0B0A2-97C5-E243-54D0-6CC673433C66}"/>
                  </a:ext>
                </a:extLst>
              </p:cNvPr>
              <p:cNvSpPr/>
              <p:nvPr/>
            </p:nvSpPr>
            <p:spPr bwMode="auto">
              <a:xfrm flipH="1" flipV="1">
                <a:off x="4753024" y="5391050"/>
                <a:ext cx="623840" cy="623840"/>
              </a:xfrm>
              <a:prstGeom prst="arc">
                <a:avLst>
                  <a:gd name="adj1" fmla="val 16605000"/>
                  <a:gd name="adj2" fmla="val 0"/>
                </a:avLst>
              </a:prstGeom>
              <a:noFill/>
              <a:ln w="381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grpSp>
          <p:nvGrpSpPr>
            <p:cNvPr id="62" name="Group 61">
              <a:extLst>
                <a:ext uri="{FF2B5EF4-FFF2-40B4-BE49-F238E27FC236}">
                  <a16:creationId xmlns:a16="http://schemas.microsoft.com/office/drawing/2014/main" id="{8C28E1E3-DEBD-C1BD-23C8-6884825CA36F}"/>
                </a:ext>
                <a:ext uri="{C183D7F6-B498-43B3-948B-1728B52AA6E4}">
                  <adec:decorative xmlns:adec="http://schemas.microsoft.com/office/drawing/2017/decorative" val="1"/>
                </a:ext>
              </a:extLst>
            </p:cNvPr>
            <p:cNvGrpSpPr/>
            <p:nvPr/>
          </p:nvGrpSpPr>
          <p:grpSpPr>
            <a:xfrm>
              <a:off x="9115740" y="1561601"/>
              <a:ext cx="700723" cy="700723"/>
              <a:chOff x="4753024" y="5391050"/>
              <a:chExt cx="623840" cy="623840"/>
            </a:xfrm>
          </p:grpSpPr>
          <p:sp>
            <p:nvSpPr>
              <p:cNvPr id="63" name="Arc 62">
                <a:extLst>
                  <a:ext uri="{FF2B5EF4-FFF2-40B4-BE49-F238E27FC236}">
                    <a16:creationId xmlns:a16="http://schemas.microsoft.com/office/drawing/2014/main" id="{327563AD-9C9F-C59E-0EAB-DA5957FA59BD}"/>
                  </a:ext>
                </a:extLst>
              </p:cNvPr>
              <p:cNvSpPr/>
              <p:nvPr/>
            </p:nvSpPr>
            <p:spPr bwMode="auto">
              <a:xfrm>
                <a:off x="4753024" y="5391050"/>
                <a:ext cx="623840" cy="623840"/>
              </a:xfrm>
              <a:prstGeom prst="arc">
                <a:avLst>
                  <a:gd name="adj1" fmla="val 16605000"/>
                  <a:gd name="adj2" fmla="val 0"/>
                </a:avLst>
              </a:prstGeom>
              <a:noFill/>
              <a:ln w="381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4" name="Oval 63">
                <a:extLst>
                  <a:ext uri="{FF2B5EF4-FFF2-40B4-BE49-F238E27FC236}">
                    <a16:creationId xmlns:a16="http://schemas.microsoft.com/office/drawing/2014/main" id="{2D29C983-896D-C2C3-E9B1-97891FF06F84}"/>
                  </a:ext>
                </a:extLst>
              </p:cNvPr>
              <p:cNvSpPr>
                <a:spLocks/>
              </p:cNvSpPr>
              <p:nvPr/>
            </p:nvSpPr>
            <p:spPr bwMode="auto">
              <a:xfrm>
                <a:off x="4822628" y="5460654"/>
                <a:ext cx="484632" cy="484632"/>
              </a:xfrm>
              <a:prstGeom prst="ellipse">
                <a:avLst/>
              </a:prstGeom>
              <a:solidFill>
                <a:schemeClr val="bg1"/>
              </a:solidFill>
              <a:ln>
                <a:noFill/>
                <a:headEnd type="none" w="med" len="med"/>
                <a:tailEnd type="none" w="med" len="med"/>
              </a:ln>
              <a:effectLst>
                <a:outerShdw blurRad="63500" sx="101000" sy="101000" algn="ctr" rotWithShape="0">
                  <a:prstClr val="black">
                    <a:alpha val="1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5" name="Arc 64">
                <a:extLst>
                  <a:ext uri="{FF2B5EF4-FFF2-40B4-BE49-F238E27FC236}">
                    <a16:creationId xmlns:a16="http://schemas.microsoft.com/office/drawing/2014/main" id="{1C0D4E9C-B7D9-D9C4-BAEE-A34636649DF4}"/>
                  </a:ext>
                </a:extLst>
              </p:cNvPr>
              <p:cNvSpPr/>
              <p:nvPr/>
            </p:nvSpPr>
            <p:spPr bwMode="auto">
              <a:xfrm flipH="1">
                <a:off x="4753024" y="5391050"/>
                <a:ext cx="623840" cy="623840"/>
              </a:xfrm>
              <a:prstGeom prst="arc">
                <a:avLst>
                  <a:gd name="adj1" fmla="val 15842820"/>
                  <a:gd name="adj2" fmla="val 10800000"/>
                </a:avLst>
              </a:prstGeom>
              <a:noFill/>
              <a:ln w="6350">
                <a:solidFill>
                  <a:schemeClr val="bg2"/>
                </a:solidFill>
                <a:prstDash val="solid"/>
                <a:headEnd type="none" w="sm" len="sm"/>
                <a:tailEnd type="none" w="sm" len="sm"/>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6" name="Arc 65">
                <a:extLst>
                  <a:ext uri="{FF2B5EF4-FFF2-40B4-BE49-F238E27FC236}">
                    <a16:creationId xmlns:a16="http://schemas.microsoft.com/office/drawing/2014/main" id="{9BBF5ACA-94C0-ECE1-D5CD-7FBB8B6A4A57}"/>
                  </a:ext>
                </a:extLst>
              </p:cNvPr>
              <p:cNvSpPr/>
              <p:nvPr/>
            </p:nvSpPr>
            <p:spPr bwMode="auto">
              <a:xfrm flipH="1" flipV="1">
                <a:off x="4753024" y="5391050"/>
                <a:ext cx="623840" cy="623840"/>
              </a:xfrm>
              <a:prstGeom prst="arc">
                <a:avLst>
                  <a:gd name="adj1" fmla="val 16605000"/>
                  <a:gd name="adj2" fmla="val 0"/>
                </a:avLst>
              </a:prstGeom>
              <a:noFill/>
              <a:ln w="381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cxnSp>
          <p:nvCxnSpPr>
            <p:cNvPr id="67" name="Straight Connector 66">
              <a:extLst>
                <a:ext uri="{FF2B5EF4-FFF2-40B4-BE49-F238E27FC236}">
                  <a16:creationId xmlns:a16="http://schemas.microsoft.com/office/drawing/2014/main" id="{5AA0E2CE-8456-5101-74B8-062A17CD4ADD}"/>
                </a:ext>
                <a:ext uri="{C183D7F6-B498-43B3-948B-1728B52AA6E4}">
                  <adec:decorative xmlns:adec="http://schemas.microsoft.com/office/drawing/2017/decorative" val="1"/>
                </a:ext>
              </a:extLst>
            </p:cNvPr>
            <p:cNvCxnSpPr>
              <a:cxnSpLocks/>
            </p:cNvCxnSpPr>
            <p:nvPr/>
          </p:nvCxnSpPr>
          <p:spPr>
            <a:xfrm>
              <a:off x="3287329" y="2931886"/>
              <a:ext cx="0" cy="3526972"/>
            </a:xfrm>
            <a:prstGeom prst="line">
              <a:avLst/>
            </a:prstGeom>
            <a:noFill/>
            <a:ln w="6350" cap="flat" cmpd="sng" algn="ctr">
              <a:solidFill>
                <a:srgbClr val="FFFFFF">
                  <a:lumMod val="75000"/>
                </a:srgbClr>
              </a:solidFill>
              <a:prstDash val="dash"/>
              <a:headEnd type="none" w="lg" len="med"/>
              <a:tailEnd type="none" w="lg" len="med"/>
            </a:ln>
            <a:effectLst/>
          </p:spPr>
        </p:cxnSp>
        <p:cxnSp>
          <p:nvCxnSpPr>
            <p:cNvPr id="68" name="Straight Connector 67">
              <a:extLst>
                <a:ext uri="{FF2B5EF4-FFF2-40B4-BE49-F238E27FC236}">
                  <a16:creationId xmlns:a16="http://schemas.microsoft.com/office/drawing/2014/main" id="{EA438FFB-E3D7-4BE9-1CAD-B02633DE174F}"/>
                </a:ext>
                <a:ext uri="{C183D7F6-B498-43B3-948B-1728B52AA6E4}">
                  <adec:decorative xmlns:adec="http://schemas.microsoft.com/office/drawing/2017/decorative" val="1"/>
                </a:ext>
              </a:extLst>
            </p:cNvPr>
            <p:cNvCxnSpPr>
              <a:cxnSpLocks/>
            </p:cNvCxnSpPr>
            <p:nvPr/>
          </p:nvCxnSpPr>
          <p:spPr>
            <a:xfrm>
              <a:off x="3287329" y="2373222"/>
              <a:ext cx="0" cy="285658"/>
            </a:xfrm>
            <a:prstGeom prst="line">
              <a:avLst/>
            </a:prstGeom>
            <a:noFill/>
            <a:ln w="6350" cap="flat" cmpd="sng" algn="ctr">
              <a:solidFill>
                <a:srgbClr val="FFFFFF"/>
              </a:solidFill>
              <a:prstDash val="dash"/>
              <a:headEnd type="none" w="lg" len="med"/>
              <a:tailEnd type="none" w="lg" len="med"/>
            </a:ln>
            <a:effectLst/>
          </p:spPr>
        </p:cxnSp>
        <p:cxnSp>
          <p:nvCxnSpPr>
            <p:cNvPr id="73" name="Straight Connector 72">
              <a:extLst>
                <a:ext uri="{FF2B5EF4-FFF2-40B4-BE49-F238E27FC236}">
                  <a16:creationId xmlns:a16="http://schemas.microsoft.com/office/drawing/2014/main" id="{1E101A97-917B-30AF-5AA1-DD9FA01D4E22}"/>
                </a:ext>
                <a:ext uri="{C183D7F6-B498-43B3-948B-1728B52AA6E4}">
                  <adec:decorative xmlns:adec="http://schemas.microsoft.com/office/drawing/2017/decorative" val="1"/>
                </a:ext>
              </a:extLst>
            </p:cNvPr>
            <p:cNvCxnSpPr>
              <a:cxnSpLocks/>
            </p:cNvCxnSpPr>
            <p:nvPr/>
          </p:nvCxnSpPr>
          <p:spPr>
            <a:xfrm>
              <a:off x="6086756" y="2373222"/>
              <a:ext cx="0" cy="285658"/>
            </a:xfrm>
            <a:prstGeom prst="line">
              <a:avLst/>
            </a:prstGeom>
            <a:noFill/>
            <a:ln w="6350" cap="flat" cmpd="sng" algn="ctr">
              <a:solidFill>
                <a:srgbClr val="FFFFFF"/>
              </a:solidFill>
              <a:prstDash val="dash"/>
              <a:headEnd type="none" w="lg" len="med"/>
              <a:tailEnd type="none" w="lg" len="med"/>
            </a:ln>
            <a:effectLst/>
          </p:spPr>
        </p:cxnSp>
        <p:cxnSp>
          <p:nvCxnSpPr>
            <p:cNvPr id="74" name="Straight Connector 73">
              <a:extLst>
                <a:ext uri="{FF2B5EF4-FFF2-40B4-BE49-F238E27FC236}">
                  <a16:creationId xmlns:a16="http://schemas.microsoft.com/office/drawing/2014/main" id="{EA43967B-46DC-89C1-0B72-E495E11ECE8D}"/>
                </a:ext>
                <a:ext uri="{C183D7F6-B498-43B3-948B-1728B52AA6E4}">
                  <adec:decorative xmlns:adec="http://schemas.microsoft.com/office/drawing/2017/decorative" val="1"/>
                </a:ext>
              </a:extLst>
            </p:cNvPr>
            <p:cNvCxnSpPr>
              <a:cxnSpLocks/>
            </p:cNvCxnSpPr>
            <p:nvPr/>
          </p:nvCxnSpPr>
          <p:spPr>
            <a:xfrm>
              <a:off x="8886183" y="2373222"/>
              <a:ext cx="0" cy="285658"/>
            </a:xfrm>
            <a:prstGeom prst="line">
              <a:avLst/>
            </a:prstGeom>
            <a:noFill/>
            <a:ln w="6350" cap="flat" cmpd="sng" algn="ctr">
              <a:solidFill>
                <a:srgbClr val="FFFFFF"/>
              </a:solidFill>
              <a:prstDash val="dash"/>
              <a:headEnd type="none" w="lg" len="med"/>
              <a:tailEnd type="none" w="lg" len="med"/>
            </a:ln>
            <a:effectLst/>
          </p:spPr>
        </p:cxnSp>
        <p:cxnSp>
          <p:nvCxnSpPr>
            <p:cNvPr id="76" name="Straight Connector 75">
              <a:extLst>
                <a:ext uri="{FF2B5EF4-FFF2-40B4-BE49-F238E27FC236}">
                  <a16:creationId xmlns:a16="http://schemas.microsoft.com/office/drawing/2014/main" id="{CD572A1C-C66E-1886-5085-7A328F77F951}"/>
                </a:ext>
                <a:ext uri="{C183D7F6-B498-43B3-948B-1728B52AA6E4}">
                  <adec:decorative xmlns:adec="http://schemas.microsoft.com/office/drawing/2017/decorative" val="1"/>
                </a:ext>
              </a:extLst>
            </p:cNvPr>
            <p:cNvCxnSpPr>
              <a:cxnSpLocks/>
            </p:cNvCxnSpPr>
            <p:nvPr/>
          </p:nvCxnSpPr>
          <p:spPr>
            <a:xfrm>
              <a:off x="6086756" y="2931886"/>
              <a:ext cx="0" cy="3526972"/>
            </a:xfrm>
            <a:prstGeom prst="line">
              <a:avLst/>
            </a:prstGeom>
            <a:noFill/>
            <a:ln w="6350" cap="flat" cmpd="sng" algn="ctr">
              <a:solidFill>
                <a:srgbClr val="FFFFFF">
                  <a:lumMod val="75000"/>
                </a:srgbClr>
              </a:solidFill>
              <a:prstDash val="dash"/>
              <a:headEnd type="none" w="lg" len="med"/>
              <a:tailEnd type="none" w="lg" len="med"/>
            </a:ln>
            <a:effectLst/>
          </p:spPr>
        </p:cxnSp>
        <p:cxnSp>
          <p:nvCxnSpPr>
            <p:cNvPr id="77" name="Straight Connector 76">
              <a:extLst>
                <a:ext uri="{FF2B5EF4-FFF2-40B4-BE49-F238E27FC236}">
                  <a16:creationId xmlns:a16="http://schemas.microsoft.com/office/drawing/2014/main" id="{CBD7FD48-F9AF-2B27-74A5-368598248313}"/>
                </a:ext>
                <a:ext uri="{C183D7F6-B498-43B3-948B-1728B52AA6E4}">
                  <adec:decorative xmlns:adec="http://schemas.microsoft.com/office/drawing/2017/decorative" val="1"/>
                </a:ext>
              </a:extLst>
            </p:cNvPr>
            <p:cNvCxnSpPr>
              <a:cxnSpLocks/>
            </p:cNvCxnSpPr>
            <p:nvPr/>
          </p:nvCxnSpPr>
          <p:spPr>
            <a:xfrm>
              <a:off x="8886183" y="2931886"/>
              <a:ext cx="0" cy="3526972"/>
            </a:xfrm>
            <a:prstGeom prst="line">
              <a:avLst/>
            </a:prstGeom>
            <a:noFill/>
            <a:ln w="6350" cap="flat" cmpd="sng" algn="ctr">
              <a:solidFill>
                <a:srgbClr val="FFFFFF">
                  <a:lumMod val="75000"/>
                </a:srgbClr>
              </a:solidFill>
              <a:prstDash val="dash"/>
              <a:headEnd type="none" w="lg" len="med"/>
              <a:tailEnd type="none" w="lg" len="med"/>
            </a:ln>
            <a:effectLst/>
          </p:spPr>
        </p:cxnSp>
        <p:sp>
          <p:nvSpPr>
            <p:cNvPr id="80" name="arrow_11">
              <a:extLst>
                <a:ext uri="{FF2B5EF4-FFF2-40B4-BE49-F238E27FC236}">
                  <a16:creationId xmlns:a16="http://schemas.microsoft.com/office/drawing/2014/main" id="{D1105F4A-AC3B-A9BF-2E73-E228A9899739}"/>
                </a:ext>
                <a:ext uri="{C183D7F6-B498-43B3-948B-1728B52AA6E4}">
                  <adec:decorative xmlns:adec="http://schemas.microsoft.com/office/drawing/2017/decorative" val="1"/>
                </a:ext>
              </a:extLst>
            </p:cNvPr>
            <p:cNvSpPr>
              <a:spLocks noChangeAspect="1" noEditPoints="1"/>
            </p:cNvSpPr>
            <p:nvPr/>
          </p:nvSpPr>
          <p:spPr bwMode="auto">
            <a:xfrm>
              <a:off x="9329661" y="1769431"/>
              <a:ext cx="272880" cy="285062"/>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82" name="globe">
              <a:extLst>
                <a:ext uri="{FF2B5EF4-FFF2-40B4-BE49-F238E27FC236}">
                  <a16:creationId xmlns:a16="http://schemas.microsoft.com/office/drawing/2014/main" id="{63A37035-382F-0DF1-B843-678D0744B41F}"/>
                </a:ext>
                <a:ext uri="{C183D7F6-B498-43B3-948B-1728B52AA6E4}">
                  <adec:decorative xmlns:adec="http://schemas.microsoft.com/office/drawing/2017/decorative" val="1"/>
                </a:ext>
              </a:extLst>
            </p:cNvPr>
            <p:cNvSpPr>
              <a:spLocks noChangeAspect="1" noEditPoints="1"/>
            </p:cNvSpPr>
            <p:nvPr/>
          </p:nvSpPr>
          <p:spPr bwMode="auto">
            <a:xfrm>
              <a:off x="6536086" y="1769431"/>
              <a:ext cx="284096" cy="285062"/>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42 w 332"/>
                <a:gd name="T21" fmla="*/ 246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42" y="246"/>
                    <a:pt x="42" y="246"/>
                    <a:pt x="42" y="246"/>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505050"/>
                </a:solidFill>
                <a:effectLst/>
                <a:uLnTx/>
                <a:uFillTx/>
                <a:latin typeface="Segoe UI"/>
                <a:ea typeface="+mn-ea"/>
                <a:cs typeface="+mn-cs"/>
              </a:endParaRPr>
            </a:p>
          </p:txBody>
        </p:sp>
        <p:sp>
          <p:nvSpPr>
            <p:cNvPr id="84" name="Freeform 96">
              <a:extLst>
                <a:ext uri="{FF2B5EF4-FFF2-40B4-BE49-F238E27FC236}">
                  <a16:creationId xmlns:a16="http://schemas.microsoft.com/office/drawing/2014/main" id="{18C914B2-A458-277F-240F-C2794E9980F0}"/>
                </a:ext>
                <a:ext uri="{C183D7F6-B498-43B3-948B-1728B52AA6E4}">
                  <adec:decorative xmlns:adec="http://schemas.microsoft.com/office/drawing/2017/decorative" val="1"/>
                </a:ext>
              </a:extLst>
            </p:cNvPr>
            <p:cNvSpPr>
              <a:spLocks noChangeAspect="1" noEditPoints="1"/>
            </p:cNvSpPr>
            <p:nvPr/>
          </p:nvSpPr>
          <p:spPr bwMode="auto">
            <a:xfrm>
              <a:off x="3735370" y="1769431"/>
              <a:ext cx="309594" cy="28506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86" name="people_23">
              <a:extLst>
                <a:ext uri="{FF2B5EF4-FFF2-40B4-BE49-F238E27FC236}">
                  <a16:creationId xmlns:a16="http://schemas.microsoft.com/office/drawing/2014/main" id="{BAEE7F10-EF28-8882-D9B8-168AF8F495FE}"/>
                </a:ext>
                <a:ext uri="{C183D7F6-B498-43B3-948B-1728B52AA6E4}">
                  <adec:decorative xmlns:adec="http://schemas.microsoft.com/office/drawing/2017/decorative" val="1"/>
                </a:ext>
              </a:extLst>
            </p:cNvPr>
            <p:cNvSpPr>
              <a:spLocks noChangeAspect="1" noEditPoints="1"/>
            </p:cNvSpPr>
            <p:nvPr/>
          </p:nvSpPr>
          <p:spPr bwMode="auto">
            <a:xfrm>
              <a:off x="958145" y="1769431"/>
              <a:ext cx="288111" cy="285062"/>
            </a:xfrm>
            <a:custGeom>
              <a:avLst/>
              <a:gdLst>
                <a:gd name="T0" fmla="*/ 75 w 275"/>
                <a:gd name="T1" fmla="*/ 34 h 273"/>
                <a:gd name="T2" fmla="*/ 75 w 275"/>
                <a:gd name="T3" fmla="*/ 0 h 273"/>
                <a:gd name="T4" fmla="*/ 275 w 275"/>
                <a:gd name="T5" fmla="*/ 0 h 273"/>
                <a:gd name="T6" fmla="*/ 275 w 275"/>
                <a:gd name="T7" fmla="*/ 125 h 273"/>
                <a:gd name="T8" fmla="*/ 247 w 275"/>
                <a:gd name="T9" fmla="*/ 125 h 273"/>
                <a:gd name="T10" fmla="*/ 203 w 275"/>
                <a:gd name="T11" fmla="*/ 170 h 273"/>
                <a:gd name="T12" fmla="*/ 203 w 275"/>
                <a:gd name="T13" fmla="*/ 127 h 273"/>
                <a:gd name="T14" fmla="*/ 181 w 275"/>
                <a:gd name="T15" fmla="*/ 127 h 273"/>
                <a:gd name="T16" fmla="*/ 92 w 275"/>
                <a:gd name="T17" fmla="*/ 71 h 273"/>
                <a:gd name="T18" fmla="*/ 38 w 275"/>
                <a:gd name="T19" fmla="*/ 126 h 273"/>
                <a:gd name="T20" fmla="*/ 92 w 275"/>
                <a:gd name="T21" fmla="*/ 181 h 273"/>
                <a:gd name="T22" fmla="*/ 147 w 275"/>
                <a:gd name="T23" fmla="*/ 126 h 273"/>
                <a:gd name="T24" fmla="*/ 92 w 275"/>
                <a:gd name="T25" fmla="*/ 71 h 273"/>
                <a:gd name="T26" fmla="*/ 185 w 275"/>
                <a:gd name="T27" fmla="*/ 273 h 273"/>
                <a:gd name="T28" fmla="*/ 92 w 275"/>
                <a:gd name="T29" fmla="*/ 181 h 273"/>
                <a:gd name="T30" fmla="*/ 0 w 275"/>
                <a:gd name="T3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5" h="273">
                  <a:moveTo>
                    <a:pt x="75" y="34"/>
                  </a:moveTo>
                  <a:cubicBezTo>
                    <a:pt x="75" y="0"/>
                    <a:pt x="75" y="0"/>
                    <a:pt x="75" y="0"/>
                  </a:cubicBezTo>
                  <a:cubicBezTo>
                    <a:pt x="275" y="0"/>
                    <a:pt x="275" y="0"/>
                    <a:pt x="275" y="0"/>
                  </a:cubicBezTo>
                  <a:cubicBezTo>
                    <a:pt x="275" y="125"/>
                    <a:pt x="275" y="125"/>
                    <a:pt x="275" y="125"/>
                  </a:cubicBezTo>
                  <a:cubicBezTo>
                    <a:pt x="247" y="125"/>
                    <a:pt x="247" y="125"/>
                    <a:pt x="247" y="125"/>
                  </a:cubicBezTo>
                  <a:cubicBezTo>
                    <a:pt x="203" y="170"/>
                    <a:pt x="203" y="170"/>
                    <a:pt x="203" y="170"/>
                  </a:cubicBezTo>
                  <a:cubicBezTo>
                    <a:pt x="203" y="127"/>
                    <a:pt x="203" y="127"/>
                    <a:pt x="203" y="127"/>
                  </a:cubicBezTo>
                  <a:cubicBezTo>
                    <a:pt x="181" y="127"/>
                    <a:pt x="181" y="127"/>
                    <a:pt x="181" y="127"/>
                  </a:cubicBezTo>
                  <a:moveTo>
                    <a:pt x="92" y="71"/>
                  </a:moveTo>
                  <a:cubicBezTo>
                    <a:pt x="62" y="71"/>
                    <a:pt x="38" y="96"/>
                    <a:pt x="38" y="126"/>
                  </a:cubicBezTo>
                  <a:cubicBezTo>
                    <a:pt x="38" y="156"/>
                    <a:pt x="62" y="181"/>
                    <a:pt x="92" y="181"/>
                  </a:cubicBezTo>
                  <a:cubicBezTo>
                    <a:pt x="123" y="181"/>
                    <a:pt x="147" y="156"/>
                    <a:pt x="147" y="126"/>
                  </a:cubicBezTo>
                  <a:cubicBezTo>
                    <a:pt x="147" y="96"/>
                    <a:pt x="123" y="71"/>
                    <a:pt x="92" y="71"/>
                  </a:cubicBezTo>
                  <a:close/>
                  <a:moveTo>
                    <a:pt x="185" y="273"/>
                  </a:moveTo>
                  <a:cubicBezTo>
                    <a:pt x="185" y="222"/>
                    <a:pt x="144" y="181"/>
                    <a:pt x="92" y="181"/>
                  </a:cubicBezTo>
                  <a:cubicBezTo>
                    <a:pt x="41" y="181"/>
                    <a:pt x="0" y="222"/>
                    <a:pt x="0" y="273"/>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24" name="TextBox 23">
            <a:extLst>
              <a:ext uri="{FF2B5EF4-FFF2-40B4-BE49-F238E27FC236}">
                <a16:creationId xmlns:a16="http://schemas.microsoft.com/office/drawing/2014/main" id="{4D31640E-59D2-AE08-0657-46C369C84D3B}"/>
              </a:ext>
            </a:extLst>
          </p:cNvPr>
          <p:cNvSpPr txBox="1">
            <a:spLocks/>
          </p:cNvSpPr>
          <p:nvPr>
            <p:custDataLst>
              <p:custData r:id="rId5"/>
              <p:custData r:id="rId6"/>
              <p:tags r:id="rId7"/>
            </p:custDataLst>
          </p:nvPr>
        </p:nvSpPr>
        <p:spPr>
          <a:xfrm>
            <a:off x="586740" y="2373222"/>
            <a:ext cx="2601751" cy="276999"/>
          </a:xfrm>
          <a:prstGeom prst="rect">
            <a:avLst/>
          </a:prstGeom>
          <a:noFill/>
        </p:spPr>
        <p:txBody>
          <a:bodyPr wrap="square" lIns="13716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50E6FF"/>
                </a:solidFill>
                <a:effectLst/>
                <a:uLnTx/>
                <a:uFillTx/>
                <a:latin typeface="Segoe UI Semibold"/>
                <a:ea typeface="+mn-ea"/>
                <a:cs typeface="+mn-cs"/>
              </a:rPr>
              <a:t>Insights</a:t>
            </a:r>
          </a:p>
        </p:txBody>
      </p:sp>
      <p:sp>
        <p:nvSpPr>
          <p:cNvPr id="26" name="TextBox 25">
            <a:extLst>
              <a:ext uri="{FF2B5EF4-FFF2-40B4-BE49-F238E27FC236}">
                <a16:creationId xmlns:a16="http://schemas.microsoft.com/office/drawing/2014/main" id="{D0B4952D-AC49-74D5-B44D-7C1CA2870304}"/>
              </a:ext>
            </a:extLst>
          </p:cNvPr>
          <p:cNvSpPr txBox="1">
            <a:spLocks/>
          </p:cNvSpPr>
          <p:nvPr>
            <p:custDataLst>
              <p:custData r:id="rId8"/>
              <p:custData r:id="rId9"/>
              <p:custData r:id="rId10"/>
              <p:tags r:id="rId11"/>
            </p:custDataLst>
          </p:nvPr>
        </p:nvSpPr>
        <p:spPr>
          <a:xfrm>
            <a:off x="586740" y="2779453"/>
            <a:ext cx="2601751" cy="3708433"/>
          </a:xfrm>
          <a:prstGeom prst="rect">
            <a:avLst/>
          </a:prstGeom>
          <a:noFill/>
        </p:spPr>
        <p:txBody>
          <a:bodyPr wrap="square" lIns="137160" tIns="91440" rIns="137160" bIns="91440" rtlCol="0" anchor="t">
            <a:noAutofit/>
          </a:bodyPr>
          <a:lstStyle/>
          <a:p>
            <a:pPr marL="285750" marR="0" lvl="0" indent="-285750" algn="l" defTabSz="914367" rtl="0" eaLnBrk="1" fontAlgn="auto" latinLnBrk="0" hangingPunct="1">
              <a:lnSpc>
                <a:spcPct val="100000"/>
              </a:lnSpc>
              <a:spcBef>
                <a:spcPts val="12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Segoe UI"/>
                <a:ea typeface="+mn-lt"/>
                <a:cs typeface="Segoe UI"/>
              </a:rPr>
              <a:t>Data sets in the energy industry are among the largest and most complex, with less than 5% used, making it difficult to generate meaningful insights</a:t>
            </a:r>
            <a:endParaRPr kumimoji="0" lang="en-US" sz="1400" b="0" i="0" u="none" strike="noStrike" kern="1200" cap="none" spc="0" normalizeH="0" baseline="0" noProof="0" dirty="0">
              <a:ln>
                <a:noFill/>
              </a:ln>
              <a:solidFill>
                <a:srgbClr val="000000"/>
              </a:solidFill>
              <a:effectLst/>
              <a:uLnTx/>
              <a:uFillTx/>
              <a:latin typeface="Segoe UI"/>
              <a:ea typeface="+mn-ea"/>
              <a:cs typeface="Segoe UI"/>
            </a:endParaRPr>
          </a:p>
          <a:p>
            <a:pPr marL="285750" marR="0" lvl="0" indent="-285750" algn="l" defTabSz="914367" rtl="0" eaLnBrk="1" fontAlgn="auto" latinLnBrk="0" hangingPunct="1">
              <a:lnSpc>
                <a:spcPct val="100000"/>
              </a:lnSpc>
              <a:spcBef>
                <a:spcPts val="12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Segoe UI"/>
                <a:ea typeface="+mn-lt"/>
                <a:cs typeface="Segoe UI"/>
              </a:rPr>
              <a:t>Too much time spent collecting and validating data and not enough time for strategic analysis and decision-making</a:t>
            </a:r>
          </a:p>
        </p:txBody>
      </p:sp>
      <p:sp>
        <p:nvSpPr>
          <p:cNvPr id="28" name="TextBox 27">
            <a:extLst>
              <a:ext uri="{FF2B5EF4-FFF2-40B4-BE49-F238E27FC236}">
                <a16:creationId xmlns:a16="http://schemas.microsoft.com/office/drawing/2014/main" id="{851669D8-6A88-5788-436B-316536F0018F}"/>
              </a:ext>
            </a:extLst>
          </p:cNvPr>
          <p:cNvSpPr txBox="1">
            <a:spLocks/>
          </p:cNvSpPr>
          <p:nvPr>
            <p:custDataLst>
              <p:custData r:id="rId12"/>
              <p:custData r:id="rId13"/>
              <p:custData r:id="rId14"/>
              <p:tags r:id="rId15"/>
            </p:custDataLst>
          </p:nvPr>
        </p:nvSpPr>
        <p:spPr>
          <a:xfrm>
            <a:off x="3386167" y="2373222"/>
            <a:ext cx="2601751" cy="276999"/>
          </a:xfrm>
          <a:prstGeom prst="rect">
            <a:avLst/>
          </a:prstGeom>
          <a:noFill/>
        </p:spPr>
        <p:txBody>
          <a:bodyPr wrap="square" lIns="137160" tIns="0" rIns="0" bIns="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0E6FF"/>
                </a:solidFill>
                <a:effectLst/>
                <a:uLnTx/>
                <a:uFillTx/>
                <a:latin typeface="Segoe UI Semibold"/>
                <a:ea typeface="+mn-ea"/>
                <a:cs typeface="+mn-cs"/>
              </a:rPr>
              <a:t>Operational Efficiency</a:t>
            </a:r>
          </a:p>
        </p:txBody>
      </p:sp>
      <p:sp>
        <p:nvSpPr>
          <p:cNvPr id="30" name="TextBox 29">
            <a:extLst>
              <a:ext uri="{FF2B5EF4-FFF2-40B4-BE49-F238E27FC236}">
                <a16:creationId xmlns:a16="http://schemas.microsoft.com/office/drawing/2014/main" id="{A15B988B-D797-FA67-0B38-BE8E0F6265DF}"/>
              </a:ext>
            </a:extLst>
          </p:cNvPr>
          <p:cNvSpPr txBox="1">
            <a:spLocks/>
          </p:cNvSpPr>
          <p:nvPr>
            <p:custDataLst>
              <p:custData r:id="rId16"/>
              <p:custData r:id="rId17"/>
              <p:custData r:id="rId18"/>
              <p:tags r:id="rId19"/>
            </p:custDataLst>
          </p:nvPr>
        </p:nvSpPr>
        <p:spPr>
          <a:xfrm>
            <a:off x="3386167" y="2779453"/>
            <a:ext cx="2601751" cy="3708433"/>
          </a:xfrm>
          <a:prstGeom prst="rect">
            <a:avLst/>
          </a:prstGeom>
          <a:noFill/>
        </p:spPr>
        <p:txBody>
          <a:bodyPr wrap="square" lIns="137160" tIns="91440" rIns="137160" bIns="91440" rtlCol="0" anchor="t">
            <a:noAutofit/>
          </a:bodyPr>
          <a:lstStyle/>
          <a:p>
            <a:pPr marL="285750" marR="0" lvl="0" indent="-285750" algn="l" defTabSz="914367" rtl="0" eaLnBrk="1" fontAlgn="auto" latinLnBrk="0" hangingPunct="1">
              <a:lnSpc>
                <a:spcPct val="100000"/>
              </a:lnSpc>
              <a:spcBef>
                <a:spcPts val="1200"/>
              </a:spcBef>
              <a:spcAft>
                <a:spcPts val="0"/>
              </a:spcAft>
              <a:buClrTx/>
              <a:buSzTx/>
              <a:buFont typeface="Arial"/>
              <a:buChar char="•"/>
              <a:tabLst/>
              <a:defRPr/>
            </a:pPr>
            <a:r>
              <a:rPr kumimoji="0" lang="en-US" sz="1400" b="0" i="0" u="none" strike="noStrike" kern="1200" cap="none" spc="0" normalizeH="0" baseline="0" noProof="0">
                <a:ln>
                  <a:noFill/>
                </a:ln>
                <a:solidFill>
                  <a:srgbClr val="000000"/>
                </a:solidFill>
                <a:effectLst/>
                <a:uLnTx/>
                <a:uFillTx/>
                <a:latin typeface="Segoe UI"/>
                <a:ea typeface="+mn-lt"/>
                <a:cs typeface="Segoe UI"/>
              </a:rPr>
              <a:t>Data bottlenecks and</a:t>
            </a:r>
            <a:r>
              <a:rPr kumimoji="0" lang="en-US" sz="1400" b="1" i="0" u="none" strike="noStrike" kern="1200" cap="none" spc="0" normalizeH="0" baseline="0" noProof="0">
                <a:ln>
                  <a:noFill/>
                </a:ln>
                <a:solidFill>
                  <a:srgbClr val="000000"/>
                </a:solidFill>
                <a:effectLst/>
                <a:uLnTx/>
                <a:uFillTx/>
                <a:latin typeface="Segoe UI"/>
                <a:ea typeface="+mn-lt"/>
                <a:cs typeface="Segoe UI"/>
              </a:rPr>
              <a:t> </a:t>
            </a:r>
            <a:r>
              <a:rPr kumimoji="0" lang="en-US" sz="1400" b="0" i="0" u="none" strike="noStrike" kern="1200" cap="none" spc="0" normalizeH="0" baseline="0" noProof="0">
                <a:ln>
                  <a:noFill/>
                </a:ln>
                <a:solidFill>
                  <a:srgbClr val="000000"/>
                </a:solidFill>
                <a:effectLst/>
                <a:uLnTx/>
                <a:uFillTx/>
                <a:latin typeface="Segoe UI"/>
                <a:ea typeface="+mn-lt"/>
                <a:cs typeface="Segoe UI"/>
              </a:rPr>
              <a:t>silos across diverse applications and businesses slow operations and workflows</a:t>
            </a:r>
            <a:endParaRPr kumimoji="0" lang="en-US" sz="1400" b="0" i="0" u="none" strike="noStrike" kern="1200" cap="none" spc="0" normalizeH="0" baseline="0" noProof="0">
              <a:ln>
                <a:noFill/>
              </a:ln>
              <a:solidFill>
                <a:srgbClr val="000000"/>
              </a:solidFill>
              <a:effectLst/>
              <a:uLnTx/>
              <a:uFillTx/>
              <a:latin typeface="Segoe UI"/>
              <a:ea typeface="+mn-ea"/>
              <a:cs typeface="Segoe UI"/>
            </a:endParaRPr>
          </a:p>
          <a:p>
            <a:pPr marL="285750" marR="0" lvl="0" indent="-285750" algn="l" defTabSz="914367" rtl="0" eaLnBrk="1" fontAlgn="auto" latinLnBrk="0" hangingPunct="1">
              <a:lnSpc>
                <a:spcPct val="100000"/>
              </a:lnSpc>
              <a:spcBef>
                <a:spcPts val="1200"/>
              </a:spcBef>
              <a:spcAft>
                <a:spcPts val="0"/>
              </a:spcAft>
              <a:buClrTx/>
              <a:buSzTx/>
              <a:buFont typeface="Arial"/>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a:rPr>
              <a:t>Data searches and repurchases are expensive and time-consuming</a:t>
            </a:r>
          </a:p>
        </p:txBody>
      </p:sp>
      <p:sp>
        <p:nvSpPr>
          <p:cNvPr id="32" name="TextBox 31">
            <a:extLst>
              <a:ext uri="{FF2B5EF4-FFF2-40B4-BE49-F238E27FC236}">
                <a16:creationId xmlns:a16="http://schemas.microsoft.com/office/drawing/2014/main" id="{D367857E-F3E7-331C-96F0-11A1FF137DFF}"/>
              </a:ext>
            </a:extLst>
          </p:cNvPr>
          <p:cNvSpPr txBox="1">
            <a:spLocks/>
          </p:cNvSpPr>
          <p:nvPr>
            <p:custDataLst>
              <p:custData r:id="rId20"/>
              <p:custData r:id="rId21"/>
              <p:custData r:id="rId22"/>
              <p:tags r:id="rId23"/>
            </p:custDataLst>
          </p:nvPr>
        </p:nvSpPr>
        <p:spPr>
          <a:xfrm>
            <a:off x="6185594" y="2373222"/>
            <a:ext cx="2601751" cy="276999"/>
          </a:xfrm>
          <a:prstGeom prst="rect">
            <a:avLst/>
          </a:prstGeom>
          <a:noFill/>
        </p:spPr>
        <p:txBody>
          <a:bodyPr wrap="square" lIns="137160" tIns="0" rIns="0" bIns="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0E6FF"/>
                </a:solidFill>
                <a:effectLst/>
                <a:uLnTx/>
                <a:uFillTx/>
                <a:latin typeface="Segoe UI Semibold"/>
                <a:ea typeface="+mn-ea"/>
                <a:cs typeface="+mn-cs"/>
              </a:rPr>
              <a:t>Global Scalability</a:t>
            </a:r>
            <a:endParaRPr kumimoji="0" lang="en-US" sz="1800" b="0" i="0" u="none" strike="noStrike" kern="1200" cap="none" spc="0" normalizeH="0" baseline="0" noProof="0" dirty="0">
              <a:ln>
                <a:noFill/>
              </a:ln>
              <a:solidFill>
                <a:srgbClr val="50E6FF"/>
              </a:solidFill>
              <a:effectLst/>
              <a:uLnTx/>
              <a:uFillTx/>
              <a:latin typeface="Segoe UI Semibold"/>
              <a:ea typeface="+mn-ea"/>
              <a:cs typeface="+mn-cs"/>
            </a:endParaRPr>
          </a:p>
        </p:txBody>
      </p:sp>
      <p:sp>
        <p:nvSpPr>
          <p:cNvPr id="34" name="TextBox 33">
            <a:extLst>
              <a:ext uri="{FF2B5EF4-FFF2-40B4-BE49-F238E27FC236}">
                <a16:creationId xmlns:a16="http://schemas.microsoft.com/office/drawing/2014/main" id="{1650C826-0998-3D51-7E2B-28A9BC8AA5DE}"/>
              </a:ext>
            </a:extLst>
          </p:cNvPr>
          <p:cNvSpPr txBox="1">
            <a:spLocks/>
          </p:cNvSpPr>
          <p:nvPr>
            <p:custDataLst>
              <p:custData r:id="rId24"/>
              <p:custData r:id="rId25"/>
              <p:custData r:id="rId26"/>
              <p:tags r:id="rId27"/>
            </p:custDataLst>
          </p:nvPr>
        </p:nvSpPr>
        <p:spPr>
          <a:xfrm>
            <a:off x="6185593" y="2779453"/>
            <a:ext cx="2601751" cy="3708433"/>
          </a:xfrm>
          <a:prstGeom prst="rect">
            <a:avLst/>
          </a:prstGeom>
          <a:noFill/>
        </p:spPr>
        <p:txBody>
          <a:bodyPr wrap="square" lIns="137160" tIns="91440" rIns="137160" bIns="91440" rtlCol="0" anchor="t">
            <a:noAutofit/>
          </a:bodyPr>
          <a:lstStyle/>
          <a:p>
            <a:pPr marL="228600" marR="0" lvl="0" indent="-228600" algn="l" defTabSz="914367"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000000"/>
                </a:solidFill>
                <a:effectLst/>
                <a:uLnTx/>
                <a:uFillTx/>
                <a:latin typeface="Segoe UI"/>
                <a:ea typeface="+mn-lt"/>
                <a:cs typeface="Segoe UI"/>
              </a:rPr>
              <a:t>Limited security and scalability compared to an integrated, open, enterprise-grade cloud with the power to compute intensive workloads at a global scale</a:t>
            </a:r>
            <a:endParaRPr kumimoji="0" lang="en-US" sz="1400" b="0" i="0" u="none" strike="noStrike" kern="1200" cap="none" spc="0" normalizeH="0" baseline="0" noProof="0">
              <a:ln>
                <a:noFill/>
              </a:ln>
              <a:solidFill>
                <a:srgbClr val="000000"/>
              </a:solidFill>
              <a:effectLst/>
              <a:uLnTx/>
              <a:uFillTx/>
              <a:latin typeface="Segoe UI"/>
              <a:ea typeface="+mn-ea"/>
              <a:cs typeface="Segoe UI"/>
            </a:endParaRPr>
          </a:p>
          <a:p>
            <a:pPr marL="228600" marR="0" lvl="0" indent="-228600" algn="l" defTabSz="914367"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000000"/>
                </a:solidFill>
                <a:effectLst/>
                <a:uLnTx/>
                <a:uFillTx/>
                <a:latin typeface="Segoe UI"/>
                <a:ea typeface="+mn-lt"/>
                <a:cs typeface="Segoe UI"/>
              </a:rPr>
              <a:t>Lack of extensibility to an ecosystem of additional industry applications, developers, and solutions</a:t>
            </a:r>
          </a:p>
        </p:txBody>
      </p:sp>
      <p:sp>
        <p:nvSpPr>
          <p:cNvPr id="36" name="TextBox 35">
            <a:extLst>
              <a:ext uri="{FF2B5EF4-FFF2-40B4-BE49-F238E27FC236}">
                <a16:creationId xmlns:a16="http://schemas.microsoft.com/office/drawing/2014/main" id="{CBDBE0BE-CD67-6B3B-921E-73FDF828983E}"/>
              </a:ext>
            </a:extLst>
          </p:cNvPr>
          <p:cNvSpPr txBox="1">
            <a:spLocks/>
          </p:cNvSpPr>
          <p:nvPr>
            <p:custDataLst>
              <p:custData r:id="rId28"/>
              <p:custData r:id="rId29"/>
              <p:custData r:id="rId30"/>
              <p:tags r:id="rId31"/>
            </p:custDataLst>
          </p:nvPr>
        </p:nvSpPr>
        <p:spPr>
          <a:xfrm>
            <a:off x="8985020" y="2373222"/>
            <a:ext cx="2601751" cy="276999"/>
          </a:xfrm>
          <a:prstGeom prst="rect">
            <a:avLst/>
          </a:prstGeom>
          <a:noFill/>
        </p:spPr>
        <p:txBody>
          <a:bodyPr wrap="square" lIns="137160" tIns="0" rIns="0" bIns="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50E6FF"/>
                </a:solidFill>
                <a:effectLst/>
                <a:uLnTx/>
                <a:uFillTx/>
                <a:latin typeface="Segoe UI Semibold"/>
                <a:ea typeface="+mn-ea"/>
                <a:cs typeface="+mn-cs"/>
              </a:rPr>
              <a:t>Integration</a:t>
            </a:r>
          </a:p>
        </p:txBody>
      </p:sp>
      <p:sp>
        <p:nvSpPr>
          <p:cNvPr id="38" name="TextBox 37">
            <a:extLst>
              <a:ext uri="{FF2B5EF4-FFF2-40B4-BE49-F238E27FC236}">
                <a16:creationId xmlns:a16="http://schemas.microsoft.com/office/drawing/2014/main" id="{97373714-95CF-F1F0-A72E-872A6B890E81}"/>
              </a:ext>
            </a:extLst>
          </p:cNvPr>
          <p:cNvSpPr txBox="1">
            <a:spLocks/>
          </p:cNvSpPr>
          <p:nvPr>
            <p:custDataLst>
              <p:custData r:id="rId32"/>
              <p:custData r:id="rId33"/>
              <p:custData r:id="rId34"/>
              <p:tags r:id="rId35"/>
            </p:custDataLst>
          </p:nvPr>
        </p:nvSpPr>
        <p:spPr>
          <a:xfrm>
            <a:off x="8985020" y="2779453"/>
            <a:ext cx="2601751" cy="3708433"/>
          </a:xfrm>
          <a:prstGeom prst="rect">
            <a:avLst/>
          </a:prstGeom>
          <a:noFill/>
        </p:spPr>
        <p:txBody>
          <a:bodyPr wrap="square" lIns="137160" tIns="91440" rIns="137160" bIns="91440" rtlCol="0" anchor="t">
            <a:noAutofit/>
          </a:bodyPr>
          <a:lstStyle>
            <a:defPPr>
              <a:defRPr lang="en-US"/>
            </a:defPPr>
            <a:lvl1pPr marL="228600" indent="-228600">
              <a:spcBef>
                <a:spcPts val="400"/>
              </a:spcBef>
              <a:buFont typeface="Arial" panose="020B0604020202020204" pitchFamily="34" charset="0"/>
              <a:buChar char="•"/>
              <a:defRPr sz="1800"/>
            </a:lvl1pPr>
          </a:lstStyle>
          <a:p>
            <a:pPr marL="228600" marR="0" lvl="0" indent="-228600" algn="l" defTabSz="914367"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a:rPr>
              <a:t>Data is bound to proprietary applications, making it difficult to integrate solutions and data for analysis, collaboration, and innovation</a:t>
            </a:r>
          </a:p>
          <a:p>
            <a:pPr marL="228600" marR="0" lvl="0" indent="-228600" algn="l" defTabSz="914367"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a:rPr>
              <a:t>Lack of resources to build and support enterprise grade applications and technology capabilities</a:t>
            </a:r>
          </a:p>
        </p:txBody>
      </p:sp>
    </p:spTree>
    <p:extLst>
      <p:ext uri="{BB962C8B-B14F-4D97-AF65-F5344CB8AC3E}">
        <p14:creationId xmlns:p14="http://schemas.microsoft.com/office/powerpoint/2010/main" val="301420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CE12CD-FE92-8DEB-6E73-2BCDD7648B96}"/>
              </a:ext>
            </a:extLst>
          </p:cNvPr>
          <p:cNvGrpSpPr/>
          <p:nvPr/>
        </p:nvGrpSpPr>
        <p:grpSpPr>
          <a:xfrm>
            <a:off x="0" y="0"/>
            <a:ext cx="12192000" cy="1587500"/>
            <a:chOff x="0" y="0"/>
            <a:chExt cx="12192000" cy="1587500"/>
          </a:xfrm>
        </p:grpSpPr>
        <p:pic>
          <p:nvPicPr>
            <p:cNvPr id="20" name="Picture 19" descr="Graphical user interface, application&#10;&#10;Description automatically generated">
              <a:extLst>
                <a:ext uri="{FF2B5EF4-FFF2-40B4-BE49-F238E27FC236}">
                  <a16:creationId xmlns:a16="http://schemas.microsoft.com/office/drawing/2014/main" id="{32780C60-3F0F-836E-DA34-64B9A440B461}"/>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0"/>
              <a:ext cx="12192000" cy="1587500"/>
            </a:xfrm>
            <a:custGeom>
              <a:avLst/>
              <a:gdLst>
                <a:gd name="connsiteX0" fmla="*/ 0 w 12192000"/>
                <a:gd name="connsiteY0" fmla="*/ 0 h 1880373"/>
                <a:gd name="connsiteX1" fmla="*/ 12192000 w 12192000"/>
                <a:gd name="connsiteY1" fmla="*/ 0 h 1880373"/>
                <a:gd name="connsiteX2" fmla="*/ 12192000 w 12192000"/>
                <a:gd name="connsiteY2" fmla="*/ 1880373 h 1880373"/>
                <a:gd name="connsiteX3" fmla="*/ 0 w 12192000"/>
                <a:gd name="connsiteY3" fmla="*/ 1880373 h 1880373"/>
              </a:gdLst>
              <a:ahLst/>
              <a:cxnLst>
                <a:cxn ang="0">
                  <a:pos x="connsiteX0" y="connsiteY0"/>
                </a:cxn>
                <a:cxn ang="0">
                  <a:pos x="connsiteX1" y="connsiteY1"/>
                </a:cxn>
                <a:cxn ang="0">
                  <a:pos x="connsiteX2" y="connsiteY2"/>
                </a:cxn>
                <a:cxn ang="0">
                  <a:pos x="connsiteX3" y="connsiteY3"/>
                </a:cxn>
              </a:cxnLst>
              <a:rect l="l" t="t" r="r" b="b"/>
              <a:pathLst>
                <a:path w="12192000" h="1880373">
                  <a:moveTo>
                    <a:pt x="0" y="0"/>
                  </a:moveTo>
                  <a:lnTo>
                    <a:pt x="12192000" y="0"/>
                  </a:lnTo>
                  <a:lnTo>
                    <a:pt x="12192000" y="1880373"/>
                  </a:lnTo>
                  <a:lnTo>
                    <a:pt x="0" y="1880373"/>
                  </a:lnTo>
                  <a:close/>
                </a:path>
              </a:pathLst>
            </a:custGeom>
            <a:effectLst>
              <a:outerShdw blurRad="50800" dist="38100" dir="2700000" algn="tl" rotWithShape="0">
                <a:prstClr val="black">
                  <a:alpha val="25000"/>
                </a:prstClr>
              </a:outerShdw>
            </a:effectLst>
          </p:spPr>
        </p:pic>
        <p:sp>
          <p:nvSpPr>
            <p:cNvPr id="21" name="Rectangle 20">
              <a:extLst>
                <a:ext uri="{FF2B5EF4-FFF2-40B4-BE49-F238E27FC236}">
                  <a16:creationId xmlns:a16="http://schemas.microsoft.com/office/drawing/2014/main" id="{25E383E8-2EE7-844E-56A6-752C32E781B2}"/>
                </a:ext>
              </a:extLst>
            </p:cNvPr>
            <p:cNvSpPr>
              <a:spLocks/>
            </p:cNvSpPr>
            <p:nvPr/>
          </p:nvSpPr>
          <p:spPr bwMode="auto">
            <a:xfrm>
              <a:off x="0" y="0"/>
              <a:ext cx="12192000" cy="1587500"/>
            </a:xfrm>
            <a:prstGeom prst="rect">
              <a:avLst/>
            </a:prstGeom>
            <a:gradFill flip="none" rotWithShape="1">
              <a:gsLst>
                <a:gs pos="0">
                  <a:schemeClr val="tx2">
                    <a:alpha val="0"/>
                  </a:schemeClr>
                </a:gs>
                <a:gs pos="21000">
                  <a:srgbClr val="243A5E">
                    <a:alpha val="50000"/>
                  </a:srgbClr>
                </a:gs>
                <a:gs pos="61000">
                  <a:schemeClr val="tx2">
                    <a:alpha val="9000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sp>
        <p:nvSpPr>
          <p:cNvPr id="4" name="Title 3">
            <a:extLst>
              <a:ext uri="{FF2B5EF4-FFF2-40B4-BE49-F238E27FC236}">
                <a16:creationId xmlns:a16="http://schemas.microsoft.com/office/drawing/2014/main" id="{E66B73DD-67C8-B83C-E8EE-CB76A949979C}"/>
              </a:ext>
            </a:extLst>
          </p:cNvPr>
          <p:cNvSpPr>
            <a:spLocks noGrp="1"/>
          </p:cNvSpPr>
          <p:nvPr>
            <p:ph type="title"/>
          </p:nvPr>
        </p:nvSpPr>
        <p:spPr>
          <a:xfrm>
            <a:off x="588263" y="547528"/>
            <a:ext cx="11018520" cy="492443"/>
          </a:xfrm>
        </p:spPr>
        <p:txBody>
          <a:bodyPr/>
          <a:lstStyle/>
          <a:p>
            <a:r>
              <a:rPr lang="en-US" sz="3200" dirty="0">
                <a:solidFill>
                  <a:schemeClr val="bg1"/>
                </a:solidFill>
                <a:cs typeface="Segoe UI"/>
              </a:rPr>
              <a:t>Azure Data Manager for Energy Evolution</a:t>
            </a:r>
            <a:endParaRPr lang="en-US" sz="3200" dirty="0">
              <a:solidFill>
                <a:schemeClr val="bg1"/>
              </a:solidFill>
            </a:endParaRPr>
          </a:p>
        </p:txBody>
      </p:sp>
      <p:sp>
        <p:nvSpPr>
          <p:cNvPr id="6" name="TextBox 5">
            <a:extLst>
              <a:ext uri="{FF2B5EF4-FFF2-40B4-BE49-F238E27FC236}">
                <a16:creationId xmlns:a16="http://schemas.microsoft.com/office/drawing/2014/main" id="{BAA751DF-F87D-5922-25CC-7A1C9F5C12F6}"/>
              </a:ext>
            </a:extLst>
          </p:cNvPr>
          <p:cNvSpPr txBox="1"/>
          <p:nvPr/>
        </p:nvSpPr>
        <p:spPr>
          <a:xfrm>
            <a:off x="465780" y="1680131"/>
            <a:ext cx="11498520" cy="338554"/>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Segoe UI" pitchFamily="34" charset="0"/>
              </a:rPr>
              <a:t>Build industry capabilities to support transformation and energy transition in partnership with the global energy industry</a:t>
            </a:r>
          </a:p>
        </p:txBody>
      </p:sp>
      <p:sp>
        <p:nvSpPr>
          <p:cNvPr id="7" name="Content Placeholder 2">
            <a:extLst>
              <a:ext uri="{FF2B5EF4-FFF2-40B4-BE49-F238E27FC236}">
                <a16:creationId xmlns:a16="http://schemas.microsoft.com/office/drawing/2014/main" id="{5091FE56-D772-DB7F-A369-21069E1622F8}"/>
              </a:ext>
            </a:extLst>
          </p:cNvPr>
          <p:cNvSpPr txBox="1">
            <a:spLocks/>
          </p:cNvSpPr>
          <p:nvPr/>
        </p:nvSpPr>
        <p:spPr>
          <a:xfrm>
            <a:off x="8552329" y="2435655"/>
            <a:ext cx="3325908" cy="4122491"/>
          </a:xfrm>
          <a:prstGeom prst="rect">
            <a:avLst/>
          </a:prstGeom>
          <a:noFill/>
          <a:effectLst/>
        </p:spPr>
        <p:txBody>
          <a:bodyPr vert="horz" wrap="square" lIns="0" tIns="0" rIns="0" bIns="0" rtlCol="0" anchor="t" anchorCtr="0">
            <a:noAutofit/>
          </a:bodyPr>
          <a:lstStyle>
            <a:lvl1pPr marL="173038" indent="-173038" algn="l" defTabSz="914400" rtl="0" eaLnBrk="1" latinLnBrk="0" hangingPunct="1">
              <a:lnSpc>
                <a:spcPct val="90000"/>
              </a:lnSpc>
              <a:spcBef>
                <a:spcPts val="600"/>
              </a:spcBef>
              <a:buClr>
                <a:schemeClr val="accent1">
                  <a:lumMod val="50000"/>
                </a:schemeClr>
              </a:buClr>
              <a:buSzPct val="90000"/>
              <a:buFont typeface="Wingdings" panose="05000000000000000000" pitchFamily="2" charset="2"/>
              <a:buChar char="§"/>
              <a:defRPr sz="1200" kern="1200">
                <a:solidFill>
                  <a:schemeClr val="tx1"/>
                </a:solidFill>
                <a:latin typeface="Segoe UI" panose="020B0502040204020203" pitchFamily="34" charset="0"/>
                <a:ea typeface="+mn-ea"/>
                <a:cs typeface="Segoe UI" panose="020B0502040204020203" pitchFamily="34" charset="0"/>
              </a:defRPr>
            </a:lvl1pPr>
            <a:lvl2pPr marL="346075" indent="-173038" algn="l" defTabSz="914400" rtl="0" eaLnBrk="1" latinLnBrk="0" hangingPunct="1">
              <a:lnSpc>
                <a:spcPct val="90000"/>
              </a:lnSpc>
              <a:spcBef>
                <a:spcPts val="600"/>
              </a:spcBef>
              <a:buClr>
                <a:schemeClr val="accent1">
                  <a:lumMod val="50000"/>
                </a:schemeClr>
              </a:buClr>
              <a:buFont typeface="Calibri" panose="020F0502020204030204" pitchFamily="34" charset="0"/>
              <a:buChar char="−"/>
              <a:defRPr sz="1200" kern="1200">
                <a:solidFill>
                  <a:schemeClr val="tx1"/>
                </a:solidFill>
                <a:latin typeface="Segoe UI" panose="020B0502040204020203" pitchFamily="34" charset="0"/>
                <a:ea typeface="+mn-ea"/>
                <a:cs typeface="Segoe UI" panose="020B0502040204020203" pitchFamily="34" charset="0"/>
              </a:defRPr>
            </a:lvl2pPr>
            <a:lvl3pPr marL="574675" indent="-173038" algn="l" defTabSz="914400" rtl="0" eaLnBrk="1" latinLnBrk="0" hangingPunct="1">
              <a:lnSpc>
                <a:spcPct val="90000"/>
              </a:lnSpc>
              <a:spcBef>
                <a:spcPts val="600"/>
              </a:spcBef>
              <a:buClr>
                <a:schemeClr val="accent1">
                  <a:lumMod val="50000"/>
                </a:schemeClr>
              </a:buClr>
              <a:buFont typeface="Calibri" panose="020F0502020204030204" pitchFamily="34" charset="0"/>
              <a:buChar char="▫"/>
              <a:defRPr sz="1200" kern="1200">
                <a:solidFill>
                  <a:schemeClr val="tx1"/>
                </a:solidFill>
                <a:latin typeface="Segoe UI" panose="020B0502040204020203" pitchFamily="34" charset="0"/>
                <a:ea typeface="+mn-ea"/>
                <a:cs typeface="Segoe UI" panose="020B0502040204020203" pitchFamily="34" charset="0"/>
              </a:defRPr>
            </a:lvl3pPr>
            <a:lvl4pPr marL="741363" indent="-166688" algn="l" defTabSz="914400" rtl="0" eaLnBrk="1" latinLnBrk="0" hangingPunct="1">
              <a:lnSpc>
                <a:spcPct val="90000"/>
              </a:lnSpc>
              <a:spcBef>
                <a:spcPts val="600"/>
              </a:spcBef>
              <a:buClr>
                <a:schemeClr val="accent1">
                  <a:lumMod val="50000"/>
                </a:schemeClr>
              </a:buClr>
              <a:buSzPct val="85000"/>
              <a:buFont typeface="Calibri" panose="020F0502020204030204" pitchFamily="34" charset="0"/>
              <a:buChar char="−"/>
              <a:defRPr sz="1200" kern="1200">
                <a:solidFill>
                  <a:schemeClr val="tx1"/>
                </a:solidFill>
                <a:latin typeface="Segoe UI" panose="020B0502040204020203" pitchFamily="34" charset="0"/>
                <a:ea typeface="+mn-ea"/>
                <a:cs typeface="Segoe UI" panose="020B0502040204020203" pitchFamily="34" charset="0"/>
              </a:defRPr>
            </a:lvl4pPr>
            <a:lvl5pPr marL="914400" indent="-173038" algn="l" defTabSz="914400" rtl="0" eaLnBrk="1" latinLnBrk="0" hangingPunct="1">
              <a:lnSpc>
                <a:spcPct val="90000"/>
              </a:lnSpc>
              <a:spcBef>
                <a:spcPts val="600"/>
              </a:spcBef>
              <a:buClr>
                <a:schemeClr val="accent1">
                  <a:lumMod val="50000"/>
                </a:schemeClr>
              </a:buClr>
              <a:buFont typeface="Arial" panose="020B0604020202020204" pitchFamily="34" charset="0"/>
              <a:buChar char="•"/>
              <a:defRPr sz="12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buClr>
                <a:srgbClr val="FFFFFF">
                  <a:lumMod val="75000"/>
                </a:srgbClr>
              </a:buClr>
              <a:buFont typeface="Courier New" panose="02070309020205020404" pitchFamily="49" charset="0"/>
              <a:buChar char="o"/>
              <a:defRPr/>
            </a:pPr>
            <a:r>
              <a:rPr kumimoji="0" lang="en-US" sz="14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Data platform to govern subsurface data types </a:t>
            </a:r>
            <a:r>
              <a:rPr kumimoji="0" lang="en-US" sz="14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across the full project life-cycle from acquisition to production. </a:t>
            </a:r>
          </a:p>
          <a:p>
            <a:pPr>
              <a:lnSpc>
                <a:spcPct val="100000"/>
              </a:lnSpc>
              <a:spcBef>
                <a:spcPts val="0"/>
              </a:spcBef>
              <a:spcAft>
                <a:spcPts val="600"/>
              </a:spcAft>
              <a:buClr>
                <a:srgbClr val="FFFFFF">
                  <a:lumMod val="75000"/>
                </a:srgbClr>
              </a:buClr>
              <a:buFont typeface="Courier New" panose="02070309020205020404" pitchFamily="49" charset="0"/>
              <a:buChar char="o"/>
              <a:defRPr/>
            </a:pPr>
            <a:endParaRPr lang="en-US" sz="1400">
              <a:solidFill>
                <a:srgbClr val="000000"/>
              </a:solidFill>
            </a:endParaRPr>
          </a:p>
          <a:p>
            <a:pPr>
              <a:lnSpc>
                <a:spcPct val="100000"/>
              </a:lnSpc>
              <a:spcBef>
                <a:spcPts val="0"/>
              </a:spcBef>
              <a:spcAft>
                <a:spcPts val="600"/>
              </a:spcAft>
              <a:buClr>
                <a:srgbClr val="FFFFFF">
                  <a:lumMod val="75000"/>
                </a:srgbClr>
              </a:buClr>
              <a:buFont typeface="Courier New" panose="02070309020205020404" pitchFamily="49" charset="0"/>
              <a:buChar char="o"/>
              <a:defRPr/>
            </a:pPr>
            <a:r>
              <a:rPr kumimoji="0" lang="en-US" sz="14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Using industry defined open data standards to unlock siloed data and </a:t>
            </a:r>
            <a:r>
              <a:rPr kumimoji="0" lang="en-US" sz="14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liberate the data </a:t>
            </a:r>
            <a:r>
              <a:rPr kumimoji="0" lang="en-US" sz="14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types across different applications. </a:t>
            </a:r>
          </a:p>
          <a:p>
            <a:pPr>
              <a:lnSpc>
                <a:spcPct val="100000"/>
              </a:lnSpc>
              <a:spcBef>
                <a:spcPts val="0"/>
              </a:spcBef>
              <a:spcAft>
                <a:spcPts val="600"/>
              </a:spcAft>
              <a:buClr>
                <a:srgbClr val="FFFFFF">
                  <a:lumMod val="75000"/>
                </a:srgbClr>
              </a:buClr>
              <a:buFont typeface="Courier New" panose="02070309020205020404" pitchFamily="49" charset="0"/>
              <a:buChar char="o"/>
              <a:defRPr/>
            </a:pPr>
            <a:endParaRPr kumimoji="0" lang="en-US" sz="14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a:p>
            <a:pPr>
              <a:lnSpc>
                <a:spcPct val="100000"/>
              </a:lnSpc>
              <a:spcBef>
                <a:spcPts val="0"/>
              </a:spcBef>
              <a:spcAft>
                <a:spcPts val="600"/>
              </a:spcAft>
              <a:buClr>
                <a:srgbClr val="FFFFFF">
                  <a:lumMod val="75000"/>
                </a:srgbClr>
              </a:buClr>
              <a:buFont typeface="Courier New" panose="02070309020205020404" pitchFamily="49" charset="0"/>
              <a:buChar char="o"/>
              <a:defRPr/>
            </a:pPr>
            <a:r>
              <a:rPr kumimoji="0" lang="en-US" sz="14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Support for end-to-end domain workflows that predominantly are built </a:t>
            </a:r>
            <a:r>
              <a:rPr kumimoji="0" lang="en-US" sz="14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using ISV applications and cloud solutions</a:t>
            </a:r>
            <a:r>
              <a:rPr kumimoji="0" lang="en-US" sz="14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a:t>
            </a:r>
          </a:p>
          <a:p>
            <a:pPr>
              <a:lnSpc>
                <a:spcPct val="100000"/>
              </a:lnSpc>
              <a:spcBef>
                <a:spcPts val="0"/>
              </a:spcBef>
              <a:spcAft>
                <a:spcPts val="600"/>
              </a:spcAft>
              <a:buClr>
                <a:srgbClr val="FFFFFF">
                  <a:lumMod val="75000"/>
                </a:srgbClr>
              </a:buClr>
              <a:buFont typeface="Courier New" panose="02070309020205020404" pitchFamily="49" charset="0"/>
              <a:buChar char="o"/>
              <a:defRPr/>
            </a:pPr>
            <a:endParaRPr kumimoji="0" lang="en-US" sz="14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a:p>
            <a:pPr>
              <a:lnSpc>
                <a:spcPct val="100000"/>
              </a:lnSpc>
              <a:spcBef>
                <a:spcPts val="0"/>
              </a:spcBef>
              <a:spcAft>
                <a:spcPts val="600"/>
              </a:spcAft>
              <a:buClr>
                <a:srgbClr val="FFFFFF">
                  <a:lumMod val="75000"/>
                </a:srgbClr>
              </a:buClr>
              <a:buFont typeface="Courier New" panose="02070309020205020404" pitchFamily="49" charset="0"/>
              <a:buChar char="o"/>
              <a:defRPr/>
            </a:pPr>
            <a:r>
              <a:rPr kumimoji="0" lang="en-US" sz="14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Connectivity for domain specific data across </a:t>
            </a:r>
            <a:r>
              <a:rPr kumimoji="0" lang="en-US" sz="14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Microsoft offerings</a:t>
            </a:r>
          </a:p>
        </p:txBody>
      </p:sp>
      <p:pic>
        <p:nvPicPr>
          <p:cNvPr id="5" name="Picture 4">
            <a:extLst>
              <a:ext uri="{FF2B5EF4-FFF2-40B4-BE49-F238E27FC236}">
                <a16:creationId xmlns:a16="http://schemas.microsoft.com/office/drawing/2014/main" id="{89103491-1674-1C47-E383-B7654E56B4A5}"/>
              </a:ext>
            </a:extLst>
          </p:cNvPr>
          <p:cNvPicPr>
            <a:picLocks noChangeAspect="1"/>
          </p:cNvPicPr>
          <p:nvPr/>
        </p:nvPicPr>
        <p:blipFill>
          <a:blip r:embed="rId4"/>
          <a:stretch>
            <a:fillRect/>
          </a:stretch>
        </p:blipFill>
        <p:spPr>
          <a:xfrm>
            <a:off x="444011" y="2260732"/>
            <a:ext cx="7698152" cy="3659777"/>
          </a:xfrm>
          <a:prstGeom prst="rect">
            <a:avLst/>
          </a:prstGeom>
        </p:spPr>
      </p:pic>
    </p:spTree>
    <p:extLst>
      <p:ext uri="{BB962C8B-B14F-4D97-AF65-F5344CB8AC3E}">
        <p14:creationId xmlns:p14="http://schemas.microsoft.com/office/powerpoint/2010/main" val="104354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DFA60BC4-75E3-733A-3752-D3AEB8F9585D}"/>
              </a:ext>
            </a:extLst>
          </p:cNvPr>
          <p:cNvGrpSpPr/>
          <p:nvPr/>
        </p:nvGrpSpPr>
        <p:grpSpPr>
          <a:xfrm>
            <a:off x="0" y="-1"/>
            <a:ext cx="12192000" cy="1587501"/>
            <a:chOff x="0" y="-1"/>
            <a:chExt cx="12192000" cy="1587501"/>
          </a:xfrm>
        </p:grpSpPr>
        <p:pic>
          <p:nvPicPr>
            <p:cNvPr id="51" name="Picture 50">
              <a:extLst>
                <a:ext uri="{FF2B5EF4-FFF2-40B4-BE49-F238E27FC236}">
                  <a16:creationId xmlns:a16="http://schemas.microsoft.com/office/drawing/2014/main" id="{BCDC886D-C0D5-CE5E-C3A1-546FB908C197}"/>
                </a:ext>
                <a:ext uri="{C183D7F6-B498-43B3-948B-1728B52AA6E4}">
                  <adec:decorative xmlns:adec="http://schemas.microsoft.com/office/drawing/2017/decorative" val="1"/>
                </a:ext>
              </a:extLst>
            </p:cNvPr>
            <p:cNvPicPr>
              <a:picLocks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0" y="-1"/>
              <a:ext cx="12192000" cy="1587500"/>
            </a:xfrm>
            <a:custGeom>
              <a:avLst/>
              <a:gdLst>
                <a:gd name="connsiteX0" fmla="*/ 0 w 12192000"/>
                <a:gd name="connsiteY0" fmla="*/ 0 h 1880373"/>
                <a:gd name="connsiteX1" fmla="*/ 12192000 w 12192000"/>
                <a:gd name="connsiteY1" fmla="*/ 0 h 1880373"/>
                <a:gd name="connsiteX2" fmla="*/ 12192000 w 12192000"/>
                <a:gd name="connsiteY2" fmla="*/ 1880373 h 1880373"/>
                <a:gd name="connsiteX3" fmla="*/ 0 w 12192000"/>
                <a:gd name="connsiteY3" fmla="*/ 1880373 h 1880373"/>
              </a:gdLst>
              <a:ahLst/>
              <a:cxnLst>
                <a:cxn ang="0">
                  <a:pos x="connsiteX0" y="connsiteY0"/>
                </a:cxn>
                <a:cxn ang="0">
                  <a:pos x="connsiteX1" y="connsiteY1"/>
                </a:cxn>
                <a:cxn ang="0">
                  <a:pos x="connsiteX2" y="connsiteY2"/>
                </a:cxn>
                <a:cxn ang="0">
                  <a:pos x="connsiteX3" y="connsiteY3"/>
                </a:cxn>
              </a:cxnLst>
              <a:rect l="l" t="t" r="r" b="b"/>
              <a:pathLst>
                <a:path w="12192000" h="1880373">
                  <a:moveTo>
                    <a:pt x="0" y="0"/>
                  </a:moveTo>
                  <a:lnTo>
                    <a:pt x="12192000" y="0"/>
                  </a:lnTo>
                  <a:lnTo>
                    <a:pt x="12192000" y="1880373"/>
                  </a:lnTo>
                  <a:lnTo>
                    <a:pt x="0" y="1880373"/>
                  </a:lnTo>
                  <a:close/>
                </a:path>
              </a:pathLst>
            </a:custGeom>
            <a:effectLst>
              <a:outerShdw blurRad="50800" dist="38100" dir="2700000" algn="tl" rotWithShape="0">
                <a:prstClr val="black">
                  <a:alpha val="25000"/>
                </a:prstClr>
              </a:outerShdw>
            </a:effectLst>
          </p:spPr>
        </p:pic>
        <p:sp>
          <p:nvSpPr>
            <p:cNvPr id="52" name="Rectangle 51">
              <a:extLst>
                <a:ext uri="{FF2B5EF4-FFF2-40B4-BE49-F238E27FC236}">
                  <a16:creationId xmlns:a16="http://schemas.microsoft.com/office/drawing/2014/main" id="{B72076A2-7892-2AD4-1FC1-E4B04D65C2D8}"/>
                </a:ext>
              </a:extLst>
            </p:cNvPr>
            <p:cNvSpPr>
              <a:spLocks/>
            </p:cNvSpPr>
            <p:nvPr/>
          </p:nvSpPr>
          <p:spPr bwMode="auto">
            <a:xfrm>
              <a:off x="0" y="0"/>
              <a:ext cx="12192000" cy="1587500"/>
            </a:xfrm>
            <a:prstGeom prst="rect">
              <a:avLst/>
            </a:prstGeom>
            <a:gradFill flip="none" rotWithShape="1">
              <a:gsLst>
                <a:gs pos="0">
                  <a:schemeClr val="tx2">
                    <a:alpha val="0"/>
                  </a:schemeClr>
                </a:gs>
                <a:gs pos="44000">
                  <a:schemeClr val="tx2">
                    <a:alpha val="8700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Title 1">
            <a:extLst>
              <a:ext uri="{FF2B5EF4-FFF2-40B4-BE49-F238E27FC236}">
                <a16:creationId xmlns:a16="http://schemas.microsoft.com/office/drawing/2014/main" id="{FC9A0786-9DD5-810B-BF0F-BA6D6045EB79}"/>
              </a:ext>
            </a:extLst>
          </p:cNvPr>
          <p:cNvSpPr>
            <a:spLocks noGrp="1"/>
          </p:cNvSpPr>
          <p:nvPr>
            <p:ph type="title"/>
          </p:nvPr>
        </p:nvSpPr>
        <p:spPr>
          <a:xfrm>
            <a:off x="1663700" y="457200"/>
            <a:ext cx="9943082" cy="492443"/>
          </a:xfrm>
        </p:spPr>
        <p:txBody>
          <a:bodyPr/>
          <a:lstStyle/>
          <a:p>
            <a:pPr marR="0" lvl="0">
              <a:spcAft>
                <a:spcPts val="0"/>
              </a:spcAft>
            </a:pPr>
            <a:r>
              <a:rPr lang="en-US" sz="3200">
                <a:solidFill>
                  <a:schemeClr val="bg1"/>
                </a:solidFill>
                <a:cs typeface="Segoe UI"/>
              </a:rPr>
              <a:t>Open data platform with industry leading integrations</a:t>
            </a:r>
          </a:p>
        </p:txBody>
      </p:sp>
      <p:grpSp>
        <p:nvGrpSpPr>
          <p:cNvPr id="46" name="Group 45">
            <a:extLst>
              <a:ext uri="{FF2B5EF4-FFF2-40B4-BE49-F238E27FC236}">
                <a16:creationId xmlns:a16="http://schemas.microsoft.com/office/drawing/2014/main" id="{411764EB-5F1A-1041-2E45-A56A517F3E5C}"/>
              </a:ext>
            </a:extLst>
          </p:cNvPr>
          <p:cNvGrpSpPr/>
          <p:nvPr/>
        </p:nvGrpSpPr>
        <p:grpSpPr>
          <a:xfrm>
            <a:off x="588263" y="0"/>
            <a:ext cx="764932" cy="1102519"/>
            <a:chOff x="588263" y="0"/>
            <a:chExt cx="764932" cy="1102519"/>
          </a:xfrm>
        </p:grpSpPr>
        <p:sp>
          <p:nvSpPr>
            <p:cNvPr id="12" name="Rectangle: Top Corners Rounded 11">
              <a:extLst>
                <a:ext uri="{FF2B5EF4-FFF2-40B4-BE49-F238E27FC236}">
                  <a16:creationId xmlns:a16="http://schemas.microsoft.com/office/drawing/2014/main" id="{35CDD627-B0F5-E50E-B4B6-B071566DAF6B}"/>
                </a:ext>
              </a:extLst>
            </p:cNvPr>
            <p:cNvSpPr/>
            <p:nvPr/>
          </p:nvSpPr>
          <p:spPr bwMode="auto">
            <a:xfrm rot="10800000">
              <a:off x="588263" y="0"/>
              <a:ext cx="764932" cy="1102519"/>
            </a:xfrm>
            <a:prstGeom prst="round2SameRect">
              <a:avLst>
                <a:gd name="adj1" fmla="val 50000"/>
                <a:gd name="adj2" fmla="val 0"/>
              </a:avLst>
            </a:prstGeom>
            <a:solidFill>
              <a:schemeClr val="tx2"/>
            </a:solidFill>
            <a:ln>
              <a:noFill/>
              <a:headEnd type="none" w="med" len="med"/>
              <a:tailEnd type="none" w="med" len="med"/>
            </a:ln>
            <a:effectLst>
              <a:outerShdw blurRad="1270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3942827F-95BB-67E3-9D41-7DA2BE795F2F}"/>
                </a:ext>
                <a:ext uri="{C183D7F6-B498-43B3-948B-1728B52AA6E4}">
                  <adec:decorative xmlns:adec="http://schemas.microsoft.com/office/drawing/2017/decorative" val="1"/>
                </a:ext>
              </a:extLst>
            </p:cNvPr>
            <p:cNvGrpSpPr/>
            <p:nvPr/>
          </p:nvGrpSpPr>
          <p:grpSpPr>
            <a:xfrm>
              <a:off x="678371" y="411065"/>
              <a:ext cx="584716" cy="584712"/>
              <a:chOff x="4753024" y="1878464"/>
              <a:chExt cx="623840" cy="623840"/>
            </a:xfrm>
            <a:effectLst/>
          </p:grpSpPr>
          <p:sp>
            <p:nvSpPr>
              <p:cNvPr id="5" name="Oval 4">
                <a:extLst>
                  <a:ext uri="{FF2B5EF4-FFF2-40B4-BE49-F238E27FC236}">
                    <a16:creationId xmlns:a16="http://schemas.microsoft.com/office/drawing/2014/main" id="{084847C3-D606-D1F5-28B0-4077069538C0}"/>
                  </a:ext>
                </a:extLst>
              </p:cNvPr>
              <p:cNvSpPr/>
              <p:nvPr/>
            </p:nvSpPr>
            <p:spPr bwMode="auto">
              <a:xfrm>
                <a:off x="4820835" y="1946276"/>
                <a:ext cx="488220" cy="488218"/>
              </a:xfrm>
              <a:prstGeom prst="ellipse">
                <a:avLst/>
              </a:prstGeom>
              <a:solidFill>
                <a:schemeClr val="bg1"/>
              </a:solidFill>
              <a:ln>
                <a:noFill/>
                <a:headEnd type="none" w="med" len="med"/>
                <a:tailEnd type="none" w="med" len="med"/>
              </a:ln>
              <a:effectLst>
                <a:outerShdw blurRad="190500" sx="101000" sy="101000" algn="ctr" rotWithShape="0">
                  <a:prstClr val="black">
                    <a:alpha val="1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grpSp>
            <p:nvGrpSpPr>
              <p:cNvPr id="6" name="Group 5">
                <a:extLst>
                  <a:ext uri="{FF2B5EF4-FFF2-40B4-BE49-F238E27FC236}">
                    <a16:creationId xmlns:a16="http://schemas.microsoft.com/office/drawing/2014/main" id="{3CE9C194-1563-4596-BA0D-2368696BFB93}"/>
                  </a:ext>
                </a:extLst>
              </p:cNvPr>
              <p:cNvGrpSpPr/>
              <p:nvPr/>
            </p:nvGrpSpPr>
            <p:grpSpPr>
              <a:xfrm>
                <a:off x="4753024" y="1878464"/>
                <a:ext cx="623840" cy="623840"/>
                <a:chOff x="4753024" y="1878464"/>
                <a:chExt cx="623840" cy="623840"/>
              </a:xfrm>
            </p:grpSpPr>
            <p:sp>
              <p:nvSpPr>
                <p:cNvPr id="7" name="Arc 6">
                  <a:extLst>
                    <a:ext uri="{FF2B5EF4-FFF2-40B4-BE49-F238E27FC236}">
                      <a16:creationId xmlns:a16="http://schemas.microsoft.com/office/drawing/2014/main" id="{654E42E2-C67B-C147-7CCB-ABFB3346D1E5}"/>
                    </a:ext>
                  </a:extLst>
                </p:cNvPr>
                <p:cNvSpPr/>
                <p:nvPr/>
              </p:nvSpPr>
              <p:spPr bwMode="auto">
                <a:xfrm>
                  <a:off x="4753024" y="1878464"/>
                  <a:ext cx="623840" cy="623840"/>
                </a:xfrm>
                <a:prstGeom prst="arc">
                  <a:avLst>
                    <a:gd name="adj1" fmla="val 16605000"/>
                    <a:gd name="adj2" fmla="val 0"/>
                  </a:avLst>
                </a:prstGeom>
                <a:noFill/>
                <a:ln w="38100">
                  <a:solidFill>
                    <a:schemeClr val="bg1">
                      <a:lumMod val="8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sp>
              <p:nvSpPr>
                <p:cNvPr id="8" name="Arc 7">
                  <a:extLst>
                    <a:ext uri="{FF2B5EF4-FFF2-40B4-BE49-F238E27FC236}">
                      <a16:creationId xmlns:a16="http://schemas.microsoft.com/office/drawing/2014/main" id="{3F36F836-9710-77F4-B890-2871A30E3CCE}"/>
                    </a:ext>
                  </a:extLst>
                </p:cNvPr>
                <p:cNvSpPr/>
                <p:nvPr/>
              </p:nvSpPr>
              <p:spPr bwMode="auto">
                <a:xfrm flipH="1">
                  <a:off x="4753024" y="1878464"/>
                  <a:ext cx="623840" cy="623840"/>
                </a:xfrm>
                <a:prstGeom prst="arc">
                  <a:avLst>
                    <a:gd name="adj1" fmla="val 15842820"/>
                    <a:gd name="adj2" fmla="val 10800000"/>
                  </a:avLst>
                </a:prstGeom>
                <a:noFill/>
                <a:ln w="6350">
                  <a:solidFill>
                    <a:schemeClr val="bg2"/>
                  </a:solidFill>
                  <a:prstDash val="solid"/>
                  <a:headEnd type="none" w="sm" len="sm"/>
                  <a:tailEnd type="none" w="sm" len="sm"/>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sp>
              <p:nvSpPr>
                <p:cNvPr id="9" name="Arc 8">
                  <a:extLst>
                    <a:ext uri="{FF2B5EF4-FFF2-40B4-BE49-F238E27FC236}">
                      <a16:creationId xmlns:a16="http://schemas.microsoft.com/office/drawing/2014/main" id="{25D166A8-CB99-3310-97D5-2FFDF9F9B721}"/>
                    </a:ext>
                  </a:extLst>
                </p:cNvPr>
                <p:cNvSpPr/>
                <p:nvPr/>
              </p:nvSpPr>
              <p:spPr bwMode="auto">
                <a:xfrm flipH="1" flipV="1">
                  <a:off x="4753024" y="1878464"/>
                  <a:ext cx="623840" cy="623840"/>
                </a:xfrm>
                <a:prstGeom prst="arc">
                  <a:avLst>
                    <a:gd name="adj1" fmla="val 16605000"/>
                    <a:gd name="adj2" fmla="val 0"/>
                  </a:avLst>
                </a:prstGeom>
                <a:noFill/>
                <a:ln w="38100">
                  <a:solidFill>
                    <a:schemeClr val="bg1">
                      <a:lumMod val="8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grpSp>
        </p:grpSp>
        <p:grpSp>
          <p:nvGrpSpPr>
            <p:cNvPr id="30" name="Group 29">
              <a:extLst>
                <a:ext uri="{FF2B5EF4-FFF2-40B4-BE49-F238E27FC236}">
                  <a16:creationId xmlns:a16="http://schemas.microsoft.com/office/drawing/2014/main" id="{6007E2EE-F8C1-B61F-61AE-F06C3B64C26D}"/>
                </a:ext>
              </a:extLst>
            </p:cNvPr>
            <p:cNvGrpSpPr/>
            <p:nvPr/>
          </p:nvGrpSpPr>
          <p:grpSpPr>
            <a:xfrm>
              <a:off x="846083" y="596664"/>
              <a:ext cx="249292" cy="213514"/>
              <a:chOff x="5766339" y="3146964"/>
              <a:chExt cx="656368" cy="562165"/>
            </a:xfrm>
          </p:grpSpPr>
          <p:sp>
            <p:nvSpPr>
              <p:cNvPr id="31" name="Freeform: Shape 30">
                <a:extLst>
                  <a:ext uri="{FF2B5EF4-FFF2-40B4-BE49-F238E27FC236}">
                    <a16:creationId xmlns:a16="http://schemas.microsoft.com/office/drawing/2014/main" id="{56A5EA5B-23CD-D658-7A70-619FCC1E2C0F}"/>
                  </a:ext>
                </a:extLst>
              </p:cNvPr>
              <p:cNvSpPr/>
              <p:nvPr/>
            </p:nvSpPr>
            <p:spPr>
              <a:xfrm>
                <a:off x="5766339" y="3296411"/>
                <a:ext cx="179641" cy="149447"/>
              </a:xfrm>
              <a:custGeom>
                <a:avLst/>
                <a:gdLst>
                  <a:gd name="connsiteX0" fmla="*/ 179642 w 179641"/>
                  <a:gd name="connsiteY0" fmla="*/ 149447 h 149447"/>
                  <a:gd name="connsiteX1" fmla="*/ 31052 w 179641"/>
                  <a:gd name="connsiteY1" fmla="*/ 149447 h 149447"/>
                  <a:gd name="connsiteX2" fmla="*/ 0 w 179641"/>
                  <a:gd name="connsiteY2" fmla="*/ 118396 h 149447"/>
                  <a:gd name="connsiteX3" fmla="*/ 0 w 179641"/>
                  <a:gd name="connsiteY3" fmla="*/ 31052 h 149447"/>
                  <a:gd name="connsiteX4" fmla="*/ 31052 w 179641"/>
                  <a:gd name="connsiteY4" fmla="*/ 0 h 149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41" h="149447">
                    <a:moveTo>
                      <a:pt x="179642" y="149447"/>
                    </a:moveTo>
                    <a:lnTo>
                      <a:pt x="31052" y="149447"/>
                    </a:lnTo>
                    <a:cubicBezTo>
                      <a:pt x="13906" y="149447"/>
                      <a:pt x="0" y="135541"/>
                      <a:pt x="0" y="118396"/>
                    </a:cubicBezTo>
                    <a:lnTo>
                      <a:pt x="0" y="31052"/>
                    </a:lnTo>
                    <a:cubicBezTo>
                      <a:pt x="0" y="13907"/>
                      <a:pt x="13906" y="0"/>
                      <a:pt x="31052" y="0"/>
                    </a:cubicBezTo>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32" name="Freeform: Shape 31">
                <a:extLst>
                  <a:ext uri="{FF2B5EF4-FFF2-40B4-BE49-F238E27FC236}">
                    <a16:creationId xmlns:a16="http://schemas.microsoft.com/office/drawing/2014/main" id="{7995E7BA-7F5C-20AA-3004-AB5B0162C8B5}"/>
                  </a:ext>
                </a:extLst>
              </p:cNvPr>
              <p:cNvSpPr/>
              <p:nvPr/>
            </p:nvSpPr>
            <p:spPr>
              <a:xfrm>
                <a:off x="5766339" y="3445953"/>
                <a:ext cx="305085" cy="149447"/>
              </a:xfrm>
              <a:custGeom>
                <a:avLst/>
                <a:gdLst>
                  <a:gd name="connsiteX0" fmla="*/ 305086 w 305085"/>
                  <a:gd name="connsiteY0" fmla="*/ 149447 h 149447"/>
                  <a:gd name="connsiteX1" fmla="*/ 31052 w 305085"/>
                  <a:gd name="connsiteY1" fmla="*/ 149447 h 149447"/>
                  <a:gd name="connsiteX2" fmla="*/ 0 w 305085"/>
                  <a:gd name="connsiteY2" fmla="*/ 118396 h 149447"/>
                  <a:gd name="connsiteX3" fmla="*/ 0 w 305085"/>
                  <a:gd name="connsiteY3" fmla="*/ 31052 h 149447"/>
                  <a:gd name="connsiteX4" fmla="*/ 31052 w 305085"/>
                  <a:gd name="connsiteY4" fmla="*/ 0 h 149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085" h="149447">
                    <a:moveTo>
                      <a:pt x="305086" y="149447"/>
                    </a:moveTo>
                    <a:lnTo>
                      <a:pt x="31052" y="149447"/>
                    </a:lnTo>
                    <a:cubicBezTo>
                      <a:pt x="13906" y="149447"/>
                      <a:pt x="0" y="135541"/>
                      <a:pt x="0" y="118396"/>
                    </a:cubicBezTo>
                    <a:lnTo>
                      <a:pt x="0" y="31052"/>
                    </a:lnTo>
                    <a:cubicBezTo>
                      <a:pt x="0" y="13907"/>
                      <a:pt x="13906" y="0"/>
                      <a:pt x="31052" y="0"/>
                    </a:cubicBezTo>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33" name="Freeform: Shape 32">
                <a:extLst>
                  <a:ext uri="{FF2B5EF4-FFF2-40B4-BE49-F238E27FC236}">
                    <a16:creationId xmlns:a16="http://schemas.microsoft.com/office/drawing/2014/main" id="{32187C5F-A676-0C46-CD78-CC23E1F1FA3D}"/>
                  </a:ext>
                </a:extLst>
              </p:cNvPr>
              <p:cNvSpPr/>
              <p:nvPr/>
            </p:nvSpPr>
            <p:spPr>
              <a:xfrm>
                <a:off x="5823203" y="3336511"/>
                <a:ext cx="9525" cy="69246"/>
              </a:xfrm>
              <a:custGeom>
                <a:avLst/>
                <a:gdLst>
                  <a:gd name="connsiteX0" fmla="*/ 0 w 9525"/>
                  <a:gd name="connsiteY0" fmla="*/ 0 h 69246"/>
                  <a:gd name="connsiteX1" fmla="*/ 0 w 9525"/>
                  <a:gd name="connsiteY1" fmla="*/ 69247 h 69246"/>
                </a:gdLst>
                <a:ahLst/>
                <a:cxnLst>
                  <a:cxn ang="0">
                    <a:pos x="connsiteX0" y="connsiteY0"/>
                  </a:cxn>
                  <a:cxn ang="0">
                    <a:pos x="connsiteX1" y="connsiteY1"/>
                  </a:cxn>
                </a:cxnLst>
                <a:rect l="l" t="t" r="r" b="b"/>
                <a:pathLst>
                  <a:path w="9525" h="69246">
                    <a:moveTo>
                      <a:pt x="0" y="0"/>
                    </a:moveTo>
                    <a:lnTo>
                      <a:pt x="0" y="69247"/>
                    </a:lnTo>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34" name="Freeform: Shape 33">
                <a:extLst>
                  <a:ext uri="{FF2B5EF4-FFF2-40B4-BE49-F238E27FC236}">
                    <a16:creationId xmlns:a16="http://schemas.microsoft.com/office/drawing/2014/main" id="{E74E4788-AD6C-F5A0-82D4-FA584CD5BAB6}"/>
                  </a:ext>
                </a:extLst>
              </p:cNvPr>
              <p:cNvSpPr/>
              <p:nvPr/>
            </p:nvSpPr>
            <p:spPr>
              <a:xfrm>
                <a:off x="5766339" y="3146964"/>
                <a:ext cx="478631" cy="149447"/>
              </a:xfrm>
              <a:custGeom>
                <a:avLst/>
                <a:gdLst>
                  <a:gd name="connsiteX0" fmla="*/ 447485 w 478631"/>
                  <a:gd name="connsiteY0" fmla="*/ 149447 h 149447"/>
                  <a:gd name="connsiteX1" fmla="*/ 31052 w 478631"/>
                  <a:gd name="connsiteY1" fmla="*/ 149447 h 149447"/>
                  <a:gd name="connsiteX2" fmla="*/ 0 w 478631"/>
                  <a:gd name="connsiteY2" fmla="*/ 118396 h 149447"/>
                  <a:gd name="connsiteX3" fmla="*/ 0 w 478631"/>
                  <a:gd name="connsiteY3" fmla="*/ 31052 h 149447"/>
                  <a:gd name="connsiteX4" fmla="*/ 31052 w 478631"/>
                  <a:gd name="connsiteY4" fmla="*/ 0 h 149447"/>
                  <a:gd name="connsiteX5" fmla="*/ 447580 w 478631"/>
                  <a:gd name="connsiteY5" fmla="*/ 0 h 149447"/>
                  <a:gd name="connsiteX6" fmla="*/ 478631 w 478631"/>
                  <a:gd name="connsiteY6" fmla="*/ 31052 h 149447"/>
                  <a:gd name="connsiteX7" fmla="*/ 478631 w 478631"/>
                  <a:gd name="connsiteY7" fmla="*/ 118396 h 149447"/>
                  <a:gd name="connsiteX8" fmla="*/ 447485 w 478631"/>
                  <a:gd name="connsiteY8" fmla="*/ 149447 h 149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8631" h="149447">
                    <a:moveTo>
                      <a:pt x="447485" y="149447"/>
                    </a:moveTo>
                    <a:lnTo>
                      <a:pt x="31052" y="149447"/>
                    </a:lnTo>
                    <a:cubicBezTo>
                      <a:pt x="13906" y="149447"/>
                      <a:pt x="0" y="135541"/>
                      <a:pt x="0" y="118396"/>
                    </a:cubicBezTo>
                    <a:lnTo>
                      <a:pt x="0" y="31052"/>
                    </a:lnTo>
                    <a:cubicBezTo>
                      <a:pt x="0" y="13906"/>
                      <a:pt x="13906" y="0"/>
                      <a:pt x="31052" y="0"/>
                    </a:cubicBezTo>
                    <a:lnTo>
                      <a:pt x="447580" y="0"/>
                    </a:lnTo>
                    <a:cubicBezTo>
                      <a:pt x="464725" y="0"/>
                      <a:pt x="478631" y="13906"/>
                      <a:pt x="478631" y="31052"/>
                    </a:cubicBezTo>
                    <a:lnTo>
                      <a:pt x="478631" y="118396"/>
                    </a:lnTo>
                    <a:cubicBezTo>
                      <a:pt x="478536" y="135541"/>
                      <a:pt x="464629" y="149447"/>
                      <a:pt x="447485" y="149447"/>
                    </a:cubicBezTo>
                    <a:close/>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35" name="Freeform: Shape 34">
                <a:extLst>
                  <a:ext uri="{FF2B5EF4-FFF2-40B4-BE49-F238E27FC236}">
                    <a16:creationId xmlns:a16="http://schemas.microsoft.com/office/drawing/2014/main" id="{17D32825-99DF-0E1F-A2D6-8BF4C9B63C4F}"/>
                  </a:ext>
                </a:extLst>
              </p:cNvPr>
              <p:cNvSpPr/>
              <p:nvPr/>
            </p:nvSpPr>
            <p:spPr>
              <a:xfrm>
                <a:off x="6080854" y="3199161"/>
                <a:ext cx="44957" cy="44957"/>
              </a:xfrm>
              <a:custGeom>
                <a:avLst/>
                <a:gdLst>
                  <a:gd name="connsiteX0" fmla="*/ 44958 w 44957"/>
                  <a:gd name="connsiteY0" fmla="*/ 22479 h 44957"/>
                  <a:gd name="connsiteX1" fmla="*/ 22479 w 44957"/>
                  <a:gd name="connsiteY1" fmla="*/ 44958 h 44957"/>
                  <a:gd name="connsiteX2" fmla="*/ 0 w 44957"/>
                  <a:gd name="connsiteY2" fmla="*/ 22479 h 44957"/>
                  <a:gd name="connsiteX3" fmla="*/ 22479 w 44957"/>
                  <a:gd name="connsiteY3" fmla="*/ 0 h 44957"/>
                  <a:gd name="connsiteX4" fmla="*/ 44958 w 44957"/>
                  <a:gd name="connsiteY4" fmla="*/ 22479 h 44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57" h="44957">
                    <a:moveTo>
                      <a:pt x="44958" y="22479"/>
                    </a:moveTo>
                    <a:cubicBezTo>
                      <a:pt x="44958" y="34894"/>
                      <a:pt x="34894" y="44958"/>
                      <a:pt x="22479" y="44958"/>
                    </a:cubicBezTo>
                    <a:cubicBezTo>
                      <a:pt x="10064" y="44958"/>
                      <a:pt x="0" y="34894"/>
                      <a:pt x="0" y="22479"/>
                    </a:cubicBezTo>
                    <a:cubicBezTo>
                      <a:pt x="0" y="10064"/>
                      <a:pt x="10064" y="0"/>
                      <a:pt x="22479" y="0"/>
                    </a:cubicBezTo>
                    <a:cubicBezTo>
                      <a:pt x="34894" y="0"/>
                      <a:pt x="44958" y="10064"/>
                      <a:pt x="44958" y="22479"/>
                    </a:cubicBezTo>
                    <a:close/>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36" name="Freeform: Shape 35">
                <a:extLst>
                  <a:ext uri="{FF2B5EF4-FFF2-40B4-BE49-F238E27FC236}">
                    <a16:creationId xmlns:a16="http://schemas.microsoft.com/office/drawing/2014/main" id="{45226417-F214-BE91-4DE6-D4F4F23C3E09}"/>
                  </a:ext>
                </a:extLst>
              </p:cNvPr>
              <p:cNvSpPr/>
              <p:nvPr/>
            </p:nvSpPr>
            <p:spPr>
              <a:xfrm>
                <a:off x="6157531" y="3199161"/>
                <a:ext cx="44957" cy="44957"/>
              </a:xfrm>
              <a:custGeom>
                <a:avLst/>
                <a:gdLst>
                  <a:gd name="connsiteX0" fmla="*/ 44958 w 44957"/>
                  <a:gd name="connsiteY0" fmla="*/ 22479 h 44957"/>
                  <a:gd name="connsiteX1" fmla="*/ 22479 w 44957"/>
                  <a:gd name="connsiteY1" fmla="*/ 44958 h 44957"/>
                  <a:gd name="connsiteX2" fmla="*/ 0 w 44957"/>
                  <a:gd name="connsiteY2" fmla="*/ 22479 h 44957"/>
                  <a:gd name="connsiteX3" fmla="*/ 22479 w 44957"/>
                  <a:gd name="connsiteY3" fmla="*/ 0 h 44957"/>
                  <a:gd name="connsiteX4" fmla="*/ 44958 w 44957"/>
                  <a:gd name="connsiteY4" fmla="*/ 22479 h 44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57" h="44957">
                    <a:moveTo>
                      <a:pt x="44958" y="22479"/>
                    </a:moveTo>
                    <a:cubicBezTo>
                      <a:pt x="44958" y="34894"/>
                      <a:pt x="34894" y="44958"/>
                      <a:pt x="22479" y="44958"/>
                    </a:cubicBezTo>
                    <a:cubicBezTo>
                      <a:pt x="10064" y="44958"/>
                      <a:pt x="0" y="34894"/>
                      <a:pt x="0" y="22479"/>
                    </a:cubicBezTo>
                    <a:cubicBezTo>
                      <a:pt x="0" y="10064"/>
                      <a:pt x="10064" y="0"/>
                      <a:pt x="22479" y="0"/>
                    </a:cubicBezTo>
                    <a:cubicBezTo>
                      <a:pt x="34894" y="0"/>
                      <a:pt x="44958" y="10064"/>
                      <a:pt x="44958" y="22479"/>
                    </a:cubicBezTo>
                    <a:close/>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37" name="Freeform: Shape 36">
                <a:extLst>
                  <a:ext uri="{FF2B5EF4-FFF2-40B4-BE49-F238E27FC236}">
                    <a16:creationId xmlns:a16="http://schemas.microsoft.com/office/drawing/2014/main" id="{E15F98CC-8DCA-8F33-FFBA-92F1BE36A231}"/>
                  </a:ext>
                </a:extLst>
              </p:cNvPr>
              <p:cNvSpPr/>
              <p:nvPr/>
            </p:nvSpPr>
            <p:spPr>
              <a:xfrm>
                <a:off x="5823203" y="3187064"/>
                <a:ext cx="9525" cy="69151"/>
              </a:xfrm>
              <a:custGeom>
                <a:avLst/>
                <a:gdLst>
                  <a:gd name="connsiteX0" fmla="*/ 0 w 9525"/>
                  <a:gd name="connsiteY0" fmla="*/ 0 h 69151"/>
                  <a:gd name="connsiteX1" fmla="*/ 0 w 9525"/>
                  <a:gd name="connsiteY1" fmla="*/ 69152 h 69151"/>
                </a:gdLst>
                <a:ahLst/>
                <a:cxnLst>
                  <a:cxn ang="0">
                    <a:pos x="connsiteX0" y="connsiteY0"/>
                  </a:cxn>
                  <a:cxn ang="0">
                    <a:pos x="connsiteX1" y="connsiteY1"/>
                  </a:cxn>
                </a:cxnLst>
                <a:rect l="l" t="t" r="r" b="b"/>
                <a:pathLst>
                  <a:path w="9525" h="69151">
                    <a:moveTo>
                      <a:pt x="0" y="0"/>
                    </a:moveTo>
                    <a:lnTo>
                      <a:pt x="0" y="69152"/>
                    </a:lnTo>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38" name="Freeform: Shape 37">
                <a:extLst>
                  <a:ext uri="{FF2B5EF4-FFF2-40B4-BE49-F238E27FC236}">
                    <a16:creationId xmlns:a16="http://schemas.microsoft.com/office/drawing/2014/main" id="{2C8A9DB6-515C-F7D0-7175-D4C0C1A11F51}"/>
                  </a:ext>
                </a:extLst>
              </p:cNvPr>
              <p:cNvSpPr/>
              <p:nvPr/>
            </p:nvSpPr>
            <p:spPr>
              <a:xfrm>
                <a:off x="5823203" y="3486054"/>
                <a:ext cx="9525" cy="69151"/>
              </a:xfrm>
              <a:custGeom>
                <a:avLst/>
                <a:gdLst>
                  <a:gd name="connsiteX0" fmla="*/ 0 w 9525"/>
                  <a:gd name="connsiteY0" fmla="*/ 0 h 69151"/>
                  <a:gd name="connsiteX1" fmla="*/ 0 w 9525"/>
                  <a:gd name="connsiteY1" fmla="*/ 69152 h 69151"/>
                </a:gdLst>
                <a:ahLst/>
                <a:cxnLst>
                  <a:cxn ang="0">
                    <a:pos x="connsiteX0" y="connsiteY0"/>
                  </a:cxn>
                  <a:cxn ang="0">
                    <a:pos x="connsiteX1" y="connsiteY1"/>
                  </a:cxn>
                </a:cxnLst>
                <a:rect l="l" t="t" r="r" b="b"/>
                <a:pathLst>
                  <a:path w="9525" h="69151">
                    <a:moveTo>
                      <a:pt x="0" y="0"/>
                    </a:moveTo>
                    <a:lnTo>
                      <a:pt x="0" y="69152"/>
                    </a:lnTo>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39" name="Freeform: Shape 38">
                <a:extLst>
                  <a:ext uri="{FF2B5EF4-FFF2-40B4-BE49-F238E27FC236}">
                    <a16:creationId xmlns:a16="http://schemas.microsoft.com/office/drawing/2014/main" id="{07A6EEFC-7D6E-EE17-9E9A-51E54252900B}"/>
                  </a:ext>
                </a:extLst>
              </p:cNvPr>
              <p:cNvSpPr/>
              <p:nvPr/>
            </p:nvSpPr>
            <p:spPr>
              <a:xfrm>
                <a:off x="5943790" y="3296316"/>
                <a:ext cx="478917" cy="299085"/>
              </a:xfrm>
              <a:custGeom>
                <a:avLst/>
                <a:gdLst>
                  <a:gd name="connsiteX0" fmla="*/ 122492 w 478917"/>
                  <a:gd name="connsiteY0" fmla="*/ 299085 h 299085"/>
                  <a:gd name="connsiteX1" fmla="*/ 122492 w 478917"/>
                  <a:gd name="connsiteY1" fmla="*/ 299085 h 299085"/>
                  <a:gd name="connsiteX2" fmla="*/ 119729 w 478917"/>
                  <a:gd name="connsiteY2" fmla="*/ 299085 h 299085"/>
                  <a:gd name="connsiteX3" fmla="*/ 0 w 478917"/>
                  <a:gd name="connsiteY3" fmla="*/ 179165 h 299085"/>
                  <a:gd name="connsiteX4" fmla="*/ 119729 w 478917"/>
                  <a:gd name="connsiteY4" fmla="*/ 60674 h 299085"/>
                  <a:gd name="connsiteX5" fmla="*/ 144780 w 478917"/>
                  <a:gd name="connsiteY5" fmla="*/ 62008 h 299085"/>
                  <a:gd name="connsiteX6" fmla="*/ 256127 w 478917"/>
                  <a:gd name="connsiteY6" fmla="*/ 0 h 299085"/>
                  <a:gd name="connsiteX7" fmla="*/ 387001 w 478917"/>
                  <a:gd name="connsiteY7" fmla="*/ 117158 h 299085"/>
                  <a:gd name="connsiteX8" fmla="*/ 387001 w 478917"/>
                  <a:gd name="connsiteY8" fmla="*/ 117158 h 299085"/>
                  <a:gd name="connsiteX9" fmla="*/ 478917 w 478917"/>
                  <a:gd name="connsiteY9" fmla="*/ 208121 h 299085"/>
                  <a:gd name="connsiteX10" fmla="*/ 391192 w 478917"/>
                  <a:gd name="connsiteY10" fmla="*/ 299085 h 299085"/>
                  <a:gd name="connsiteX11" fmla="*/ 391192 w 478917"/>
                  <a:gd name="connsiteY11" fmla="*/ 299085 h 299085"/>
                  <a:gd name="connsiteX12" fmla="*/ 122492 w 478917"/>
                  <a:gd name="connsiteY12" fmla="*/ 299085 h 29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8917" h="299085">
                    <a:moveTo>
                      <a:pt x="122492" y="299085"/>
                    </a:moveTo>
                    <a:lnTo>
                      <a:pt x="122492" y="299085"/>
                    </a:lnTo>
                    <a:cubicBezTo>
                      <a:pt x="121063" y="299085"/>
                      <a:pt x="121063" y="299085"/>
                      <a:pt x="119729" y="299085"/>
                    </a:cubicBezTo>
                    <a:cubicBezTo>
                      <a:pt x="54292" y="299085"/>
                      <a:pt x="0" y="245364"/>
                      <a:pt x="0" y="179165"/>
                    </a:cubicBezTo>
                    <a:cubicBezTo>
                      <a:pt x="0" y="112967"/>
                      <a:pt x="54292" y="60674"/>
                      <a:pt x="119729" y="60674"/>
                    </a:cubicBezTo>
                    <a:cubicBezTo>
                      <a:pt x="128111" y="60674"/>
                      <a:pt x="136398" y="60674"/>
                      <a:pt x="144780" y="62008"/>
                    </a:cubicBezTo>
                    <a:cubicBezTo>
                      <a:pt x="168402" y="24765"/>
                      <a:pt x="208788" y="0"/>
                      <a:pt x="256127" y="0"/>
                    </a:cubicBezTo>
                    <a:cubicBezTo>
                      <a:pt x="324326" y="0"/>
                      <a:pt x="380047" y="50959"/>
                      <a:pt x="387001" y="117158"/>
                    </a:cubicBezTo>
                    <a:lnTo>
                      <a:pt x="387001" y="117158"/>
                    </a:lnTo>
                    <a:cubicBezTo>
                      <a:pt x="438531" y="117158"/>
                      <a:pt x="478917" y="157163"/>
                      <a:pt x="478917" y="208121"/>
                    </a:cubicBezTo>
                    <a:cubicBezTo>
                      <a:pt x="478917" y="256318"/>
                      <a:pt x="439960" y="297656"/>
                      <a:pt x="391192" y="299085"/>
                    </a:cubicBezTo>
                    <a:lnTo>
                      <a:pt x="391192" y="299085"/>
                    </a:lnTo>
                    <a:cubicBezTo>
                      <a:pt x="359283" y="299085"/>
                      <a:pt x="122492" y="299085"/>
                      <a:pt x="122492" y="299085"/>
                    </a:cubicBezTo>
                    <a:close/>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40" name="Freeform: Shape 39">
                <a:extLst>
                  <a:ext uri="{FF2B5EF4-FFF2-40B4-BE49-F238E27FC236}">
                    <a16:creationId xmlns:a16="http://schemas.microsoft.com/office/drawing/2014/main" id="{57D78B97-433C-5616-661A-175358C1597B}"/>
                  </a:ext>
                </a:extLst>
              </p:cNvPr>
              <p:cNvSpPr/>
              <p:nvPr/>
            </p:nvSpPr>
            <p:spPr>
              <a:xfrm>
                <a:off x="6150006" y="3642645"/>
                <a:ext cx="66484" cy="66484"/>
              </a:xfrm>
              <a:custGeom>
                <a:avLst/>
                <a:gdLst>
                  <a:gd name="connsiteX0" fmla="*/ 66485 w 66484"/>
                  <a:gd name="connsiteY0" fmla="*/ 33242 h 66484"/>
                  <a:gd name="connsiteX1" fmla="*/ 33242 w 66484"/>
                  <a:gd name="connsiteY1" fmla="*/ 66485 h 66484"/>
                  <a:gd name="connsiteX2" fmla="*/ 0 w 66484"/>
                  <a:gd name="connsiteY2" fmla="*/ 33242 h 66484"/>
                  <a:gd name="connsiteX3" fmla="*/ 33242 w 66484"/>
                  <a:gd name="connsiteY3" fmla="*/ 0 h 66484"/>
                  <a:gd name="connsiteX4" fmla="*/ 66485 w 66484"/>
                  <a:gd name="connsiteY4" fmla="*/ 33242 h 66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84" h="66484">
                    <a:moveTo>
                      <a:pt x="66485" y="33242"/>
                    </a:moveTo>
                    <a:cubicBezTo>
                      <a:pt x="66485" y="51601"/>
                      <a:pt x="51601" y="66485"/>
                      <a:pt x="33242" y="66485"/>
                    </a:cubicBezTo>
                    <a:cubicBezTo>
                      <a:pt x="14883" y="66485"/>
                      <a:pt x="0" y="51601"/>
                      <a:pt x="0" y="33242"/>
                    </a:cubicBezTo>
                    <a:cubicBezTo>
                      <a:pt x="0" y="14883"/>
                      <a:pt x="14883" y="0"/>
                      <a:pt x="33242" y="0"/>
                    </a:cubicBezTo>
                    <a:cubicBezTo>
                      <a:pt x="51601" y="0"/>
                      <a:pt x="66485" y="14883"/>
                      <a:pt x="66485" y="33242"/>
                    </a:cubicBezTo>
                    <a:close/>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41" name="Freeform: Shape 40">
                <a:extLst>
                  <a:ext uri="{FF2B5EF4-FFF2-40B4-BE49-F238E27FC236}">
                    <a16:creationId xmlns:a16="http://schemas.microsoft.com/office/drawing/2014/main" id="{BAC8DC7A-AB51-67A4-9748-4672BCFAA7B9}"/>
                  </a:ext>
                </a:extLst>
              </p:cNvPr>
              <p:cNvSpPr/>
              <p:nvPr/>
            </p:nvSpPr>
            <p:spPr>
              <a:xfrm>
                <a:off x="6183248" y="3595401"/>
                <a:ext cx="9525" cy="47243"/>
              </a:xfrm>
              <a:custGeom>
                <a:avLst/>
                <a:gdLst>
                  <a:gd name="connsiteX0" fmla="*/ 0 w 9525"/>
                  <a:gd name="connsiteY0" fmla="*/ 47244 h 47243"/>
                  <a:gd name="connsiteX1" fmla="*/ 0 w 9525"/>
                  <a:gd name="connsiteY1" fmla="*/ 0 h 47243"/>
                </a:gdLst>
                <a:ahLst/>
                <a:cxnLst>
                  <a:cxn ang="0">
                    <a:pos x="connsiteX0" y="connsiteY0"/>
                  </a:cxn>
                  <a:cxn ang="0">
                    <a:pos x="connsiteX1" y="connsiteY1"/>
                  </a:cxn>
                </a:cxnLst>
                <a:rect l="l" t="t" r="r" b="b"/>
                <a:pathLst>
                  <a:path w="9525" h="47243">
                    <a:moveTo>
                      <a:pt x="0" y="47244"/>
                    </a:moveTo>
                    <a:cubicBezTo>
                      <a:pt x="0" y="41053"/>
                      <a:pt x="0" y="0"/>
                      <a:pt x="0" y="0"/>
                    </a:cubicBezTo>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42" name="Freeform: Shape 41">
                <a:extLst>
                  <a:ext uri="{FF2B5EF4-FFF2-40B4-BE49-F238E27FC236}">
                    <a16:creationId xmlns:a16="http://schemas.microsoft.com/office/drawing/2014/main" id="{5CD31F98-52AC-2DE8-04D3-873F8B47C8B7}"/>
                  </a:ext>
                </a:extLst>
              </p:cNvPr>
              <p:cNvSpPr/>
              <p:nvPr/>
            </p:nvSpPr>
            <p:spPr>
              <a:xfrm>
                <a:off x="6216490" y="3675887"/>
                <a:ext cx="199262" cy="9525"/>
              </a:xfrm>
              <a:custGeom>
                <a:avLst/>
                <a:gdLst>
                  <a:gd name="connsiteX0" fmla="*/ 0 w 199262"/>
                  <a:gd name="connsiteY0" fmla="*/ 0 h 9525"/>
                  <a:gd name="connsiteX1" fmla="*/ 199263 w 199262"/>
                  <a:gd name="connsiteY1" fmla="*/ 0 h 9525"/>
                </a:gdLst>
                <a:ahLst/>
                <a:cxnLst>
                  <a:cxn ang="0">
                    <a:pos x="connsiteX0" y="connsiteY0"/>
                  </a:cxn>
                  <a:cxn ang="0">
                    <a:pos x="connsiteX1" y="connsiteY1"/>
                  </a:cxn>
                </a:cxnLst>
                <a:rect l="l" t="t" r="r" b="b"/>
                <a:pathLst>
                  <a:path w="199262" h="9525">
                    <a:moveTo>
                      <a:pt x="0" y="0"/>
                    </a:moveTo>
                    <a:lnTo>
                      <a:pt x="199263" y="0"/>
                    </a:lnTo>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sp>
            <p:nvSpPr>
              <p:cNvPr id="43" name="Freeform: Shape 42">
                <a:extLst>
                  <a:ext uri="{FF2B5EF4-FFF2-40B4-BE49-F238E27FC236}">
                    <a16:creationId xmlns:a16="http://schemas.microsoft.com/office/drawing/2014/main" id="{3F50EA41-A3FB-40AB-5009-637FE35CF002}"/>
                  </a:ext>
                </a:extLst>
              </p:cNvPr>
              <p:cNvSpPr/>
              <p:nvPr/>
            </p:nvSpPr>
            <p:spPr>
              <a:xfrm>
                <a:off x="5950743" y="3675887"/>
                <a:ext cx="199263" cy="9525"/>
              </a:xfrm>
              <a:custGeom>
                <a:avLst/>
                <a:gdLst>
                  <a:gd name="connsiteX0" fmla="*/ 0 w 199263"/>
                  <a:gd name="connsiteY0" fmla="*/ 0 h 9525"/>
                  <a:gd name="connsiteX1" fmla="*/ 199263 w 199263"/>
                  <a:gd name="connsiteY1" fmla="*/ 0 h 9525"/>
                </a:gdLst>
                <a:ahLst/>
                <a:cxnLst>
                  <a:cxn ang="0">
                    <a:pos x="connsiteX0" y="connsiteY0"/>
                  </a:cxn>
                  <a:cxn ang="0">
                    <a:pos x="connsiteX1" y="connsiteY1"/>
                  </a:cxn>
                </a:cxnLst>
                <a:rect l="l" t="t" r="r" b="b"/>
                <a:pathLst>
                  <a:path w="199263" h="9525">
                    <a:moveTo>
                      <a:pt x="0" y="0"/>
                    </a:moveTo>
                    <a:lnTo>
                      <a:pt x="199263" y="0"/>
                    </a:lnTo>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grpSp>
      </p:grpSp>
      <p:sp>
        <p:nvSpPr>
          <p:cNvPr id="54" name="TextBox 53">
            <a:extLst>
              <a:ext uri="{FF2B5EF4-FFF2-40B4-BE49-F238E27FC236}">
                <a16:creationId xmlns:a16="http://schemas.microsoft.com/office/drawing/2014/main" id="{BFCFF9A3-5A4A-A3B6-48B1-93B0ED07E148}"/>
              </a:ext>
            </a:extLst>
          </p:cNvPr>
          <p:cNvSpPr txBox="1"/>
          <p:nvPr/>
        </p:nvSpPr>
        <p:spPr>
          <a:xfrm>
            <a:off x="842397" y="5559776"/>
            <a:ext cx="10435175" cy="380682"/>
          </a:xfrm>
          <a:prstGeom prst="rect">
            <a:avLst/>
          </a:prstGeom>
          <a:noFill/>
        </p:spPr>
        <p:txBody>
          <a:bodyPr wrap="square" lIns="0" tIns="0" rIns="0" bIns="0" anchor="ctr">
            <a:spAutoFit/>
          </a:bodyPr>
          <a:lstStyle/>
          <a:p>
            <a:pPr algn="ctr">
              <a:lnSpc>
                <a:spcPct val="107000"/>
              </a:lnSpc>
              <a:spcAft>
                <a:spcPts val="800"/>
              </a:spcAft>
            </a:pPr>
            <a:r>
              <a:rPr lang="en-US" sz="1200">
                <a:solidFill>
                  <a:schemeClr val="bg1"/>
                </a:solidFill>
                <a:ea typeface="Calibri" panose="020F0502020204030204" pitchFamily="34" charset="0"/>
                <a:cs typeface="Arial" panose="020B0604020202020204" pitchFamily="34" charset="0"/>
              </a:rPr>
              <a:t>A growing partner ecosystem of leading ISVs like </a:t>
            </a:r>
            <a:r>
              <a:rPr lang="en-US" sz="1200" err="1">
                <a:solidFill>
                  <a:schemeClr val="bg1"/>
                </a:solidFill>
                <a:ea typeface="Calibri" panose="020F0502020204030204" pitchFamily="34" charset="0"/>
                <a:cs typeface="Arial" panose="020B0604020202020204" pitchFamily="34" charset="0"/>
              </a:rPr>
              <a:t>AspenTech</a:t>
            </a:r>
            <a:r>
              <a:rPr lang="en-US" sz="1200">
                <a:solidFill>
                  <a:schemeClr val="bg1"/>
                </a:solidFill>
                <a:ea typeface="Calibri" panose="020F0502020204030204" pitchFamily="34" charset="0"/>
                <a:cs typeface="Arial" panose="020B0604020202020204" pitchFamily="34" charset="0"/>
              </a:rPr>
              <a:t>, </a:t>
            </a:r>
            <a:r>
              <a:rPr lang="en-US" sz="1200" err="1">
                <a:solidFill>
                  <a:schemeClr val="bg1"/>
                </a:solidFill>
                <a:ea typeface="Calibri" panose="020F0502020204030204" pitchFamily="34" charset="0"/>
                <a:cs typeface="Arial" panose="020B0604020202020204" pitchFamily="34" charset="0"/>
              </a:rPr>
              <a:t>Bluware</a:t>
            </a:r>
            <a:r>
              <a:rPr lang="en-US" sz="1200">
                <a:solidFill>
                  <a:schemeClr val="bg1"/>
                </a:solidFill>
                <a:ea typeface="Calibri" panose="020F0502020204030204" pitchFamily="34" charset="0"/>
                <a:cs typeface="Arial" panose="020B0604020202020204" pitchFamily="34" charset="0"/>
              </a:rPr>
              <a:t>, </a:t>
            </a:r>
            <a:r>
              <a:rPr lang="en-US" sz="1200" err="1">
                <a:solidFill>
                  <a:schemeClr val="bg1"/>
                </a:solidFill>
                <a:ea typeface="Calibri" panose="020F0502020204030204" pitchFamily="34" charset="0"/>
                <a:cs typeface="Arial" panose="020B0604020202020204" pitchFamily="34" charset="0"/>
              </a:rPr>
              <a:t>Cegal</a:t>
            </a:r>
            <a:r>
              <a:rPr lang="en-US" sz="1200">
                <a:solidFill>
                  <a:schemeClr val="bg1"/>
                </a:solidFill>
                <a:ea typeface="Calibri" panose="020F0502020204030204" pitchFamily="34" charset="0"/>
                <a:cs typeface="Arial" panose="020B0604020202020204" pitchFamily="34" charset="0"/>
              </a:rPr>
              <a:t>, ESA, Halliburton Landmark, INT, </a:t>
            </a:r>
            <a:r>
              <a:rPr lang="en-US" sz="1200" err="1">
                <a:solidFill>
                  <a:schemeClr val="bg1"/>
                </a:solidFill>
                <a:ea typeface="Calibri" panose="020F0502020204030204" pitchFamily="34" charset="0"/>
                <a:cs typeface="Arial" panose="020B0604020202020204" pitchFamily="34" charset="0"/>
              </a:rPr>
              <a:t>RoQC</a:t>
            </a:r>
            <a:r>
              <a:rPr lang="en-US" sz="1200">
                <a:solidFill>
                  <a:schemeClr val="bg1"/>
                </a:solidFill>
                <a:ea typeface="Calibri" panose="020F0502020204030204" pitchFamily="34" charset="0"/>
                <a:cs typeface="Arial" panose="020B0604020202020204" pitchFamily="34" charset="0"/>
              </a:rPr>
              <a:t>, QEP, Accenture, </a:t>
            </a:r>
            <a:r>
              <a:rPr lang="en-US" sz="1200" err="1">
                <a:solidFill>
                  <a:schemeClr val="bg1"/>
                </a:solidFill>
                <a:ea typeface="Calibri" panose="020F0502020204030204" pitchFamily="34" charset="0"/>
                <a:cs typeface="Arial" panose="020B0604020202020204" pitchFamily="34" charset="0"/>
              </a:rPr>
              <a:t>Interica</a:t>
            </a:r>
            <a:r>
              <a:rPr lang="en-US" sz="1200">
                <a:solidFill>
                  <a:schemeClr val="bg1"/>
                </a:solidFill>
                <a:ea typeface="Calibri" panose="020F0502020204030204" pitchFamily="34" charset="0"/>
                <a:cs typeface="Arial" panose="020B0604020202020204" pitchFamily="34" charset="0"/>
              </a:rPr>
              <a:t>, Wipro, and </a:t>
            </a:r>
            <a:r>
              <a:rPr lang="en-US" sz="1200" err="1">
                <a:solidFill>
                  <a:schemeClr val="bg1"/>
                </a:solidFill>
                <a:ea typeface="Calibri" panose="020F0502020204030204" pitchFamily="34" charset="0"/>
                <a:cs typeface="Arial" panose="020B0604020202020204" pitchFamily="34" charset="0"/>
              </a:rPr>
              <a:t>Katalyst</a:t>
            </a:r>
            <a:r>
              <a:rPr lang="en-US" sz="1200">
                <a:solidFill>
                  <a:schemeClr val="bg1"/>
                </a:solidFill>
                <a:ea typeface="Calibri" panose="020F0502020204030204" pitchFamily="34" charset="0"/>
                <a:cs typeface="Arial" panose="020B0604020202020204" pitchFamily="34" charset="0"/>
              </a:rPr>
              <a:t>, run applications on Azure Data Manager for Energy.</a:t>
            </a:r>
          </a:p>
        </p:txBody>
      </p:sp>
      <p:sp>
        <p:nvSpPr>
          <p:cNvPr id="64" name="TextBox 63">
            <a:extLst>
              <a:ext uri="{FF2B5EF4-FFF2-40B4-BE49-F238E27FC236}">
                <a16:creationId xmlns:a16="http://schemas.microsoft.com/office/drawing/2014/main" id="{D5C6CC22-4220-102D-5513-E9CC66882AD9}"/>
              </a:ext>
            </a:extLst>
          </p:cNvPr>
          <p:cNvSpPr txBox="1"/>
          <p:nvPr/>
        </p:nvSpPr>
        <p:spPr>
          <a:xfrm>
            <a:off x="1338590" y="1772998"/>
            <a:ext cx="10268192" cy="444096"/>
          </a:xfrm>
          <a:prstGeom prst="rect">
            <a:avLst/>
          </a:prstGeom>
          <a:noFill/>
        </p:spPr>
        <p:txBody>
          <a:bodyPr wrap="square" lIns="0" tIns="0" rIns="0" bIns="0" anchor="ctr">
            <a:spAutoFit/>
          </a:bodyPr>
          <a:lstStyle/>
          <a:p>
            <a:pPr>
              <a:lnSpc>
                <a:spcPct val="107000"/>
              </a:lnSpc>
              <a:spcAft>
                <a:spcPts val="800"/>
              </a:spcAft>
            </a:pPr>
            <a:r>
              <a:rPr lang="en-US" sz="1400">
                <a:solidFill>
                  <a:schemeClr val="accent1"/>
                </a:solidFill>
                <a:latin typeface="+mj-lt"/>
                <a:ea typeface="Calibri" panose="020F0502020204030204" pitchFamily="34" charset="0"/>
                <a:cs typeface="Arial" panose="020B0604020202020204" pitchFamily="34" charset="0"/>
              </a:rPr>
              <a:t>Open platform with built in integration and interoperability to clean, analyze, and visualize subsurface data with leading domain applications from multiple partners to break data silos and help bring in deeper insights. </a:t>
            </a:r>
          </a:p>
        </p:txBody>
      </p:sp>
      <p:grpSp>
        <p:nvGrpSpPr>
          <p:cNvPr id="100" name="Group 99">
            <a:extLst>
              <a:ext uri="{FF2B5EF4-FFF2-40B4-BE49-F238E27FC236}">
                <a16:creationId xmlns:a16="http://schemas.microsoft.com/office/drawing/2014/main" id="{E47742FE-F046-EC8A-9E7E-A0B0ABEDDC81}"/>
              </a:ext>
            </a:extLst>
          </p:cNvPr>
          <p:cNvGrpSpPr/>
          <p:nvPr/>
        </p:nvGrpSpPr>
        <p:grpSpPr>
          <a:xfrm>
            <a:off x="2420471" y="3004511"/>
            <a:ext cx="6140199" cy="1872846"/>
            <a:chOff x="8459692" y="2853260"/>
            <a:chExt cx="3063242" cy="955928"/>
          </a:xfrm>
        </p:grpSpPr>
        <p:pic>
          <p:nvPicPr>
            <p:cNvPr id="72" name="Picture 8" descr="Accenture New Logo transparent PNG - StickPNG">
              <a:extLst>
                <a:ext uri="{FF2B5EF4-FFF2-40B4-BE49-F238E27FC236}">
                  <a16:creationId xmlns:a16="http://schemas.microsoft.com/office/drawing/2014/main" id="{21B5BD24-F740-BF12-6AF8-9F533D1742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314" b="14314"/>
            <a:stretch/>
          </p:blipFill>
          <p:spPr bwMode="auto">
            <a:xfrm>
              <a:off x="8459693" y="3286754"/>
              <a:ext cx="589682" cy="236742"/>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luware Donates Use of Software to University of Houston Earth and  Atmospheric Sciences - University of Houston">
              <a:extLst>
                <a:ext uri="{FF2B5EF4-FFF2-40B4-BE49-F238E27FC236}">
                  <a16:creationId xmlns:a16="http://schemas.microsoft.com/office/drawing/2014/main" id="{790110F7-20DE-9A14-F7E2-AB10459299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72002" y="2853260"/>
              <a:ext cx="320952" cy="37721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Cegal - Norwep">
              <a:extLst>
                <a:ext uri="{FF2B5EF4-FFF2-40B4-BE49-F238E27FC236}">
                  <a16:creationId xmlns:a16="http://schemas.microsoft.com/office/drawing/2014/main" id="{16CDDDBA-5817-46CF-F9B8-EDC0E93001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17088" y="2997507"/>
              <a:ext cx="417812" cy="88721"/>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78" descr="Interica logo.">
              <a:extLst>
                <a:ext uri="{FF2B5EF4-FFF2-40B4-BE49-F238E27FC236}">
                  <a16:creationId xmlns:a16="http://schemas.microsoft.com/office/drawing/2014/main" id="{55127329-75FE-5F30-1F63-67D9E89847BC}"/>
                </a:ext>
              </a:extLst>
            </p:cNvPr>
            <p:cNvPicPr>
              <a:picLocks noChangeAspect="1"/>
            </p:cNvPicPr>
            <p:nvPr/>
          </p:nvPicPr>
          <p:blipFill rotWithShape="1">
            <a:blip r:embed="rId7">
              <a:clrChange>
                <a:clrFrom>
                  <a:srgbClr val="FFFFFF"/>
                </a:clrFrom>
                <a:clrTo>
                  <a:srgbClr val="FFFFFF">
                    <a:alpha val="0"/>
                  </a:srgbClr>
                </a:clrTo>
              </a:clrChange>
            </a:blip>
            <a:srcRect l="81564" t="25788" r="1444" b="63974"/>
            <a:stretch/>
          </p:blipFill>
          <p:spPr>
            <a:xfrm>
              <a:off x="8459693" y="3613579"/>
              <a:ext cx="667636" cy="172246"/>
            </a:xfrm>
            <a:prstGeom prst="rect">
              <a:avLst/>
            </a:prstGeom>
          </p:spPr>
        </p:pic>
        <p:pic>
          <p:nvPicPr>
            <p:cNvPr id="80" name="Picture 79" descr="INT logo.">
              <a:extLst>
                <a:ext uri="{FF2B5EF4-FFF2-40B4-BE49-F238E27FC236}">
                  <a16:creationId xmlns:a16="http://schemas.microsoft.com/office/drawing/2014/main" id="{0231096B-EB90-2D86-4F9F-F44812FD94FC}"/>
                </a:ext>
              </a:extLst>
            </p:cNvPr>
            <p:cNvPicPr>
              <a:picLocks noChangeAspect="1"/>
            </p:cNvPicPr>
            <p:nvPr/>
          </p:nvPicPr>
          <p:blipFill rotWithShape="1">
            <a:blip r:embed="rId7">
              <a:clrChange>
                <a:clrFrom>
                  <a:srgbClr val="FFFFFF"/>
                </a:clrFrom>
                <a:clrTo>
                  <a:srgbClr val="FFFFFF">
                    <a:alpha val="0"/>
                  </a:srgbClr>
                </a:clrTo>
              </a:clrChange>
            </a:blip>
            <a:srcRect l="29314" t="79547" r="52970" b="3385"/>
            <a:stretch/>
          </p:blipFill>
          <p:spPr>
            <a:xfrm>
              <a:off x="8459692" y="2923496"/>
              <a:ext cx="573869" cy="236742"/>
            </a:xfrm>
            <a:prstGeom prst="rect">
              <a:avLst/>
            </a:prstGeom>
          </p:spPr>
        </p:pic>
        <p:pic>
          <p:nvPicPr>
            <p:cNvPr id="81" name="Picture 12" descr="Seismic &amp; Well Data Management Services | Katalyst Data Management">
              <a:extLst>
                <a:ext uri="{FF2B5EF4-FFF2-40B4-BE49-F238E27FC236}">
                  <a16:creationId xmlns:a16="http://schemas.microsoft.com/office/drawing/2014/main" id="{EB292BF9-9CC5-1D23-5423-5B2C6E16A114}"/>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00437" y="3342428"/>
              <a:ext cx="917508" cy="12539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1" descr="RoQC logo.">
              <a:extLst>
                <a:ext uri="{FF2B5EF4-FFF2-40B4-BE49-F238E27FC236}">
                  <a16:creationId xmlns:a16="http://schemas.microsoft.com/office/drawing/2014/main" id="{E1B3DB90-930F-6721-5613-C73136A714CB}"/>
                </a:ext>
              </a:extLst>
            </p:cNvPr>
            <p:cNvPicPr>
              <a:picLocks noChangeAspect="1"/>
            </p:cNvPicPr>
            <p:nvPr/>
          </p:nvPicPr>
          <p:blipFill rotWithShape="1">
            <a:blip r:embed="rId7">
              <a:clrChange>
                <a:clrFrom>
                  <a:srgbClr val="FFFFFF"/>
                </a:clrFrom>
                <a:clrTo>
                  <a:srgbClr val="FFFFFF">
                    <a:alpha val="0"/>
                  </a:srgbClr>
                </a:clrTo>
              </a:clrChange>
            </a:blip>
            <a:srcRect l="20822" t="23371" r="64743" b="60561"/>
            <a:stretch/>
          </p:blipFill>
          <p:spPr>
            <a:xfrm>
              <a:off x="10372002" y="3318256"/>
              <a:ext cx="364520" cy="173739"/>
            </a:xfrm>
            <a:prstGeom prst="rect">
              <a:avLst/>
            </a:prstGeom>
          </p:spPr>
        </p:pic>
        <p:pic>
          <p:nvPicPr>
            <p:cNvPr id="84" name="Picture 24" descr="Wipro Logo and symbol, meaning, history, PNG, brand">
              <a:extLst>
                <a:ext uri="{FF2B5EF4-FFF2-40B4-BE49-F238E27FC236}">
                  <a16:creationId xmlns:a16="http://schemas.microsoft.com/office/drawing/2014/main" id="{F12E549E-65E6-775B-B70C-099062751E7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17088" y="3421948"/>
              <a:ext cx="605846" cy="34078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5" descr="A picture containing text, clipart&#10;&#10;Description automatically generated">
              <a:extLst>
                <a:ext uri="{FF2B5EF4-FFF2-40B4-BE49-F238E27FC236}">
                  <a16:creationId xmlns:a16="http://schemas.microsoft.com/office/drawing/2014/main" id="{B987C3B4-05B9-86C8-5590-F651651477D7}"/>
                </a:ext>
              </a:extLst>
            </p:cNvPr>
            <p:cNvPicPr>
              <a:picLocks noChangeAspect="1"/>
            </p:cNvPicPr>
            <p:nvPr/>
          </p:nvPicPr>
          <p:blipFill>
            <a:blip r:embed="rId10"/>
            <a:stretch>
              <a:fillRect/>
            </a:stretch>
          </p:blipFill>
          <p:spPr>
            <a:xfrm>
              <a:off x="10372002" y="3636668"/>
              <a:ext cx="380163" cy="126069"/>
            </a:xfrm>
            <a:prstGeom prst="rect">
              <a:avLst/>
            </a:prstGeom>
          </p:spPr>
        </p:pic>
        <p:pic>
          <p:nvPicPr>
            <p:cNvPr id="88" name="Picture 87" descr="Logo&#10;&#10;Description automatically generated">
              <a:extLst>
                <a:ext uri="{FF2B5EF4-FFF2-40B4-BE49-F238E27FC236}">
                  <a16:creationId xmlns:a16="http://schemas.microsoft.com/office/drawing/2014/main" id="{718DE8C2-C728-9EBD-FF1B-9B728C167DFF}"/>
                </a:ext>
              </a:extLst>
            </p:cNvPr>
            <p:cNvPicPr>
              <a:picLocks noChangeAspect="1"/>
            </p:cNvPicPr>
            <p:nvPr/>
          </p:nvPicPr>
          <p:blipFill>
            <a:blip r:embed="rId11"/>
            <a:stretch>
              <a:fillRect/>
            </a:stretch>
          </p:blipFill>
          <p:spPr>
            <a:xfrm>
              <a:off x="9413291" y="3592342"/>
              <a:ext cx="495648" cy="216846"/>
            </a:xfrm>
            <a:prstGeom prst="rect">
              <a:avLst/>
            </a:prstGeom>
          </p:spPr>
        </p:pic>
      </p:grpSp>
      <p:grpSp>
        <p:nvGrpSpPr>
          <p:cNvPr id="90" name="Group 89">
            <a:extLst>
              <a:ext uri="{FF2B5EF4-FFF2-40B4-BE49-F238E27FC236}">
                <a16:creationId xmlns:a16="http://schemas.microsoft.com/office/drawing/2014/main" id="{B9399D2F-FE4D-06BD-5BDC-39E648B78E32}"/>
              </a:ext>
            </a:extLst>
          </p:cNvPr>
          <p:cNvGrpSpPr/>
          <p:nvPr/>
        </p:nvGrpSpPr>
        <p:grpSpPr>
          <a:xfrm>
            <a:off x="618538" y="1690672"/>
            <a:ext cx="523318" cy="523316"/>
            <a:chOff x="650896" y="2168563"/>
            <a:chExt cx="523318" cy="523316"/>
          </a:xfrm>
        </p:grpSpPr>
        <p:grpSp>
          <p:nvGrpSpPr>
            <p:cNvPr id="91" name="Group 90">
              <a:extLst>
                <a:ext uri="{FF2B5EF4-FFF2-40B4-BE49-F238E27FC236}">
                  <a16:creationId xmlns:a16="http://schemas.microsoft.com/office/drawing/2014/main" id="{914C6275-C56E-6291-9B2E-759AC1326631}"/>
                </a:ext>
                <a:ext uri="{C183D7F6-B498-43B3-948B-1728B52AA6E4}">
                  <adec:decorative xmlns:adec="http://schemas.microsoft.com/office/drawing/2017/decorative" val="1"/>
                </a:ext>
              </a:extLst>
            </p:cNvPr>
            <p:cNvGrpSpPr/>
            <p:nvPr/>
          </p:nvGrpSpPr>
          <p:grpSpPr>
            <a:xfrm>
              <a:off x="650896" y="2168563"/>
              <a:ext cx="523318" cy="523316"/>
              <a:chOff x="4753024" y="1878464"/>
              <a:chExt cx="623840" cy="623840"/>
            </a:xfrm>
            <a:effectLst/>
          </p:grpSpPr>
          <p:sp>
            <p:nvSpPr>
              <p:cNvPr id="93" name="Oval 92">
                <a:extLst>
                  <a:ext uri="{FF2B5EF4-FFF2-40B4-BE49-F238E27FC236}">
                    <a16:creationId xmlns:a16="http://schemas.microsoft.com/office/drawing/2014/main" id="{28EA77B4-EEED-71E9-06AB-D6A979BC14EE}"/>
                  </a:ext>
                </a:extLst>
              </p:cNvPr>
              <p:cNvSpPr/>
              <p:nvPr/>
            </p:nvSpPr>
            <p:spPr bwMode="auto">
              <a:xfrm>
                <a:off x="4820835" y="1946276"/>
                <a:ext cx="488220" cy="488218"/>
              </a:xfrm>
              <a:prstGeom prst="ellipse">
                <a:avLst/>
              </a:prstGeom>
              <a:solidFill>
                <a:schemeClr val="bg1"/>
              </a:solidFill>
              <a:ln>
                <a:noFill/>
                <a:headEnd type="none" w="med" len="med"/>
                <a:tailEnd type="none" w="med" len="med"/>
              </a:ln>
              <a:effectLst>
                <a:outerShdw blurRad="190500" sx="101000" sy="101000" algn="ctr" rotWithShape="0">
                  <a:prstClr val="black">
                    <a:alpha val="1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grpSp>
            <p:nvGrpSpPr>
              <p:cNvPr id="94" name="Group 93">
                <a:extLst>
                  <a:ext uri="{FF2B5EF4-FFF2-40B4-BE49-F238E27FC236}">
                    <a16:creationId xmlns:a16="http://schemas.microsoft.com/office/drawing/2014/main" id="{017354AA-C8E7-D765-1A03-BF521E80F909}"/>
                  </a:ext>
                </a:extLst>
              </p:cNvPr>
              <p:cNvGrpSpPr/>
              <p:nvPr/>
            </p:nvGrpSpPr>
            <p:grpSpPr>
              <a:xfrm>
                <a:off x="4753024" y="1878464"/>
                <a:ext cx="623840" cy="623840"/>
                <a:chOff x="4753024" y="1878464"/>
                <a:chExt cx="623840" cy="623840"/>
              </a:xfrm>
            </p:grpSpPr>
            <p:sp>
              <p:nvSpPr>
                <p:cNvPr id="95" name="Arc 94">
                  <a:extLst>
                    <a:ext uri="{FF2B5EF4-FFF2-40B4-BE49-F238E27FC236}">
                      <a16:creationId xmlns:a16="http://schemas.microsoft.com/office/drawing/2014/main" id="{D8B4C454-A7AB-4CC4-57B3-C51077FBDED5}"/>
                    </a:ext>
                  </a:extLst>
                </p:cNvPr>
                <p:cNvSpPr/>
                <p:nvPr/>
              </p:nvSpPr>
              <p:spPr bwMode="auto">
                <a:xfrm>
                  <a:off x="4753024" y="1878464"/>
                  <a:ext cx="623840" cy="623840"/>
                </a:xfrm>
                <a:prstGeom prst="arc">
                  <a:avLst>
                    <a:gd name="adj1" fmla="val 16605000"/>
                    <a:gd name="adj2" fmla="val 0"/>
                  </a:avLst>
                </a:prstGeom>
                <a:noFill/>
                <a:ln w="38100">
                  <a:solidFill>
                    <a:schemeClr val="bg1">
                      <a:lumMod val="8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sp>
              <p:nvSpPr>
                <p:cNvPr id="96" name="Arc 95">
                  <a:extLst>
                    <a:ext uri="{FF2B5EF4-FFF2-40B4-BE49-F238E27FC236}">
                      <a16:creationId xmlns:a16="http://schemas.microsoft.com/office/drawing/2014/main" id="{3179A444-AFE7-5D5D-5D3B-551AC4CC91AE}"/>
                    </a:ext>
                  </a:extLst>
                </p:cNvPr>
                <p:cNvSpPr/>
                <p:nvPr/>
              </p:nvSpPr>
              <p:spPr bwMode="auto">
                <a:xfrm flipH="1">
                  <a:off x="4753024" y="1878464"/>
                  <a:ext cx="623840" cy="623840"/>
                </a:xfrm>
                <a:prstGeom prst="arc">
                  <a:avLst>
                    <a:gd name="adj1" fmla="val 15842820"/>
                    <a:gd name="adj2" fmla="val 10800000"/>
                  </a:avLst>
                </a:prstGeom>
                <a:noFill/>
                <a:ln w="6350">
                  <a:solidFill>
                    <a:schemeClr val="bg2"/>
                  </a:solidFill>
                  <a:prstDash val="solid"/>
                  <a:headEnd type="none" w="sm" len="sm"/>
                  <a:tailEnd type="none" w="sm" len="sm"/>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sp>
              <p:nvSpPr>
                <p:cNvPr id="97" name="Arc 96">
                  <a:extLst>
                    <a:ext uri="{FF2B5EF4-FFF2-40B4-BE49-F238E27FC236}">
                      <a16:creationId xmlns:a16="http://schemas.microsoft.com/office/drawing/2014/main" id="{97CCE855-8B5F-AA56-FBD0-864E35C676A7}"/>
                    </a:ext>
                  </a:extLst>
                </p:cNvPr>
                <p:cNvSpPr/>
                <p:nvPr/>
              </p:nvSpPr>
              <p:spPr bwMode="auto">
                <a:xfrm flipH="1" flipV="1">
                  <a:off x="4753024" y="1878464"/>
                  <a:ext cx="623840" cy="623840"/>
                </a:xfrm>
                <a:prstGeom prst="arc">
                  <a:avLst>
                    <a:gd name="adj1" fmla="val 16605000"/>
                    <a:gd name="adj2" fmla="val 0"/>
                  </a:avLst>
                </a:prstGeom>
                <a:noFill/>
                <a:ln w="38100">
                  <a:solidFill>
                    <a:schemeClr val="bg1">
                      <a:lumMod val="8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rgbClr val="FFFFFF"/>
                    </a:solidFill>
                    <a:ea typeface="Segoe UI" pitchFamily="34" charset="0"/>
                    <a:cs typeface="Segoe UI" pitchFamily="34" charset="0"/>
                  </a:endParaRPr>
                </a:p>
              </p:txBody>
            </p:sp>
          </p:grpSp>
        </p:grpSp>
        <p:sp>
          <p:nvSpPr>
            <p:cNvPr id="92" name="Touchscreen" title="Icon of a closed hand with one finger touching a screen">
              <a:extLst>
                <a:ext uri="{FF2B5EF4-FFF2-40B4-BE49-F238E27FC236}">
                  <a16:creationId xmlns:a16="http://schemas.microsoft.com/office/drawing/2014/main" id="{6CA6C4DF-09A1-7814-FED4-3C47FE7E3B1B}"/>
                </a:ext>
              </a:extLst>
            </p:cNvPr>
            <p:cNvSpPr>
              <a:spLocks noChangeAspect="1" noEditPoints="1"/>
            </p:cNvSpPr>
            <p:nvPr/>
          </p:nvSpPr>
          <p:spPr bwMode="auto">
            <a:xfrm>
              <a:off x="786886" y="2312393"/>
              <a:ext cx="251340" cy="235656"/>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63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endParaRPr lang="en-US"/>
            </a:p>
          </p:txBody>
        </p:sp>
      </p:grpSp>
      <p:pic>
        <p:nvPicPr>
          <p:cNvPr id="11" name="Picture 10" descr="A picture containing logo&#10;&#10;Description automatically generated">
            <a:extLst>
              <a:ext uri="{FF2B5EF4-FFF2-40B4-BE49-F238E27FC236}">
                <a16:creationId xmlns:a16="http://schemas.microsoft.com/office/drawing/2014/main" id="{28584422-F232-D746-075A-1A78020202E7}"/>
              </a:ext>
            </a:extLst>
          </p:cNvPr>
          <p:cNvPicPr>
            <a:picLocks noChangeAspect="1"/>
          </p:cNvPicPr>
          <p:nvPr/>
        </p:nvPicPr>
        <p:blipFill>
          <a:blip r:embed="rId12"/>
          <a:stretch>
            <a:fillRect/>
          </a:stretch>
        </p:blipFill>
        <p:spPr>
          <a:xfrm>
            <a:off x="4242062" y="2961401"/>
            <a:ext cx="1566450" cy="783226"/>
          </a:xfrm>
          <a:prstGeom prst="rect">
            <a:avLst/>
          </a:prstGeom>
        </p:spPr>
      </p:pic>
      <p:pic>
        <p:nvPicPr>
          <p:cNvPr id="18" name="Picture 2" descr="image">
            <a:extLst>
              <a:ext uri="{FF2B5EF4-FFF2-40B4-BE49-F238E27FC236}">
                <a16:creationId xmlns:a16="http://schemas.microsoft.com/office/drawing/2014/main" id="{63C8C813-E9AC-3A85-9290-5A98A194C816}"/>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56" t="20026" r="615"/>
          <a:stretch/>
        </p:blipFill>
        <p:spPr bwMode="auto">
          <a:xfrm>
            <a:off x="1094964" y="2294330"/>
            <a:ext cx="10002072" cy="4323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89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D22FA4D-3BA6-1AC9-EB0B-F29D6715D37C}"/>
              </a:ext>
            </a:extLst>
          </p:cNvPr>
          <p:cNvGrpSpPr/>
          <p:nvPr/>
        </p:nvGrpSpPr>
        <p:grpSpPr>
          <a:xfrm>
            <a:off x="0" y="0"/>
            <a:ext cx="12192000" cy="1587500"/>
            <a:chOff x="0" y="0"/>
            <a:chExt cx="12192000" cy="1587500"/>
          </a:xfrm>
        </p:grpSpPr>
        <p:pic>
          <p:nvPicPr>
            <p:cNvPr id="4" name="Picture 3" descr="Graphical user interface, application&#10;&#10;Description automatically generated">
              <a:extLst>
                <a:ext uri="{FF2B5EF4-FFF2-40B4-BE49-F238E27FC236}">
                  <a16:creationId xmlns:a16="http://schemas.microsoft.com/office/drawing/2014/main" id="{94E20B5E-4B01-C045-411F-7486E41FDEC4}"/>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0"/>
              <a:ext cx="12192000" cy="1587500"/>
            </a:xfrm>
            <a:custGeom>
              <a:avLst/>
              <a:gdLst>
                <a:gd name="connsiteX0" fmla="*/ 0 w 12192000"/>
                <a:gd name="connsiteY0" fmla="*/ 0 h 1880373"/>
                <a:gd name="connsiteX1" fmla="*/ 12192000 w 12192000"/>
                <a:gd name="connsiteY1" fmla="*/ 0 h 1880373"/>
                <a:gd name="connsiteX2" fmla="*/ 12192000 w 12192000"/>
                <a:gd name="connsiteY2" fmla="*/ 1880373 h 1880373"/>
                <a:gd name="connsiteX3" fmla="*/ 0 w 12192000"/>
                <a:gd name="connsiteY3" fmla="*/ 1880373 h 1880373"/>
              </a:gdLst>
              <a:ahLst/>
              <a:cxnLst>
                <a:cxn ang="0">
                  <a:pos x="connsiteX0" y="connsiteY0"/>
                </a:cxn>
                <a:cxn ang="0">
                  <a:pos x="connsiteX1" y="connsiteY1"/>
                </a:cxn>
                <a:cxn ang="0">
                  <a:pos x="connsiteX2" y="connsiteY2"/>
                </a:cxn>
                <a:cxn ang="0">
                  <a:pos x="connsiteX3" y="connsiteY3"/>
                </a:cxn>
              </a:cxnLst>
              <a:rect l="l" t="t" r="r" b="b"/>
              <a:pathLst>
                <a:path w="12192000" h="1880373">
                  <a:moveTo>
                    <a:pt x="0" y="0"/>
                  </a:moveTo>
                  <a:lnTo>
                    <a:pt x="12192000" y="0"/>
                  </a:lnTo>
                  <a:lnTo>
                    <a:pt x="12192000" y="1880373"/>
                  </a:lnTo>
                  <a:lnTo>
                    <a:pt x="0" y="1880373"/>
                  </a:lnTo>
                  <a:close/>
                </a:path>
              </a:pathLst>
            </a:custGeom>
            <a:effectLst>
              <a:outerShdw blurRad="50800" dist="38100" dir="2700000" algn="tl" rotWithShape="0">
                <a:prstClr val="black">
                  <a:alpha val="25000"/>
                </a:prstClr>
              </a:outerShdw>
            </a:effectLst>
          </p:spPr>
        </p:pic>
        <p:sp>
          <p:nvSpPr>
            <p:cNvPr id="5" name="Rectangle 4">
              <a:extLst>
                <a:ext uri="{FF2B5EF4-FFF2-40B4-BE49-F238E27FC236}">
                  <a16:creationId xmlns:a16="http://schemas.microsoft.com/office/drawing/2014/main" id="{2CBBA3F1-31E5-65C4-1D64-9282BC744706}"/>
                </a:ext>
              </a:extLst>
            </p:cNvPr>
            <p:cNvSpPr>
              <a:spLocks/>
            </p:cNvSpPr>
            <p:nvPr/>
          </p:nvSpPr>
          <p:spPr bwMode="auto">
            <a:xfrm>
              <a:off x="0" y="0"/>
              <a:ext cx="12192000" cy="1587500"/>
            </a:xfrm>
            <a:prstGeom prst="rect">
              <a:avLst/>
            </a:prstGeom>
            <a:gradFill flip="none" rotWithShape="1">
              <a:gsLst>
                <a:gs pos="0">
                  <a:schemeClr val="tx2">
                    <a:alpha val="0"/>
                  </a:schemeClr>
                </a:gs>
                <a:gs pos="21000">
                  <a:srgbClr val="243A5E">
                    <a:alpha val="50000"/>
                  </a:srgbClr>
                </a:gs>
                <a:gs pos="61000">
                  <a:schemeClr val="tx2">
                    <a:alpha val="9000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sp>
        <p:nvSpPr>
          <p:cNvPr id="16" name="Arrow: Bent 15">
            <a:extLst>
              <a:ext uri="{FF2B5EF4-FFF2-40B4-BE49-F238E27FC236}">
                <a16:creationId xmlns:a16="http://schemas.microsoft.com/office/drawing/2014/main" id="{60C3E1E3-E647-D907-A87D-0A18BDD9BD86}"/>
              </a:ext>
            </a:extLst>
          </p:cNvPr>
          <p:cNvSpPr/>
          <p:nvPr/>
        </p:nvSpPr>
        <p:spPr bwMode="auto">
          <a:xfrm rot="5400000" flipV="1">
            <a:off x="651954" y="1738469"/>
            <a:ext cx="244473" cy="377948"/>
          </a:xfrm>
          <a:prstGeom prst="bentArrow">
            <a:avLst>
              <a:gd name="adj1" fmla="val 25000"/>
              <a:gd name="adj2" fmla="val 0"/>
              <a:gd name="adj3" fmla="val 0"/>
              <a:gd name="adj4" fmla="val 0"/>
            </a:avLst>
          </a:prstGeom>
          <a:solidFill>
            <a:srgbClr val="FF0000"/>
          </a:solidFill>
          <a:ln w="63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15" name="Rectangle 14">
            <a:extLst>
              <a:ext uri="{FF2B5EF4-FFF2-40B4-BE49-F238E27FC236}">
                <a16:creationId xmlns:a16="http://schemas.microsoft.com/office/drawing/2014/main" id="{D900B1FC-2065-2419-B47D-5C45568E93B2}"/>
              </a:ext>
            </a:extLst>
          </p:cNvPr>
          <p:cNvSpPr/>
          <p:nvPr/>
        </p:nvSpPr>
        <p:spPr bwMode="auto">
          <a:xfrm>
            <a:off x="963165" y="1690021"/>
            <a:ext cx="1104900" cy="244474"/>
          </a:xfrm>
          <a:prstGeom prst="rect">
            <a:avLst/>
          </a:prstGeom>
          <a:solidFill>
            <a:srgbClr val="FF0000"/>
          </a:solidFill>
          <a:ln>
            <a:noFill/>
            <a:headEnd type="none" w="med" len="med"/>
            <a:tailEnd type="none" w="med" len="med"/>
          </a:ln>
          <a:effectLst>
            <a:outerShdw blurRad="50800" dist="38100" dir="5400000" algn="t" rotWithShape="0">
              <a:prstClr val="black">
                <a:alpha val="1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100">
                <a:solidFill>
                  <a:schemeClr val="bg1"/>
                </a:solidFill>
                <a:latin typeface="+mj-lt"/>
                <a:ea typeface="Segoe UI" pitchFamily="34" charset="0"/>
                <a:cs typeface="Segoe UI" pitchFamily="34" charset="0"/>
              </a:rPr>
              <a:t>GA Release</a:t>
            </a:r>
          </a:p>
        </p:txBody>
      </p:sp>
      <p:sp>
        <p:nvSpPr>
          <p:cNvPr id="2" name="Title 1">
            <a:extLst>
              <a:ext uri="{FF2B5EF4-FFF2-40B4-BE49-F238E27FC236}">
                <a16:creationId xmlns:a16="http://schemas.microsoft.com/office/drawing/2014/main" id="{3B4DD285-97F0-3EF1-F903-CACF69BEAD77}"/>
              </a:ext>
            </a:extLst>
          </p:cNvPr>
          <p:cNvSpPr>
            <a:spLocks noGrp="1"/>
          </p:cNvSpPr>
          <p:nvPr>
            <p:ph type="title"/>
          </p:nvPr>
        </p:nvSpPr>
        <p:spPr>
          <a:xfrm>
            <a:off x="588263" y="457200"/>
            <a:ext cx="11018520" cy="769441"/>
          </a:xfrm>
        </p:spPr>
        <p:txBody>
          <a:bodyPr vert="horz" wrap="square" lIns="0" tIns="0" rIns="0" bIns="0" rtlCol="0" anchor="t">
            <a:spAutoFit/>
          </a:bodyPr>
          <a:lstStyle/>
          <a:p>
            <a:r>
              <a:rPr lang="en-US" sz="3200">
                <a:solidFill>
                  <a:schemeClr val="bg1"/>
                </a:solidFill>
              </a:rPr>
              <a:t>Azure Data Manager for Energy – Partner Capabilities</a:t>
            </a:r>
            <a:br>
              <a:rPr lang="en-US" sz="3200">
                <a:solidFill>
                  <a:schemeClr val="bg1"/>
                </a:solidFill>
              </a:rPr>
            </a:br>
            <a:r>
              <a:rPr lang="en-US" sz="1800">
                <a:solidFill>
                  <a:schemeClr val="bg1"/>
                </a:solidFill>
              </a:rPr>
              <a:t>Partner capabilities to deliver on now and in near term</a:t>
            </a:r>
            <a:endParaRPr lang="en-US" sz="3200">
              <a:solidFill>
                <a:schemeClr val="bg1"/>
              </a:solidFill>
            </a:endParaRPr>
          </a:p>
        </p:txBody>
      </p:sp>
      <p:graphicFrame>
        <p:nvGraphicFramePr>
          <p:cNvPr id="6" name="Table 6">
            <a:extLst>
              <a:ext uri="{FF2B5EF4-FFF2-40B4-BE49-F238E27FC236}">
                <a16:creationId xmlns:a16="http://schemas.microsoft.com/office/drawing/2014/main" id="{791A91F1-F52F-DFBD-80BE-881F206CD273}"/>
              </a:ext>
            </a:extLst>
          </p:cNvPr>
          <p:cNvGraphicFramePr>
            <a:graphicFrameLocks noGrp="1"/>
          </p:cNvGraphicFramePr>
          <p:nvPr/>
        </p:nvGraphicFramePr>
        <p:xfrm>
          <a:off x="585216" y="2050162"/>
          <a:ext cx="10893602" cy="214884"/>
        </p:xfrm>
        <a:graphic>
          <a:graphicData uri="http://schemas.openxmlformats.org/drawingml/2006/table">
            <a:tbl>
              <a:tblPr firstRow="1" bandRow="1">
                <a:effectLst>
                  <a:outerShdw blurRad="139700" sx="101000" sy="101000" algn="ctr" rotWithShape="0">
                    <a:prstClr val="black">
                      <a:alpha val="10000"/>
                    </a:prstClr>
                  </a:outerShdw>
                </a:effectLst>
                <a:tableStyleId>{5940675A-B579-460E-94D1-54222C63F5DA}</a:tableStyleId>
              </a:tblPr>
              <a:tblGrid>
                <a:gridCol w="2732356">
                  <a:extLst>
                    <a:ext uri="{9D8B030D-6E8A-4147-A177-3AD203B41FA5}">
                      <a16:colId xmlns:a16="http://schemas.microsoft.com/office/drawing/2014/main" val="2589179662"/>
                    </a:ext>
                  </a:extLst>
                </a:gridCol>
                <a:gridCol w="8161246">
                  <a:extLst>
                    <a:ext uri="{9D8B030D-6E8A-4147-A177-3AD203B41FA5}">
                      <a16:colId xmlns:a16="http://schemas.microsoft.com/office/drawing/2014/main" val="4048085988"/>
                    </a:ext>
                  </a:extLst>
                </a:gridCol>
              </a:tblGrid>
              <a:tr h="0">
                <a:tc>
                  <a:txBody>
                    <a:bodyPr/>
                    <a:lstStyle/>
                    <a:p>
                      <a:pPr marL="0" marR="0" lvl="0" indent="0" algn="l" defTabSz="932742" rtl="0" eaLnBrk="1" fontAlgn="auto" latinLnBrk="0" hangingPunct="1">
                        <a:lnSpc>
                          <a:spcPct val="100000"/>
                        </a:lnSpc>
                        <a:spcBef>
                          <a:spcPts val="200"/>
                        </a:spcBef>
                        <a:spcAft>
                          <a:spcPts val="200"/>
                        </a:spcAft>
                        <a:buClrTx/>
                        <a:buSzTx/>
                        <a:buFontTx/>
                        <a:buNone/>
                        <a:tabLst/>
                        <a:defRPr/>
                      </a:pPr>
                      <a:r>
                        <a:rPr lang="en-US" sz="1050" b="0" kern="1200">
                          <a:solidFill>
                            <a:schemeClr val="tx1"/>
                          </a:solidFill>
                          <a:latin typeface="+mn-lt"/>
                        </a:rPr>
                        <a:t>GA Release Scenarios</a:t>
                      </a:r>
                      <a:endParaRPr lang="en-US" sz="1050" b="0" kern="1200">
                        <a:solidFill>
                          <a:schemeClr val="tx1"/>
                        </a:solidFill>
                        <a:latin typeface="+mn-lt"/>
                        <a:ea typeface="+mn-ea"/>
                        <a:cs typeface="+mn-cs"/>
                      </a:endParaRPr>
                    </a:p>
                  </a:txBody>
                  <a:tcPr marT="27432" marB="2743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algn="l" defTabSz="932742" rtl="0" eaLnBrk="1" latinLnBrk="0" hangingPunct="1">
                        <a:spcBef>
                          <a:spcPts val="200"/>
                        </a:spcBef>
                        <a:spcAft>
                          <a:spcPts val="200"/>
                        </a:spcAft>
                      </a:pPr>
                      <a:r>
                        <a:rPr lang="en-US" sz="1050" b="0" kern="1200">
                          <a:solidFill>
                            <a:schemeClr val="tx1"/>
                          </a:solidFill>
                          <a:latin typeface="+mn-lt"/>
                        </a:rPr>
                        <a:t>Post GA Release Scenarios – Future Roadmap</a:t>
                      </a:r>
                      <a:endParaRPr lang="en-US" sz="1050" b="0" kern="1200">
                        <a:solidFill>
                          <a:schemeClr val="tx1"/>
                        </a:solidFill>
                        <a:latin typeface="+mn-lt"/>
                        <a:ea typeface="+mn-ea"/>
                        <a:cs typeface="+mn-cs"/>
                      </a:endParaRPr>
                    </a:p>
                  </a:txBody>
                  <a:tcPr marT="27432" marB="27432"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63AEA5"/>
                    </a:solidFill>
                  </a:tcPr>
                </a:tc>
                <a:extLst>
                  <a:ext uri="{0D108BD9-81ED-4DB2-BD59-A6C34878D82A}">
                    <a16:rowId xmlns:a16="http://schemas.microsoft.com/office/drawing/2014/main" val="1941884745"/>
                  </a:ext>
                </a:extLst>
              </a:tr>
            </a:tbl>
          </a:graphicData>
        </a:graphic>
      </p:graphicFrame>
      <p:sp>
        <p:nvSpPr>
          <p:cNvPr id="7" name="Arrow: Right 6">
            <a:extLst>
              <a:ext uri="{FF2B5EF4-FFF2-40B4-BE49-F238E27FC236}">
                <a16:creationId xmlns:a16="http://schemas.microsoft.com/office/drawing/2014/main" id="{65639CC6-492C-7A7D-DAA0-A94782B013D7}"/>
              </a:ext>
            </a:extLst>
          </p:cNvPr>
          <p:cNvSpPr/>
          <p:nvPr/>
        </p:nvSpPr>
        <p:spPr bwMode="auto">
          <a:xfrm>
            <a:off x="566353" y="2512127"/>
            <a:ext cx="11009325" cy="484632"/>
          </a:xfrm>
          <a:prstGeom prst="rightArrow">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a:spcBef>
                <a:spcPct val="0"/>
              </a:spcBef>
              <a:spcAft>
                <a:spcPct val="0"/>
              </a:spcAft>
            </a:pPr>
            <a:endParaRPr lang="en-US" sz="1200">
              <a:solidFill>
                <a:srgbClr val="002060"/>
              </a:solidFill>
              <a:cs typeface="Segoe UI"/>
            </a:endParaRPr>
          </a:p>
        </p:txBody>
      </p:sp>
      <p:sp>
        <p:nvSpPr>
          <p:cNvPr id="8" name="TextBox 7">
            <a:extLst>
              <a:ext uri="{FF2B5EF4-FFF2-40B4-BE49-F238E27FC236}">
                <a16:creationId xmlns:a16="http://schemas.microsoft.com/office/drawing/2014/main" id="{2467B0CD-5816-CD79-B4D6-B05879C29693}"/>
              </a:ext>
            </a:extLst>
          </p:cNvPr>
          <p:cNvSpPr txBox="1"/>
          <p:nvPr/>
        </p:nvSpPr>
        <p:spPr>
          <a:xfrm>
            <a:off x="664564" y="2681990"/>
            <a:ext cx="5878642" cy="1384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900" b="1"/>
              <a:t>SLB</a:t>
            </a:r>
            <a:r>
              <a:rPr lang="en-US" sz="900"/>
              <a:t>:   Analyze data from exploration to production with </a:t>
            </a:r>
            <a:r>
              <a:rPr lang="en-US" sz="900" b="1"/>
              <a:t>Petrel</a:t>
            </a:r>
            <a:r>
              <a:rPr lang="en-US" sz="900"/>
              <a:t> with data hosted in </a:t>
            </a:r>
            <a:r>
              <a:rPr lang="en-US" sz="900">
                <a:cs typeface="Segoe UI"/>
              </a:rPr>
              <a:t>Azure Data Manager for Energy</a:t>
            </a:r>
            <a:endParaRPr lang="en-US"/>
          </a:p>
        </p:txBody>
      </p:sp>
      <p:sp>
        <p:nvSpPr>
          <p:cNvPr id="9" name="Arrow: Right 8">
            <a:extLst>
              <a:ext uri="{FF2B5EF4-FFF2-40B4-BE49-F238E27FC236}">
                <a16:creationId xmlns:a16="http://schemas.microsoft.com/office/drawing/2014/main" id="{7992EB98-B117-9F29-335A-F5CAEB241A3A}"/>
              </a:ext>
            </a:extLst>
          </p:cNvPr>
          <p:cNvSpPr/>
          <p:nvPr/>
        </p:nvSpPr>
        <p:spPr bwMode="auto">
          <a:xfrm>
            <a:off x="566352" y="2960116"/>
            <a:ext cx="11009325" cy="484632"/>
          </a:xfrm>
          <a:prstGeom prst="rightArrow">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a:spcBef>
                <a:spcPct val="0"/>
              </a:spcBef>
              <a:spcAft>
                <a:spcPct val="0"/>
              </a:spcAft>
            </a:pPr>
            <a:endParaRPr lang="en-US" sz="1200">
              <a:solidFill>
                <a:srgbClr val="002060"/>
              </a:solidFill>
              <a:cs typeface="Segoe UI"/>
            </a:endParaRPr>
          </a:p>
        </p:txBody>
      </p:sp>
      <p:sp>
        <p:nvSpPr>
          <p:cNvPr id="10" name="TextBox 9">
            <a:extLst>
              <a:ext uri="{FF2B5EF4-FFF2-40B4-BE49-F238E27FC236}">
                <a16:creationId xmlns:a16="http://schemas.microsoft.com/office/drawing/2014/main" id="{3B67E57A-90D1-CEEE-A277-03CDA468380C}"/>
              </a:ext>
            </a:extLst>
          </p:cNvPr>
          <p:cNvSpPr txBox="1"/>
          <p:nvPr/>
        </p:nvSpPr>
        <p:spPr>
          <a:xfrm>
            <a:off x="664564" y="3135059"/>
            <a:ext cx="5878642" cy="1384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900" b="1"/>
              <a:t>SLB</a:t>
            </a:r>
            <a:r>
              <a:rPr lang="en-US" sz="900"/>
              <a:t>:   Visualize wellbore data using </a:t>
            </a:r>
            <a:r>
              <a:rPr lang="en-US" sz="900" b="1" err="1"/>
              <a:t>Techlog</a:t>
            </a:r>
            <a:r>
              <a:rPr lang="en-US" sz="900"/>
              <a:t> and liberate data to </a:t>
            </a:r>
            <a:r>
              <a:rPr lang="en-US" sz="900">
                <a:cs typeface="Segoe UI"/>
              </a:rPr>
              <a:t>Azure Data Manager for Energy</a:t>
            </a:r>
          </a:p>
        </p:txBody>
      </p:sp>
      <p:sp>
        <p:nvSpPr>
          <p:cNvPr id="11" name="Arrow: Right 10">
            <a:extLst>
              <a:ext uri="{FF2B5EF4-FFF2-40B4-BE49-F238E27FC236}">
                <a16:creationId xmlns:a16="http://schemas.microsoft.com/office/drawing/2014/main" id="{CB9DE676-A995-8365-4F0D-7E93224151AE}"/>
              </a:ext>
            </a:extLst>
          </p:cNvPr>
          <p:cNvSpPr/>
          <p:nvPr/>
        </p:nvSpPr>
        <p:spPr bwMode="auto">
          <a:xfrm>
            <a:off x="3368117" y="3446713"/>
            <a:ext cx="8202896" cy="484632"/>
          </a:xfrm>
          <a:prstGeom prst="rightArrow">
            <a:avLst/>
          </a:prstGeom>
          <a:solidFill>
            <a:srgbClr val="63AEA5"/>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a:spcBef>
                <a:spcPct val="0"/>
              </a:spcBef>
              <a:spcAft>
                <a:spcPct val="0"/>
              </a:spcAft>
            </a:pPr>
            <a:endParaRPr lang="en-US" sz="1200">
              <a:solidFill>
                <a:srgbClr val="002060"/>
              </a:solidFill>
              <a:cs typeface="Segoe UI"/>
            </a:endParaRPr>
          </a:p>
        </p:txBody>
      </p:sp>
      <p:sp>
        <p:nvSpPr>
          <p:cNvPr id="17" name="Arrow: Right 16">
            <a:extLst>
              <a:ext uri="{FF2B5EF4-FFF2-40B4-BE49-F238E27FC236}">
                <a16:creationId xmlns:a16="http://schemas.microsoft.com/office/drawing/2014/main" id="{14983ED2-CF9B-D133-531D-9A5CEE89767C}"/>
              </a:ext>
            </a:extLst>
          </p:cNvPr>
          <p:cNvSpPr/>
          <p:nvPr/>
        </p:nvSpPr>
        <p:spPr bwMode="auto">
          <a:xfrm>
            <a:off x="562991" y="3900192"/>
            <a:ext cx="11009325" cy="484632"/>
          </a:xfrm>
          <a:prstGeom prst="rightArrow">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spcBef>
                <a:spcPct val="0"/>
              </a:spcBef>
              <a:spcAft>
                <a:spcPct val="0"/>
              </a:spcAft>
            </a:pPr>
            <a:endParaRPr lang="en-US" sz="1200">
              <a:solidFill>
                <a:srgbClr val="002060"/>
              </a:solidFill>
              <a:cs typeface="Segoe UI"/>
            </a:endParaRPr>
          </a:p>
        </p:txBody>
      </p:sp>
      <p:sp>
        <p:nvSpPr>
          <p:cNvPr id="18" name="TextBox 17">
            <a:extLst>
              <a:ext uri="{FF2B5EF4-FFF2-40B4-BE49-F238E27FC236}">
                <a16:creationId xmlns:a16="http://schemas.microsoft.com/office/drawing/2014/main" id="{316C18D8-DC8B-7FA0-38A5-3CB5450D9FCD}"/>
              </a:ext>
            </a:extLst>
          </p:cNvPr>
          <p:cNvSpPr txBox="1"/>
          <p:nvPr/>
        </p:nvSpPr>
        <p:spPr>
          <a:xfrm>
            <a:off x="3482991" y="3612481"/>
            <a:ext cx="4948788" cy="1384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900" b="1">
                <a:cs typeface="Segoe UI"/>
              </a:rPr>
              <a:t>Halliburton</a:t>
            </a:r>
            <a:r>
              <a:rPr lang="en-US" sz="900">
                <a:cs typeface="Segoe UI"/>
              </a:rPr>
              <a:t>:   Data driven insights using </a:t>
            </a:r>
            <a:r>
              <a:rPr lang="en-US" sz="900" b="1">
                <a:cs typeface="Segoe UI"/>
              </a:rPr>
              <a:t>Landmark </a:t>
            </a:r>
            <a:r>
              <a:rPr lang="en-US" sz="900" b="1" err="1">
                <a:cs typeface="Segoe UI"/>
              </a:rPr>
              <a:t>DecisionSpace</a:t>
            </a:r>
            <a:r>
              <a:rPr lang="en-US" sz="900" b="1">
                <a:cs typeface="Segoe UI"/>
              </a:rPr>
              <a:t> 365 applications</a:t>
            </a:r>
          </a:p>
        </p:txBody>
      </p:sp>
      <p:sp>
        <p:nvSpPr>
          <p:cNvPr id="20" name="TextBox 19">
            <a:extLst>
              <a:ext uri="{FF2B5EF4-FFF2-40B4-BE49-F238E27FC236}">
                <a16:creationId xmlns:a16="http://schemas.microsoft.com/office/drawing/2014/main" id="{0EC6A4BD-E70B-12AD-4318-2C511D57F254}"/>
              </a:ext>
            </a:extLst>
          </p:cNvPr>
          <p:cNvSpPr txBox="1"/>
          <p:nvPr/>
        </p:nvSpPr>
        <p:spPr>
          <a:xfrm>
            <a:off x="663191" y="4071257"/>
            <a:ext cx="10153859" cy="1384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900">
                <a:cs typeface="Segoe UI"/>
              </a:rPr>
              <a:t>Support for applications from other leading ISVs such as </a:t>
            </a:r>
            <a:r>
              <a:rPr lang="en-US" sz="900" b="1" dirty="0" err="1">
                <a:cs typeface="Segoe UI"/>
              </a:rPr>
              <a:t>AspenTech</a:t>
            </a:r>
            <a:r>
              <a:rPr lang="en-US" sz="900" b="1" dirty="0">
                <a:cs typeface="Segoe UI"/>
              </a:rPr>
              <a:t>, </a:t>
            </a:r>
            <a:r>
              <a:rPr lang="en-US" sz="900" b="1" dirty="0" err="1">
                <a:cs typeface="Segoe UI"/>
              </a:rPr>
              <a:t>Bluware</a:t>
            </a:r>
            <a:r>
              <a:rPr lang="en-US" sz="900" b="1" dirty="0">
                <a:cs typeface="Segoe UI"/>
              </a:rPr>
              <a:t>, </a:t>
            </a:r>
            <a:r>
              <a:rPr lang="en-US" sz="900" b="1" dirty="0" err="1">
                <a:cs typeface="Segoe UI"/>
              </a:rPr>
              <a:t>Cegal</a:t>
            </a:r>
            <a:r>
              <a:rPr lang="en-US" sz="900" b="1" dirty="0">
                <a:cs typeface="Segoe UI"/>
              </a:rPr>
              <a:t>, ESA, INT, </a:t>
            </a:r>
            <a:r>
              <a:rPr lang="en-US" sz="900" b="1" dirty="0" err="1">
                <a:cs typeface="Segoe UI"/>
              </a:rPr>
              <a:t>RoQC</a:t>
            </a:r>
            <a:r>
              <a:rPr lang="en-US" sz="900" b="1" dirty="0">
                <a:cs typeface="Segoe UI"/>
              </a:rPr>
              <a:t>, QEP, Accenture, </a:t>
            </a:r>
            <a:r>
              <a:rPr lang="en-US" sz="900" b="1" dirty="0" err="1">
                <a:cs typeface="Segoe UI"/>
              </a:rPr>
              <a:t>Interica</a:t>
            </a:r>
            <a:r>
              <a:rPr lang="en-US" sz="900" b="1" dirty="0">
                <a:cs typeface="Segoe UI"/>
              </a:rPr>
              <a:t>, Wipro, </a:t>
            </a:r>
            <a:r>
              <a:rPr lang="en-US" sz="900" b="1" dirty="0" err="1">
                <a:cs typeface="Segoe UI"/>
              </a:rPr>
              <a:t>Katalyst</a:t>
            </a:r>
            <a:r>
              <a:rPr lang="en-US" sz="900" dirty="0">
                <a:cs typeface="Segoe UI"/>
              </a:rPr>
              <a:t>, etc.</a:t>
            </a:r>
            <a:endParaRPr lang="en-US" dirty="0"/>
          </a:p>
        </p:txBody>
      </p:sp>
      <p:sp>
        <p:nvSpPr>
          <p:cNvPr id="21" name="Arrow: Right 20">
            <a:extLst>
              <a:ext uri="{FF2B5EF4-FFF2-40B4-BE49-F238E27FC236}">
                <a16:creationId xmlns:a16="http://schemas.microsoft.com/office/drawing/2014/main" id="{8F07F854-CB41-54D8-2FCD-994A6F9D23D5}"/>
              </a:ext>
            </a:extLst>
          </p:cNvPr>
          <p:cNvSpPr/>
          <p:nvPr/>
        </p:nvSpPr>
        <p:spPr bwMode="auto">
          <a:xfrm>
            <a:off x="562990" y="4369114"/>
            <a:ext cx="11009325" cy="484632"/>
          </a:xfrm>
          <a:prstGeom prst="rightArrow">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spcBef>
                <a:spcPct val="0"/>
              </a:spcBef>
              <a:spcAft>
                <a:spcPct val="0"/>
              </a:spcAft>
            </a:pPr>
            <a:endParaRPr lang="en-US" sz="1200">
              <a:solidFill>
                <a:srgbClr val="002060"/>
              </a:solidFill>
              <a:cs typeface="Segoe UI"/>
            </a:endParaRPr>
          </a:p>
        </p:txBody>
      </p:sp>
      <p:sp>
        <p:nvSpPr>
          <p:cNvPr id="22" name="TextBox 21">
            <a:extLst>
              <a:ext uri="{FF2B5EF4-FFF2-40B4-BE49-F238E27FC236}">
                <a16:creationId xmlns:a16="http://schemas.microsoft.com/office/drawing/2014/main" id="{AB2BD9EB-8C86-823F-5F4E-F367F3A6A765}"/>
              </a:ext>
            </a:extLst>
          </p:cNvPr>
          <p:cNvSpPr txBox="1"/>
          <p:nvPr/>
        </p:nvSpPr>
        <p:spPr>
          <a:xfrm>
            <a:off x="663190" y="4540179"/>
            <a:ext cx="10153859" cy="1384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900" b="1">
                <a:cs typeface="Segoe UI"/>
              </a:rPr>
              <a:t>SLB</a:t>
            </a:r>
            <a:r>
              <a:rPr lang="en-US" sz="900">
                <a:cs typeface="Segoe UI"/>
              </a:rPr>
              <a:t>:  Support for </a:t>
            </a:r>
            <a:r>
              <a:rPr lang="en-US" sz="900" b="1">
                <a:cs typeface="Segoe UI"/>
              </a:rPr>
              <a:t>Enterprise Data Solutions for well log</a:t>
            </a:r>
            <a:r>
              <a:rPr lang="en-US" sz="900">
                <a:cs typeface="Segoe UI"/>
              </a:rPr>
              <a:t> related scenarios.</a:t>
            </a:r>
          </a:p>
        </p:txBody>
      </p:sp>
      <p:sp>
        <p:nvSpPr>
          <p:cNvPr id="24" name="Arrow: Right 23">
            <a:extLst>
              <a:ext uri="{FF2B5EF4-FFF2-40B4-BE49-F238E27FC236}">
                <a16:creationId xmlns:a16="http://schemas.microsoft.com/office/drawing/2014/main" id="{EFF0453B-C734-54EF-A53B-2B6D78A356B9}"/>
              </a:ext>
            </a:extLst>
          </p:cNvPr>
          <p:cNvSpPr/>
          <p:nvPr/>
        </p:nvSpPr>
        <p:spPr bwMode="auto">
          <a:xfrm>
            <a:off x="5679274" y="4850597"/>
            <a:ext cx="5893040" cy="484632"/>
          </a:xfrm>
          <a:prstGeom prst="rightArrow">
            <a:avLst/>
          </a:prstGeom>
          <a:solidFill>
            <a:schemeClr val="accent5">
              <a:lumMod val="60000"/>
              <a:lumOff val="4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spcBef>
                <a:spcPct val="0"/>
              </a:spcBef>
              <a:spcAft>
                <a:spcPct val="0"/>
              </a:spcAft>
            </a:pPr>
            <a:endParaRPr lang="en-US" sz="1200">
              <a:solidFill>
                <a:srgbClr val="002060"/>
              </a:solidFill>
              <a:cs typeface="Segoe UI"/>
            </a:endParaRPr>
          </a:p>
        </p:txBody>
      </p:sp>
      <p:sp>
        <p:nvSpPr>
          <p:cNvPr id="25" name="TextBox 24">
            <a:extLst>
              <a:ext uri="{FF2B5EF4-FFF2-40B4-BE49-F238E27FC236}">
                <a16:creationId xmlns:a16="http://schemas.microsoft.com/office/drawing/2014/main" id="{7C147C06-108B-3A51-E364-B111B6458E44}"/>
              </a:ext>
            </a:extLst>
          </p:cNvPr>
          <p:cNvSpPr txBox="1"/>
          <p:nvPr/>
        </p:nvSpPr>
        <p:spPr>
          <a:xfrm>
            <a:off x="5796223" y="5021662"/>
            <a:ext cx="5431134" cy="1384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900" b="1">
                <a:cs typeface="Segoe UI"/>
              </a:rPr>
              <a:t>SLB</a:t>
            </a:r>
            <a:r>
              <a:rPr lang="en-US" sz="900">
                <a:cs typeface="Segoe UI"/>
              </a:rPr>
              <a:t>:  Support for </a:t>
            </a:r>
            <a:r>
              <a:rPr lang="en-US" sz="900" b="1">
                <a:cs typeface="Segoe UI"/>
              </a:rPr>
              <a:t>Enterprise Data Solutions for seismic</a:t>
            </a:r>
            <a:r>
              <a:rPr lang="en-US" sz="900">
                <a:cs typeface="Segoe UI"/>
              </a:rPr>
              <a:t> related scenarios.</a:t>
            </a:r>
          </a:p>
        </p:txBody>
      </p:sp>
      <p:sp>
        <p:nvSpPr>
          <p:cNvPr id="26" name="Arrow: Right 25">
            <a:extLst>
              <a:ext uri="{FF2B5EF4-FFF2-40B4-BE49-F238E27FC236}">
                <a16:creationId xmlns:a16="http://schemas.microsoft.com/office/drawing/2014/main" id="{ADBCE27E-33E3-602E-F5D2-8B6914E916FD}"/>
              </a:ext>
            </a:extLst>
          </p:cNvPr>
          <p:cNvSpPr/>
          <p:nvPr/>
        </p:nvSpPr>
        <p:spPr bwMode="auto">
          <a:xfrm>
            <a:off x="5687647" y="5327893"/>
            <a:ext cx="5893040" cy="484632"/>
          </a:xfrm>
          <a:prstGeom prst="rightArrow">
            <a:avLst/>
          </a:prstGeom>
          <a:solidFill>
            <a:schemeClr val="accent5">
              <a:lumMod val="60000"/>
              <a:lumOff val="4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spcBef>
                <a:spcPct val="0"/>
              </a:spcBef>
              <a:spcAft>
                <a:spcPct val="0"/>
              </a:spcAft>
            </a:pPr>
            <a:endParaRPr lang="en-US" sz="1200">
              <a:solidFill>
                <a:srgbClr val="002060"/>
              </a:solidFill>
              <a:cs typeface="Segoe UI"/>
            </a:endParaRPr>
          </a:p>
        </p:txBody>
      </p:sp>
      <p:sp>
        <p:nvSpPr>
          <p:cNvPr id="27" name="TextBox 26">
            <a:extLst>
              <a:ext uri="{FF2B5EF4-FFF2-40B4-BE49-F238E27FC236}">
                <a16:creationId xmlns:a16="http://schemas.microsoft.com/office/drawing/2014/main" id="{3C7228D3-6F57-8B41-E21B-8588DDF7B65F}"/>
              </a:ext>
            </a:extLst>
          </p:cNvPr>
          <p:cNvSpPr txBox="1"/>
          <p:nvPr/>
        </p:nvSpPr>
        <p:spPr>
          <a:xfrm>
            <a:off x="5804596" y="5498958"/>
            <a:ext cx="5431134" cy="1384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900">
                <a:cs typeface="Segoe UI"/>
              </a:rPr>
              <a:t>Support for </a:t>
            </a:r>
            <a:r>
              <a:rPr lang="en-US" sz="900" b="1">
                <a:cs typeface="Segoe UI"/>
              </a:rPr>
              <a:t>OSDU Experimental services</a:t>
            </a:r>
            <a:r>
              <a:rPr lang="en-US" sz="900">
                <a:cs typeface="Segoe UI"/>
              </a:rPr>
              <a:t> on Azure Data Manager for Energy</a:t>
            </a:r>
            <a:endParaRPr lang="en-US"/>
          </a:p>
        </p:txBody>
      </p:sp>
    </p:spTree>
    <p:extLst>
      <p:ext uri="{BB962C8B-B14F-4D97-AF65-F5344CB8AC3E}">
        <p14:creationId xmlns:p14="http://schemas.microsoft.com/office/powerpoint/2010/main" val="292552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LREADY-CHECKED" val="TRUE"/>
</p:tagLst>
</file>

<file path=ppt/tags/tag2.xml><?xml version="1.0" encoding="utf-8"?>
<p:tagLst xmlns:a="http://schemas.openxmlformats.org/drawingml/2006/main" xmlns:r="http://schemas.openxmlformats.org/officeDocument/2006/relationships" xmlns:p="http://schemas.openxmlformats.org/presentationml/2006/main">
  <p:tag name="ALREADY-CHECKED" val="TRUE"/>
</p:tagLst>
</file>

<file path=ppt/tags/tag3.xml><?xml version="1.0" encoding="utf-8"?>
<p:tagLst xmlns:a="http://schemas.openxmlformats.org/drawingml/2006/main" xmlns:r="http://schemas.openxmlformats.org/officeDocument/2006/relationships" xmlns:p="http://schemas.openxmlformats.org/presentationml/2006/main">
  <p:tag name="ALREADY-CHECKED" val="TRUE"/>
</p:tagLst>
</file>

<file path=ppt/tags/tag4.xml><?xml version="1.0" encoding="utf-8"?>
<p:tagLst xmlns:a="http://schemas.openxmlformats.org/drawingml/2006/main" xmlns:r="http://schemas.openxmlformats.org/officeDocument/2006/relationships" xmlns:p="http://schemas.openxmlformats.org/presentationml/2006/main">
  <p:tag name="ALREADY-CHECKED" val="TRUE"/>
</p:tagLst>
</file>

<file path=ppt/tags/tag5.xml><?xml version="1.0" encoding="utf-8"?>
<p:tagLst xmlns:a="http://schemas.openxmlformats.org/drawingml/2006/main" xmlns:r="http://schemas.openxmlformats.org/officeDocument/2006/relationships" xmlns:p="http://schemas.openxmlformats.org/presentationml/2006/main">
  <p:tag name="ALREADY-CHECKED" val="TRUE"/>
</p:tagLst>
</file>

<file path=ppt/tags/tag6.xml><?xml version="1.0" encoding="utf-8"?>
<p:tagLst xmlns:a="http://schemas.openxmlformats.org/drawingml/2006/main" xmlns:r="http://schemas.openxmlformats.org/officeDocument/2006/relationships" xmlns:p="http://schemas.openxmlformats.org/presentationml/2006/main">
  <p:tag name="ALREADY-CHECKED" val="TRUE"/>
</p:tagLst>
</file>

<file path=ppt/tags/tag7.xml><?xml version="1.0" encoding="utf-8"?>
<p:tagLst xmlns:a="http://schemas.openxmlformats.org/drawingml/2006/main" xmlns:r="http://schemas.openxmlformats.org/officeDocument/2006/relationships" xmlns:p="http://schemas.openxmlformats.org/presentationml/2006/main">
  <p:tag name="ALREADY-CHECKED" val="TRUE"/>
</p:tagLst>
</file>

<file path=ppt/tags/tag8.xml><?xml version="1.0" encoding="utf-8"?>
<p:tagLst xmlns:a="http://schemas.openxmlformats.org/drawingml/2006/main" xmlns:r="http://schemas.openxmlformats.org/officeDocument/2006/relationships" xmlns:p="http://schemas.openxmlformats.org/presentationml/2006/main">
  <p:tag name="ALREADY-CHECKED" val="TRUE"/>
</p:tagLst>
</file>

<file path=ppt/tags/tag9.xml><?xml version="1.0" encoding="utf-8"?>
<p:tagLst xmlns:a="http://schemas.openxmlformats.org/drawingml/2006/main" xmlns:r="http://schemas.openxmlformats.org/officeDocument/2006/relationships" xmlns:p="http://schemas.openxmlformats.org/presentationml/2006/main">
  <p:tag name="ALREADY-CHECKED" val="TRUE"/>
</p:tagLst>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ct:contentTypeSchema xmlns:ct="http://schemas.microsoft.com/office/2006/metadata/contentType" xmlns:ma="http://schemas.microsoft.com/office/2006/metadata/properties/metaAttributes" ct:_="" ma:_="" ma:contentTypeName="Document" ma:contentTypeID="0x010100938F4693D5A28340A3C136E86587CFF5" ma:contentTypeVersion="19" ma:contentTypeDescription="Create a new document." ma:contentTypeScope="" ma:versionID="51cca5262fb820768c7449822d276e02">
  <xsd:schema xmlns:xsd="http://www.w3.org/2001/XMLSchema" xmlns:xs="http://www.w3.org/2001/XMLSchema" xmlns:p="http://schemas.microsoft.com/office/2006/metadata/properties" xmlns:ns1="http://schemas.microsoft.com/sharepoint/v3" xmlns:ns2="af6ebdac-6d60-4790-a847-2b19186a846e" xmlns:ns3="0f799398-a8b6-4840-b924-2acc0cdab11d" xmlns:ns4="230e9df3-be65-4c73-a93b-d1236ebd677e" targetNamespace="http://schemas.microsoft.com/office/2006/metadata/properties" ma:root="true" ma:fieldsID="2f67894a284230378bd9338b6776e397" ns1:_="" ns2:_="" ns3:_="" ns4:_="">
    <xsd:import namespace="http://schemas.microsoft.com/sharepoint/v3"/>
    <xsd:import namespace="af6ebdac-6d60-4790-a847-2b19186a846e"/>
    <xsd:import namespace="0f799398-a8b6-4840-b924-2acc0cdab11d"/>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6ebdac-6d60-4790-a847-2b19186a84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5"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f799398-a8b6-4840-b924-2acc0cdab11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0f32b76e-d6d9-4cb5-bee6-6a62ad1b429b}" ma:internalName="TaxCatchAll" ma:showField="CatchAllData" ma:web="0f799398-a8b6-4840-b924-2acc0cdab1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2.xml><?xml version="1.0" encoding="utf-8"?>
<ct:contentTypeSchema xmlns:ct="http://schemas.microsoft.com/office/2006/metadata/contentType" xmlns:ma="http://schemas.microsoft.com/office/2006/metadata/properties/metaAttributes" ct:_="" ma:_="" ma:contentTypeName="Document" ma:contentTypeID="0x010100938F4693D5A28340A3C136E86587CFF5" ma:contentTypeVersion="19" ma:contentTypeDescription="Create a new document." ma:contentTypeScope="" ma:versionID="51cca5262fb820768c7449822d276e02">
  <xsd:schema xmlns:xsd="http://www.w3.org/2001/XMLSchema" xmlns:xs="http://www.w3.org/2001/XMLSchema" xmlns:p="http://schemas.microsoft.com/office/2006/metadata/properties" xmlns:ns1="http://schemas.microsoft.com/sharepoint/v3" xmlns:ns2="af6ebdac-6d60-4790-a847-2b19186a846e" xmlns:ns3="0f799398-a8b6-4840-b924-2acc0cdab11d" xmlns:ns4="230e9df3-be65-4c73-a93b-d1236ebd677e" targetNamespace="http://schemas.microsoft.com/office/2006/metadata/properties" ma:root="true" ma:fieldsID="2f67894a284230378bd9338b6776e397" ns1:_="" ns2:_="" ns3:_="" ns4:_="">
    <xsd:import namespace="http://schemas.microsoft.com/sharepoint/v3"/>
    <xsd:import namespace="af6ebdac-6d60-4790-a847-2b19186a846e"/>
    <xsd:import namespace="0f799398-a8b6-4840-b924-2acc0cdab11d"/>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6ebdac-6d60-4790-a847-2b19186a84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5"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f799398-a8b6-4840-b924-2acc0cdab11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0f32b76e-d6d9-4cb5-bee6-6a62ad1b429b}" ma:internalName="TaxCatchAll" ma:showField="CatchAllData" ma:web="0f799398-a8b6-4840-b924-2acc0cdab1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af6ebdac-6d60-4790-a847-2b19186a846e">
      <Terms xmlns="http://schemas.microsoft.com/office/infopath/2007/PartnerControls"/>
    </lcf76f155ced4ddcb4097134ff3c332f>
    <TaxCatchAll xmlns="230e9df3-be65-4c73-a93b-d1236ebd677e" xsi:nil="true"/>
    <MediaLengthInSeconds xmlns="af6ebdac-6d60-4790-a847-2b19186a846e" xsi:nil="true"/>
  </documentManagement>
</p:properties>
</file>

<file path=customXml/item15.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af6ebdac-6d60-4790-a847-2b19186a846e">
      <Terms xmlns="http://schemas.microsoft.com/office/infopath/2007/PartnerControls"/>
    </lcf76f155ced4ddcb4097134ff3c332f>
    <TaxCatchAll xmlns="230e9df3-be65-4c73-a93b-d1236ebd677e" xsi:nil="true"/>
    <MediaLengthInSeconds xmlns="af6ebdac-6d60-4790-a847-2b19186a846e" xsi:nil="true"/>
  </documentManagement>
</p:properties>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ct:contentTypeSchema xmlns:ct="http://schemas.microsoft.com/office/2006/metadata/contentType" xmlns:ma="http://schemas.microsoft.com/office/2006/metadata/properties/metaAttributes" ct:_="" ma:_="" ma:contentTypeName="Document" ma:contentTypeID="0x010100938F4693D5A28340A3C136E86587CFF5" ma:contentTypeVersion="19" ma:contentTypeDescription="Create a new document." ma:contentTypeScope="" ma:versionID="51cca5262fb820768c7449822d276e02">
  <xsd:schema xmlns:xsd="http://www.w3.org/2001/XMLSchema" xmlns:xs="http://www.w3.org/2001/XMLSchema" xmlns:p="http://schemas.microsoft.com/office/2006/metadata/properties" xmlns:ns1="http://schemas.microsoft.com/sharepoint/v3" xmlns:ns2="af6ebdac-6d60-4790-a847-2b19186a846e" xmlns:ns3="0f799398-a8b6-4840-b924-2acc0cdab11d" xmlns:ns4="230e9df3-be65-4c73-a93b-d1236ebd677e" targetNamespace="http://schemas.microsoft.com/office/2006/metadata/properties" ma:root="true" ma:fieldsID="2f67894a284230378bd9338b6776e397" ns1:_="" ns2:_="" ns3:_="" ns4:_="">
    <xsd:import namespace="http://schemas.microsoft.com/sharepoint/v3"/>
    <xsd:import namespace="af6ebdac-6d60-4790-a847-2b19186a846e"/>
    <xsd:import namespace="0f799398-a8b6-4840-b924-2acc0cdab11d"/>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6ebdac-6d60-4790-a847-2b19186a84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5"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f799398-a8b6-4840-b924-2acc0cdab11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0f32b76e-d6d9-4cb5-bee6-6a62ad1b429b}" ma:internalName="TaxCatchAll" ma:showField="CatchAllData" ma:web="0f799398-a8b6-4840-b924-2acc0cdab1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t:contentTypeSchema xmlns:ct="http://schemas.microsoft.com/office/2006/metadata/contentType" xmlns:ma="http://schemas.microsoft.com/office/2006/metadata/properties/metaAttributes" ct:_="" ma:_="" ma:contentTypeName="Document" ma:contentTypeID="0x010100938F4693D5A28340A3C136E86587CFF5" ma:contentTypeVersion="19" ma:contentTypeDescription="Create a new document." ma:contentTypeScope="" ma:versionID="51cca5262fb820768c7449822d276e02">
  <xsd:schema xmlns:xsd="http://www.w3.org/2001/XMLSchema" xmlns:xs="http://www.w3.org/2001/XMLSchema" xmlns:p="http://schemas.microsoft.com/office/2006/metadata/properties" xmlns:ns1="http://schemas.microsoft.com/sharepoint/v3" xmlns:ns2="af6ebdac-6d60-4790-a847-2b19186a846e" xmlns:ns3="0f799398-a8b6-4840-b924-2acc0cdab11d" xmlns:ns4="230e9df3-be65-4c73-a93b-d1236ebd677e" targetNamespace="http://schemas.microsoft.com/office/2006/metadata/properties" ma:root="true" ma:fieldsID="2f67894a284230378bd9338b6776e397" ns1:_="" ns2:_="" ns3:_="" ns4:_="">
    <xsd:import namespace="http://schemas.microsoft.com/sharepoint/v3"/>
    <xsd:import namespace="af6ebdac-6d60-4790-a847-2b19186a846e"/>
    <xsd:import namespace="0f799398-a8b6-4840-b924-2acc0cdab11d"/>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6ebdac-6d60-4790-a847-2b19186a84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5"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f799398-a8b6-4840-b924-2acc0cdab11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0f32b76e-d6d9-4cb5-bee6-6a62ad1b429b}" ma:internalName="TaxCatchAll" ma:showField="CatchAllData" ma:web="0f799398-a8b6-4840-b924-2acc0cdab1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t:contentTypeSchema xmlns:ct="http://schemas.microsoft.com/office/2006/metadata/contentType" xmlns:ma="http://schemas.microsoft.com/office/2006/metadata/properties/metaAttributes" ct:_="" ma:_="" ma:contentTypeName="Document" ma:contentTypeID="0x0101004F24400607199A40B33B787452AC6853" ma:contentTypeVersion="8" ma:contentTypeDescription="Create a new document." ma:contentTypeScope="" ma:versionID="bef2fc6e1383c56ad9c541a541be83f8">
  <xsd:schema xmlns:xsd="http://www.w3.org/2001/XMLSchema" xmlns:xs="http://www.w3.org/2001/XMLSchema" xmlns:p="http://schemas.microsoft.com/office/2006/metadata/properties" xmlns:ns1="http://schemas.microsoft.com/sharepoint/v3" xmlns:ns2="f784ab01-3b00-4499-a3fe-88ca86405c7b" xmlns:ns3="17012f8d-dfee-46cb-a314-eed379f2338a" targetNamespace="http://schemas.microsoft.com/office/2006/metadata/properties" ma:root="true" ma:fieldsID="71d1f4f83792f38b599e05452c508bd2" ns1:_="" ns2:_="" ns3:_="">
    <xsd:import namespace="http://schemas.microsoft.com/sharepoint/v3"/>
    <xsd:import namespace="f784ab01-3b00-4499-a3fe-88ca86405c7b"/>
    <xsd:import namespace="17012f8d-dfee-46cb-a314-eed379f2338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84ab01-3b00-4499-a3fe-88ca86405c7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7012f8d-dfee-46cb-a314-eed379f2338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0.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af6ebdac-6d60-4790-a847-2b19186a846e">
      <Terms xmlns="http://schemas.microsoft.com/office/infopath/2007/PartnerControls"/>
    </lcf76f155ced4ddcb4097134ff3c332f>
    <TaxCatchAll xmlns="230e9df3-be65-4c73-a93b-d1236ebd677e" xsi:nil="true"/>
    <MediaLengthInSeconds xmlns="af6ebdac-6d60-4790-a847-2b19186a846e" xsi:nil="true"/>
  </documentManagement>
</p:properties>
</file>

<file path=customXml/item2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af6ebdac-6d60-4790-a847-2b19186a846e">
      <Terms xmlns="http://schemas.microsoft.com/office/infopath/2007/PartnerControls"/>
    </lcf76f155ced4ddcb4097134ff3c332f>
    <TaxCatchAll xmlns="230e9df3-be65-4c73-a93b-d1236ebd677e" xsi:nil="true"/>
    <MediaLengthInSeconds xmlns="af6ebdac-6d60-4790-a847-2b19186a846e" xsi:nil="true"/>
  </documentManagement>
</p:properties>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ct:contentTypeSchema xmlns:ct="http://schemas.microsoft.com/office/2006/metadata/contentType" xmlns:ma="http://schemas.microsoft.com/office/2006/metadata/properties/metaAttributes" ct:_="" ma:_="" ma:contentTypeName="Document" ma:contentTypeID="0x010100938F4693D5A28340A3C136E86587CFF5" ma:contentTypeVersion="19" ma:contentTypeDescription="Create a new document." ma:contentTypeScope="" ma:versionID="51cca5262fb820768c7449822d276e02">
  <xsd:schema xmlns:xsd="http://www.w3.org/2001/XMLSchema" xmlns:xs="http://www.w3.org/2001/XMLSchema" xmlns:p="http://schemas.microsoft.com/office/2006/metadata/properties" xmlns:ns1="http://schemas.microsoft.com/sharepoint/v3" xmlns:ns2="af6ebdac-6d60-4790-a847-2b19186a846e" xmlns:ns3="0f799398-a8b6-4840-b924-2acc0cdab11d" xmlns:ns4="230e9df3-be65-4c73-a93b-d1236ebd677e" targetNamespace="http://schemas.microsoft.com/office/2006/metadata/properties" ma:root="true" ma:fieldsID="2f67894a284230378bd9338b6776e397" ns1:_="" ns2:_="" ns3:_="" ns4:_="">
    <xsd:import namespace="http://schemas.microsoft.com/sharepoint/v3"/>
    <xsd:import namespace="af6ebdac-6d60-4790-a847-2b19186a846e"/>
    <xsd:import namespace="0f799398-a8b6-4840-b924-2acc0cdab11d"/>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6ebdac-6d60-4790-a847-2b19186a84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5"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f799398-a8b6-4840-b924-2acc0cdab11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0f32b76e-d6d9-4cb5-bee6-6a62ad1b429b}" ma:internalName="TaxCatchAll" ma:showField="CatchAllData" ma:web="0f799398-a8b6-4840-b924-2acc0cdab1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af6ebdac-6d60-4790-a847-2b19186a846e">
      <Terms xmlns="http://schemas.microsoft.com/office/infopath/2007/PartnerControls"/>
    </lcf76f155ced4ddcb4097134ff3c332f>
    <TaxCatchAll xmlns="230e9df3-be65-4c73-a93b-d1236ebd677e" xsi:nil="true"/>
    <MediaLengthInSeconds xmlns="af6ebdac-6d60-4790-a847-2b19186a846e" xsi:nil="true"/>
  </documentManagement>
</p:properties>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ct:contentTypeSchema xmlns:ct="http://schemas.microsoft.com/office/2006/metadata/contentType" xmlns:ma="http://schemas.microsoft.com/office/2006/metadata/properties/metaAttributes" ct:_="" ma:_="" ma:contentTypeName="Document" ma:contentTypeID="0x010100938F4693D5A28340A3C136E86587CFF5" ma:contentTypeVersion="19" ma:contentTypeDescription="Create a new document." ma:contentTypeScope="" ma:versionID="51cca5262fb820768c7449822d276e02">
  <xsd:schema xmlns:xsd="http://www.w3.org/2001/XMLSchema" xmlns:xs="http://www.w3.org/2001/XMLSchema" xmlns:p="http://schemas.microsoft.com/office/2006/metadata/properties" xmlns:ns1="http://schemas.microsoft.com/sharepoint/v3" xmlns:ns2="af6ebdac-6d60-4790-a847-2b19186a846e" xmlns:ns3="0f799398-a8b6-4840-b924-2acc0cdab11d" xmlns:ns4="230e9df3-be65-4c73-a93b-d1236ebd677e" targetNamespace="http://schemas.microsoft.com/office/2006/metadata/properties" ma:root="true" ma:fieldsID="2f67894a284230378bd9338b6776e397" ns1:_="" ns2:_="" ns3:_="" ns4:_="">
    <xsd:import namespace="http://schemas.microsoft.com/sharepoint/v3"/>
    <xsd:import namespace="af6ebdac-6d60-4790-a847-2b19186a846e"/>
    <xsd:import namespace="0f799398-a8b6-4840-b924-2acc0cdab11d"/>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6ebdac-6d60-4790-a847-2b19186a84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5"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f799398-a8b6-4840-b924-2acc0cdab11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0f32b76e-d6d9-4cb5-bee6-6a62ad1b429b}" ma:internalName="TaxCatchAll" ma:showField="CatchAllData" ma:web="0f799398-a8b6-4840-b924-2acc0cdab1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ct:contentTypeSchema xmlns:ct="http://schemas.microsoft.com/office/2006/metadata/contentType" xmlns:ma="http://schemas.microsoft.com/office/2006/metadata/properties/metaAttributes" ct:_="" ma:_="" ma:contentTypeName="Document" ma:contentTypeID="0x010100938F4693D5A28340A3C136E86587CFF5" ma:contentTypeVersion="19" ma:contentTypeDescription="Create a new document." ma:contentTypeScope="" ma:versionID="51cca5262fb820768c7449822d276e02">
  <xsd:schema xmlns:xsd="http://www.w3.org/2001/XMLSchema" xmlns:xs="http://www.w3.org/2001/XMLSchema" xmlns:p="http://schemas.microsoft.com/office/2006/metadata/properties" xmlns:ns1="http://schemas.microsoft.com/sharepoint/v3" xmlns:ns2="af6ebdac-6d60-4790-a847-2b19186a846e" xmlns:ns3="0f799398-a8b6-4840-b924-2acc0cdab11d" xmlns:ns4="230e9df3-be65-4c73-a93b-d1236ebd677e" targetNamespace="http://schemas.microsoft.com/office/2006/metadata/properties" ma:root="true" ma:fieldsID="2f67894a284230378bd9338b6776e397" ns1:_="" ns2:_="" ns3:_="" ns4:_="">
    <xsd:import namespace="http://schemas.microsoft.com/sharepoint/v3"/>
    <xsd:import namespace="af6ebdac-6d60-4790-a847-2b19186a846e"/>
    <xsd:import namespace="0f799398-a8b6-4840-b924-2acc0cdab11d"/>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6ebdac-6d60-4790-a847-2b19186a84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5"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f799398-a8b6-4840-b924-2acc0cdab11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0f32b76e-d6d9-4cb5-bee6-6a62ad1b429b}" ma:internalName="TaxCatchAll" ma:showField="CatchAllData" ma:web="0f799398-a8b6-4840-b924-2acc0cdab1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9.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af6ebdac-6d60-4790-a847-2b19186a846e">
      <Terms xmlns="http://schemas.microsoft.com/office/infopath/2007/PartnerControls"/>
    </lcf76f155ced4ddcb4097134ff3c332f>
    <TaxCatchAll xmlns="230e9df3-be65-4c73-a93b-d1236ebd677e" xsi:nil="true"/>
    <MediaLengthInSeconds xmlns="af6ebdac-6d60-4790-a847-2b19186a846e" xsi:nil="true"/>
  </documentManagement>
</p:properti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17012f8d-dfee-46cb-a314-eed379f2338a" xsi:nil="true"/>
    <_ip_UnifiedCompliancePolicyUIAction xmlns="http://schemas.microsoft.com/sharepoint/v3" xsi:nil="true"/>
    <_ip_UnifiedCompliancePolicyProperties xmlns="http://schemas.microsoft.com/sharepoint/v3" xsi:nil="true"/>
  </documentManagement>
</p:properties>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af6ebdac-6d60-4790-a847-2b19186a846e">
      <Terms xmlns="http://schemas.microsoft.com/office/infopath/2007/PartnerControls"/>
    </lcf76f155ced4ddcb4097134ff3c332f>
    <TaxCatchAll xmlns="230e9df3-be65-4c73-a93b-d1236ebd677e" xsi:nil="true"/>
    <MediaLengthInSeconds xmlns="af6ebdac-6d60-4790-a847-2b19186a846e" xsi:nil="true"/>
  </documentManagement>
</p:properties>
</file>

<file path=customXml/item5.xml><?xml version="1.0" encoding="utf-8"?>
<ct:contentTypeSchema xmlns:ct="http://schemas.microsoft.com/office/2006/metadata/contentType" xmlns:ma="http://schemas.microsoft.com/office/2006/metadata/properties/metaAttributes" ct:_="" ma:_="" ma:contentTypeName="Document" ma:contentTypeID="0x010100938F4693D5A28340A3C136E86587CFF5" ma:contentTypeVersion="19" ma:contentTypeDescription="Create a new document." ma:contentTypeScope="" ma:versionID="51cca5262fb820768c7449822d276e02">
  <xsd:schema xmlns:xsd="http://www.w3.org/2001/XMLSchema" xmlns:xs="http://www.w3.org/2001/XMLSchema" xmlns:p="http://schemas.microsoft.com/office/2006/metadata/properties" xmlns:ns1="http://schemas.microsoft.com/sharepoint/v3" xmlns:ns2="af6ebdac-6d60-4790-a847-2b19186a846e" xmlns:ns3="0f799398-a8b6-4840-b924-2acc0cdab11d" xmlns:ns4="230e9df3-be65-4c73-a93b-d1236ebd677e" targetNamespace="http://schemas.microsoft.com/office/2006/metadata/properties" ma:root="true" ma:fieldsID="2f67894a284230378bd9338b6776e397" ns1:_="" ns2:_="" ns3:_="" ns4:_="">
    <xsd:import namespace="http://schemas.microsoft.com/sharepoint/v3"/>
    <xsd:import namespace="af6ebdac-6d60-4790-a847-2b19186a846e"/>
    <xsd:import namespace="0f799398-a8b6-4840-b924-2acc0cdab11d"/>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6ebdac-6d60-4790-a847-2b19186a84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5"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f799398-a8b6-4840-b924-2acc0cdab11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0f32b76e-d6d9-4cb5-bee6-6a62ad1b429b}" ma:internalName="TaxCatchAll" ma:showField="CatchAllData" ma:web="0f799398-a8b6-4840-b924-2acc0cdab1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af6ebdac-6d60-4790-a847-2b19186a846e">
      <Terms xmlns="http://schemas.microsoft.com/office/infopath/2007/PartnerControls"/>
    </lcf76f155ced4ddcb4097134ff3c332f>
    <TaxCatchAll xmlns="230e9df3-be65-4c73-a93b-d1236ebd677e" xsi:nil="true"/>
    <MediaLengthInSeconds xmlns="af6ebdac-6d60-4790-a847-2b19186a846e" xsi:nil="true"/>
  </documentManagement>
</p:properties>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af6ebdac-6d60-4790-a847-2b19186a846e">
      <Terms xmlns="http://schemas.microsoft.com/office/infopath/2007/PartnerControls"/>
    </lcf76f155ced4ddcb4097134ff3c332f>
    <TaxCatchAll xmlns="230e9df3-be65-4c73-a93b-d1236ebd677e" xsi:nil="true"/>
    <MediaLengthInSeconds xmlns="af6ebdac-6d60-4790-a847-2b19186a846e" xsi:nil="true"/>
  </documentManagement>
</p:properties>
</file>

<file path=customXml/itemProps1.xml><?xml version="1.0" encoding="utf-8"?>
<ds:datastoreItem xmlns:ds="http://schemas.openxmlformats.org/officeDocument/2006/customXml" ds:itemID="{80773F8E-CD3C-401D-81D0-68F54DCC798C}">
  <ds:schemaRefs>
    <ds:schemaRef ds:uri="http://schemas.microsoft.com/sharepoint/v3/contenttype/forms"/>
  </ds:schemaRefs>
</ds:datastoreItem>
</file>

<file path=customXml/itemProps10.xml><?xml version="1.0" encoding="utf-8"?>
<ds:datastoreItem xmlns:ds="http://schemas.openxmlformats.org/officeDocument/2006/customXml" ds:itemID="{81B1C49C-6A02-4042-8113-DE72DABD05EE}">
  <ds:schemaRefs>
    <ds:schemaRef ds:uri="http://schemas.microsoft.com/sharepoint/v3/contenttype/forms"/>
  </ds:schemaRefs>
</ds:datastoreItem>
</file>

<file path=customXml/itemProps11.xml><?xml version="1.0" encoding="utf-8"?>
<ds:datastoreItem xmlns:ds="http://schemas.openxmlformats.org/officeDocument/2006/customXml" ds:itemID="{91514EDA-7A18-401D-8CFC-FB09A6E85377}">
  <ds:schemaRefs>
    <ds:schemaRef ds:uri="0f799398-a8b6-4840-b924-2acc0cdab11d"/>
    <ds:schemaRef ds:uri="230e9df3-be65-4c73-a93b-d1236ebd677e"/>
    <ds:schemaRef ds:uri="af6ebdac-6d60-4790-a847-2b19186a84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12.xml><?xml version="1.0" encoding="utf-8"?>
<ds:datastoreItem xmlns:ds="http://schemas.openxmlformats.org/officeDocument/2006/customXml" ds:itemID="{1EE7A0D8-7124-440E-8119-33D08ABA4D42}">
  <ds:schemaRefs>
    <ds:schemaRef ds:uri="0f799398-a8b6-4840-b924-2acc0cdab11d"/>
    <ds:schemaRef ds:uri="230e9df3-be65-4c73-a93b-d1236ebd677e"/>
    <ds:schemaRef ds:uri="af6ebdac-6d60-4790-a847-2b19186a84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13.xml><?xml version="1.0" encoding="utf-8"?>
<ds:datastoreItem xmlns:ds="http://schemas.openxmlformats.org/officeDocument/2006/customXml" ds:itemID="{238A8F35-4B9A-4CFD-AFC4-899FA0724CF9}">
  <ds:schemaRefs>
    <ds:schemaRef ds:uri="http://schemas.microsoft.com/sharepoint/v3/contenttype/forms"/>
  </ds:schemaRefs>
</ds:datastoreItem>
</file>

<file path=customXml/itemProps14.xml><?xml version="1.0" encoding="utf-8"?>
<ds:datastoreItem xmlns:ds="http://schemas.openxmlformats.org/officeDocument/2006/customXml" ds:itemID="{B66F83EA-14A0-4908-9A0B-1F11205CE4AC}">
  <ds:schemaRefs>
    <ds:schemaRef ds:uri="0f799398-a8b6-4840-b924-2acc0cdab11d"/>
    <ds:schemaRef ds:uri="230e9df3-be65-4c73-a93b-d1236ebd677e"/>
    <ds:schemaRef ds:uri="af6ebdac-6d60-4790-a847-2b19186a846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15.xml><?xml version="1.0" encoding="utf-8"?>
<ds:datastoreItem xmlns:ds="http://schemas.openxmlformats.org/officeDocument/2006/customXml" ds:itemID="{8DA3E2BC-41E3-47C4-9392-076D9F1EED08}">
  <ds:schemaRefs>
    <ds:schemaRef ds:uri="0f799398-a8b6-4840-b924-2acc0cdab11d"/>
    <ds:schemaRef ds:uri="230e9df3-be65-4c73-a93b-d1236ebd677e"/>
    <ds:schemaRef ds:uri="af6ebdac-6d60-4790-a847-2b19186a846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16.xml><?xml version="1.0" encoding="utf-8"?>
<ds:datastoreItem xmlns:ds="http://schemas.openxmlformats.org/officeDocument/2006/customXml" ds:itemID="{ACFD5740-E57A-40B1-8EEE-83A7A9CE73F4}">
  <ds:schemaRefs>
    <ds:schemaRef ds:uri="http://schemas.microsoft.com/sharepoint/v3/contenttype/forms"/>
  </ds:schemaRefs>
</ds:datastoreItem>
</file>

<file path=customXml/itemProps17.xml><?xml version="1.0" encoding="utf-8"?>
<ds:datastoreItem xmlns:ds="http://schemas.openxmlformats.org/officeDocument/2006/customXml" ds:itemID="{8A8C11CC-BE9E-4670-BF11-87F70F11B2DF}">
  <ds:schemaRefs>
    <ds:schemaRef ds:uri="0f799398-a8b6-4840-b924-2acc0cdab11d"/>
    <ds:schemaRef ds:uri="230e9df3-be65-4c73-a93b-d1236ebd677e"/>
    <ds:schemaRef ds:uri="af6ebdac-6d60-4790-a847-2b19186a84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18.xml><?xml version="1.0" encoding="utf-8"?>
<ds:datastoreItem xmlns:ds="http://schemas.openxmlformats.org/officeDocument/2006/customXml" ds:itemID="{CDFC6EF0-4796-42ED-A8BA-8C79655F19CB}">
  <ds:schemaRefs>
    <ds:schemaRef ds:uri="http://schemas.microsoft.com/sharepoint/v3/contenttype/forms"/>
  </ds:schemaRefs>
</ds:datastoreItem>
</file>

<file path=customXml/itemProps19.xml><?xml version="1.0" encoding="utf-8"?>
<ds:datastoreItem xmlns:ds="http://schemas.openxmlformats.org/officeDocument/2006/customXml" ds:itemID="{9679E377-8D81-4DDD-B0B4-7185D800CEC0}">
  <ds:schemaRefs>
    <ds:schemaRef ds:uri="0f799398-a8b6-4840-b924-2acc0cdab11d"/>
    <ds:schemaRef ds:uri="230e9df3-be65-4c73-a93b-d1236ebd677e"/>
    <ds:schemaRef ds:uri="af6ebdac-6d60-4790-a847-2b19186a84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8095E7C-0A39-4ACC-94FA-34E82CE5C9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784ab01-3b00-4499-a3fe-88ca86405c7b"/>
    <ds:schemaRef ds:uri="17012f8d-dfee-46cb-a314-eed379f233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0.xml><?xml version="1.0" encoding="utf-8"?>
<ds:datastoreItem xmlns:ds="http://schemas.openxmlformats.org/officeDocument/2006/customXml" ds:itemID="{0F51884E-09C9-462C-B1E9-68CC90757736}">
  <ds:schemaRefs>
    <ds:schemaRef ds:uri="0f799398-a8b6-4840-b924-2acc0cdab11d"/>
    <ds:schemaRef ds:uri="230e9df3-be65-4c73-a93b-d1236ebd677e"/>
    <ds:schemaRef ds:uri="af6ebdac-6d60-4790-a847-2b19186a846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1.xml><?xml version="1.0" encoding="utf-8"?>
<ds:datastoreItem xmlns:ds="http://schemas.openxmlformats.org/officeDocument/2006/customXml" ds:itemID="{B336C0DE-7B65-476F-B186-B70D07A84966}">
  <ds:schemaRefs>
    <ds:schemaRef ds:uri="0f799398-a8b6-4840-b924-2acc0cdab11d"/>
    <ds:schemaRef ds:uri="230e9df3-be65-4c73-a93b-d1236ebd677e"/>
    <ds:schemaRef ds:uri="af6ebdac-6d60-4790-a847-2b19186a846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2.xml><?xml version="1.0" encoding="utf-8"?>
<ds:datastoreItem xmlns:ds="http://schemas.openxmlformats.org/officeDocument/2006/customXml" ds:itemID="{FD41DF81-529E-4871-860F-5256E9AA99AF}">
  <ds:schemaRefs>
    <ds:schemaRef ds:uri="http://schemas.microsoft.com/sharepoint/v3/contenttype/forms"/>
  </ds:schemaRefs>
</ds:datastoreItem>
</file>

<file path=customXml/itemProps23.xml><?xml version="1.0" encoding="utf-8"?>
<ds:datastoreItem xmlns:ds="http://schemas.openxmlformats.org/officeDocument/2006/customXml" ds:itemID="{B30DD9E1-7742-4E17-ADC2-988DBB5E9548}">
  <ds:schemaRefs>
    <ds:schemaRef ds:uri="0f799398-a8b6-4840-b924-2acc0cdab11d"/>
    <ds:schemaRef ds:uri="230e9df3-be65-4c73-a93b-d1236ebd677e"/>
    <ds:schemaRef ds:uri="af6ebdac-6d60-4790-a847-2b19186a84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4.xml><?xml version="1.0" encoding="utf-8"?>
<ds:datastoreItem xmlns:ds="http://schemas.openxmlformats.org/officeDocument/2006/customXml" ds:itemID="{894E2478-74BA-4EB4-B3CB-A869C027FA03}">
  <ds:schemaRefs>
    <ds:schemaRef ds:uri="0f799398-a8b6-4840-b924-2acc0cdab11d"/>
    <ds:schemaRef ds:uri="230e9df3-be65-4c73-a93b-d1236ebd677e"/>
    <ds:schemaRef ds:uri="af6ebdac-6d60-4790-a847-2b19186a846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5.xml><?xml version="1.0" encoding="utf-8"?>
<ds:datastoreItem xmlns:ds="http://schemas.openxmlformats.org/officeDocument/2006/customXml" ds:itemID="{0EC8DD98-C810-4C49-826A-E6642F7FF85E}">
  <ds:schemaRefs>
    <ds:schemaRef ds:uri="http://schemas.microsoft.com/sharepoint/v3/contenttype/forms"/>
  </ds:schemaRefs>
</ds:datastoreItem>
</file>

<file path=customXml/itemProps26.xml><?xml version="1.0" encoding="utf-8"?>
<ds:datastoreItem xmlns:ds="http://schemas.openxmlformats.org/officeDocument/2006/customXml" ds:itemID="{1303F5B2-F84A-49C2-B229-24534B42F901}">
  <ds:schemaRefs>
    <ds:schemaRef ds:uri="0f799398-a8b6-4840-b924-2acc0cdab11d"/>
    <ds:schemaRef ds:uri="230e9df3-be65-4c73-a93b-d1236ebd677e"/>
    <ds:schemaRef ds:uri="af6ebdac-6d60-4790-a847-2b19186a84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7.xml><?xml version="1.0" encoding="utf-8"?>
<ds:datastoreItem xmlns:ds="http://schemas.openxmlformats.org/officeDocument/2006/customXml" ds:itemID="{32E20CC6-4837-4267-9C7C-C6054FCBF3A2}">
  <ds:schemaRefs>
    <ds:schemaRef ds:uri="http://schemas.microsoft.com/sharepoint/v3/contenttype/forms"/>
  </ds:schemaRefs>
</ds:datastoreItem>
</file>

<file path=customXml/itemProps28.xml><?xml version="1.0" encoding="utf-8"?>
<ds:datastoreItem xmlns:ds="http://schemas.openxmlformats.org/officeDocument/2006/customXml" ds:itemID="{F46900A9-E45C-4188-8321-6FCBD5BE65FF}">
  <ds:schemaRefs>
    <ds:schemaRef ds:uri="0f799398-a8b6-4840-b924-2acc0cdab11d"/>
    <ds:schemaRef ds:uri="230e9df3-be65-4c73-a93b-d1236ebd677e"/>
    <ds:schemaRef ds:uri="af6ebdac-6d60-4790-a847-2b19186a84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9.xml><?xml version="1.0" encoding="utf-8"?>
<ds:datastoreItem xmlns:ds="http://schemas.openxmlformats.org/officeDocument/2006/customXml" ds:itemID="{CE169EE4-94D8-4248-AD79-CFDBE3CE7D7D}">
  <ds:schemaRefs>
    <ds:schemaRef ds:uri="0f799398-a8b6-4840-b924-2acc0cdab11d"/>
    <ds:schemaRef ds:uri="230e9df3-be65-4c73-a93b-d1236ebd677e"/>
    <ds:schemaRef ds:uri="af6ebdac-6d60-4790-a847-2b19186a846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61B1131-15CA-429C-B875-56F79CD6C674}">
  <ds:schemaRefs>
    <ds:schemaRef ds:uri="http://schemas.microsoft.com/office/2006/metadata/properties"/>
    <ds:schemaRef ds:uri="http://schemas.microsoft.com/office/infopath/2007/PartnerControls"/>
    <ds:schemaRef ds:uri="17012f8d-dfee-46cb-a314-eed379f2338a"/>
    <ds:schemaRef ds:uri="http://schemas.microsoft.com/sharepoint/v3"/>
  </ds:schemaRefs>
</ds:datastoreItem>
</file>

<file path=customXml/itemProps4.xml><?xml version="1.0" encoding="utf-8"?>
<ds:datastoreItem xmlns:ds="http://schemas.openxmlformats.org/officeDocument/2006/customXml" ds:itemID="{79A504B3-A79D-42A3-9CD1-A70D9E1E0080}">
  <ds:schemaRefs>
    <ds:schemaRef ds:uri="0f799398-a8b6-4840-b924-2acc0cdab11d"/>
    <ds:schemaRef ds:uri="230e9df3-be65-4c73-a93b-d1236ebd677e"/>
    <ds:schemaRef ds:uri="af6ebdac-6d60-4790-a847-2b19186a846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5.xml><?xml version="1.0" encoding="utf-8"?>
<ds:datastoreItem xmlns:ds="http://schemas.openxmlformats.org/officeDocument/2006/customXml" ds:itemID="{EE3B7097-3DAF-4B7F-93B8-B0163E3C2E10}">
  <ds:schemaRefs>
    <ds:schemaRef ds:uri="0f799398-a8b6-4840-b924-2acc0cdab11d"/>
    <ds:schemaRef ds:uri="230e9df3-be65-4c73-a93b-d1236ebd677e"/>
    <ds:schemaRef ds:uri="af6ebdac-6d60-4790-a847-2b19186a84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6.xml><?xml version="1.0" encoding="utf-8"?>
<ds:datastoreItem xmlns:ds="http://schemas.openxmlformats.org/officeDocument/2006/customXml" ds:itemID="{E16C174E-13C3-4F0A-AA52-BF6E6D9AD6A3}">
  <ds:schemaRefs>
    <ds:schemaRef ds:uri="http://schemas.microsoft.com/sharepoint/v3/contenttype/forms"/>
  </ds:schemaRefs>
</ds:datastoreItem>
</file>

<file path=customXml/itemProps7.xml><?xml version="1.0" encoding="utf-8"?>
<ds:datastoreItem xmlns:ds="http://schemas.openxmlformats.org/officeDocument/2006/customXml" ds:itemID="{F0E48B4D-204C-482A-AEF5-DDFDFB74BB78}">
  <ds:schemaRefs>
    <ds:schemaRef ds:uri="0f799398-a8b6-4840-b924-2acc0cdab11d"/>
    <ds:schemaRef ds:uri="230e9df3-be65-4c73-a93b-d1236ebd677e"/>
    <ds:schemaRef ds:uri="af6ebdac-6d60-4790-a847-2b19186a846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8.xml><?xml version="1.0" encoding="utf-8"?>
<ds:datastoreItem xmlns:ds="http://schemas.openxmlformats.org/officeDocument/2006/customXml" ds:itemID="{57889140-7AF8-4807-BD4E-96908E7BCCC3}">
  <ds:schemaRefs>
    <ds:schemaRef ds:uri="http://schemas.microsoft.com/sharepoint/v3/contenttype/forms"/>
  </ds:schemaRefs>
</ds:datastoreItem>
</file>

<file path=customXml/itemProps9.xml><?xml version="1.0" encoding="utf-8"?>
<ds:datastoreItem xmlns:ds="http://schemas.openxmlformats.org/officeDocument/2006/customXml" ds:itemID="{BDD930AF-E6F5-4235-B11B-901F0BB00B6E}">
  <ds:schemaRefs>
    <ds:schemaRef ds:uri="0f799398-a8b6-4840-b924-2acc0cdab11d"/>
    <ds:schemaRef ds:uri="230e9df3-be65-4c73-a93b-d1236ebd677e"/>
    <ds:schemaRef ds:uri="af6ebdac-6d60-4790-a847-2b19186a846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6</TotalTime>
  <Words>677</Words>
  <Application>Microsoft Office PowerPoint</Application>
  <PresentationFormat>Widescreen</PresentationFormat>
  <Paragraphs>61</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Consolas</vt:lpstr>
      <vt:lpstr>Courier New</vt:lpstr>
      <vt:lpstr>Segoe UI</vt:lpstr>
      <vt:lpstr>Segoe UI Semibold</vt:lpstr>
      <vt:lpstr>Wingdings</vt:lpstr>
      <vt:lpstr>White Template</vt:lpstr>
      <vt:lpstr>Azure Data Manager for Energy</vt:lpstr>
      <vt:lpstr>Azure Data Manager for Energy</vt:lpstr>
      <vt:lpstr>Enterprise Fundamentals</vt:lpstr>
      <vt:lpstr>Challenges in unlocking business value through data</vt:lpstr>
      <vt:lpstr>Azure Data Manager for Energy Evolution</vt:lpstr>
      <vt:lpstr>Open data platform with industry leading integrations</vt:lpstr>
      <vt:lpstr>Azure Data Manager for Energy – Partner Capabilities Partner capabilities to deliver on now and in near term</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 Manager for Energy</dc:title>
  <dc:subject/>
  <dc:creator>Eirik Haughom</dc:creator>
  <cp:keywords/>
  <dc:description/>
  <cp:lastModifiedBy>Eirik Haughom</cp:lastModifiedBy>
  <cp:revision>1</cp:revision>
  <dcterms:created xsi:type="dcterms:W3CDTF">2023-05-24T06:48:44Z</dcterms:created>
  <dcterms:modified xsi:type="dcterms:W3CDTF">2023-05-24T06:55:00Z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0x0101004F24400607199A40B33B787452AC6853</vt:lpwstr>
  </property>
</Properties>
</file>