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142534254" r:id="rId3"/>
    <p:sldId id="2142534255" r:id="rId4"/>
    <p:sldId id="2141412116" r:id="rId5"/>
    <p:sldId id="270" r:id="rId6"/>
    <p:sldId id="10765" r:id="rId7"/>
    <p:sldId id="10260" r:id="rId8"/>
    <p:sldId id="2142534258" r:id="rId9"/>
    <p:sldId id="2142534261" r:id="rId10"/>
    <p:sldId id="2147377856" r:id="rId11"/>
    <p:sldId id="2147471236" r:id="rId12"/>
    <p:sldId id="10756" r:id="rId13"/>
    <p:sldId id="10764" r:id="rId14"/>
    <p:sldId id="214747123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7410F-0802-4428-8C42-2CCAAF24B8E2}" v="2" dt="2023-06-01T11:09:35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1AFD3-C07E-4036-A2B8-51AF0786F7EE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CD4AF-FE95-47A3-8330-697E6DB6B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>
                <a:latin typeface="Arial"/>
                <a:cs typeface="Arial"/>
              </a:rPr>
              <a:t>relationships</a:t>
            </a:r>
            <a:r>
              <a:rPr lang="en-US" sz="1200">
                <a:latin typeface="Arial"/>
                <a:cs typeface="Arial"/>
              </a:rPr>
              <a:t> (topology, whole-part, collections, associations),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rial"/>
                <a:cs typeface="Arial"/>
              </a:rPr>
              <a:t>properties </a:t>
            </a:r>
            <a:r>
              <a:rPr lang="en-US" sz="1200">
                <a:latin typeface="Arial"/>
                <a:cs typeface="Arial"/>
              </a:rPr>
              <a:t>(user input, calculated and persistent, calculated on the fly)</a:t>
            </a:r>
          </a:p>
          <a:p>
            <a:endParaRPr lang="en-US" sz="1200">
              <a:latin typeface="Arial"/>
              <a:cs typeface="Arial"/>
            </a:endParaRP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4E104-9846-4B60-BC05-F08417E5492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52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ADC90-17A0-410C-8760-41D36991F6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ADC90-17A0-410C-8760-41D36991F6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hangingPunct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feature/interpretation/representation/properties knowledge hierarchy (referred to informally as "FIRP") is a new concept in RESQML; it makes data organization more precise and data exchange more efficient. To establish a “knowledge hierarchy,” asset team members specify relationships between instances of data objects using a RESMQL mechanism called a data object reference (DOR</a:t>
            </a:r>
            <a:endParaRPr lang="fr-F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4E104-9846-4B60-BC05-F08417E5492A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9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 (beginning at the left), the feature (UUID 0000) has 2 interpretations (UUIDs 0001 and 1001); interpretation 0001 has 2 representations (UUIDs 0002 and 1002), and representation 0002 has 2 properties (UUIDs 0003 and 1003). </a:t>
            </a:r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  <a:p>
            <a:r>
              <a:rPr lang="en-US"/>
              <a:t>Object-relationship in XML</a:t>
            </a:r>
          </a:p>
          <a:p>
            <a:pPr lvl="1"/>
            <a:r>
              <a:rPr lang="en-US"/>
              <a:t>Use of object references</a:t>
            </a:r>
          </a:p>
          <a:p>
            <a:pPr lvl="1"/>
            <a:r>
              <a:rPr lang="en-US"/>
              <a:t>Objects must be uniquely identified</a:t>
            </a:r>
          </a:p>
          <a:p>
            <a:pPr lvl="1"/>
            <a:r>
              <a:rPr lang="en-US"/>
              <a:t>Designate relationships between the objects</a:t>
            </a:r>
          </a:p>
          <a:p>
            <a:pPr lvl="1"/>
            <a:r>
              <a:rPr lang="en-US"/>
              <a:t>Group together related objects as collections,  "package" </a:t>
            </a:r>
          </a:p>
          <a:p>
            <a:pPr hangingPunct="0"/>
            <a:endParaRPr lang="fr-FR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ADC90-17A0-410C-8760-41D36991F6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9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FADC90-17A0-410C-8760-41D36991F6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0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A53C-9F10-FCF2-994F-58DA23C52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BC06-48FF-0310-6801-272CDF02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C1B1-19FE-B176-49CD-822C03C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8618-729B-42BD-C306-117C1A60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40AD8-CA91-A5B7-BBE8-DB4C1B37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46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858C-7C5D-56D4-5B0E-5ABD15E1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2E418-24C8-0EB3-E959-8CB41E505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2839-7CCB-F112-5F70-2CC93DD5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9185-0938-2E10-2C1F-5D5C880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549F-7D70-6E45-DAF4-67299D0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080E-AF3D-5536-011E-7A72C4444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8881-4AA5-C4D2-E214-DA70FC67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CC7C-F32B-01F4-BD9B-1A875B96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0804-2983-31B6-BA0B-ECEE6A1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7EC1-967B-9877-B97D-7E33552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76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10E6-53E7-48FA-9871-F0DF4B0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11372851" cy="91440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66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7A2A1D45-3A86-431B-96DB-F7A0173959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1" y="1342931"/>
            <a:ext cx="5505451" cy="4772120"/>
          </a:xfrm>
          <a:prstGeom prst="rect">
            <a:avLst/>
          </a:prstGeom>
        </p:spPr>
        <p:txBody>
          <a:bodyPr/>
          <a:lstStyle>
            <a:lvl1pPr marL="228594" indent="-228594">
              <a:buFont typeface="Arial" panose="020B0604020202020204" pitchFamily="34" charset="0"/>
              <a:buChar char="»"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>
              <a:buFont typeface="Arial" panose="020B0604020202020204" pitchFamily="34" charset="0"/>
              <a:buChar char="-"/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>
              <a:buFont typeface="Arial" panose="020B0604020202020204" pitchFamily="34" charset="0"/>
              <a:buChar char="-"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342891" marR="0" lvl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lang="en-US"/>
              <a:t>Click to edit Master text styles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/>
              <a:buChar char="–"/>
              <a:tabLst/>
              <a:defRPr/>
            </a:pPr>
            <a:r>
              <a:rPr lang="en-US"/>
              <a:t>Second level</a:t>
            </a:r>
          </a:p>
          <a:p>
            <a:pPr marL="1142971" marR="0" lvl="2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/>
              <a:buChar char="•"/>
              <a:tabLst/>
              <a:defRPr/>
            </a:pPr>
            <a:r>
              <a:rPr lang="en-US"/>
              <a:t>Third level</a:t>
            </a:r>
          </a:p>
          <a:p>
            <a:pPr marL="1600160" marR="0" lvl="3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/>
              <a:buChar char="–"/>
              <a:tabLst/>
              <a:defRPr/>
            </a:pPr>
            <a:r>
              <a:rPr lang="en-US"/>
              <a:t>Fourth level</a:t>
            </a:r>
          </a:p>
          <a:p>
            <a:pPr marL="2057349" marR="0" lvl="4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/>
              <a:buChar char="»"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456DACE5-4D2B-4901-A66D-15C1210E61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43651" y="1348995"/>
            <a:ext cx="5372100" cy="4772120"/>
          </a:xfrm>
          <a:prstGeom prst="rect">
            <a:avLst/>
          </a:prstGeom>
        </p:spPr>
        <p:txBody>
          <a:bodyPr/>
          <a:lstStyle>
            <a:lvl1pPr marL="228594" indent="-228594"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>
              <a:def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>
              <a:def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rgbClr val="46505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342891" marR="0" lvl="0" indent="-342891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lang="en-US"/>
              <a:t>Click to edit Master text styles</a:t>
            </a:r>
          </a:p>
          <a:p>
            <a:pPr marL="742932" marR="0" lvl="1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/>
              <a:buChar char="–"/>
              <a:tabLst/>
              <a:defRPr/>
            </a:pPr>
            <a:r>
              <a:rPr lang="en-US"/>
              <a:t>Second level</a:t>
            </a:r>
          </a:p>
          <a:p>
            <a:pPr marL="1142971" marR="0" lvl="2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/>
              <a:buChar char="•"/>
              <a:tabLst/>
              <a:defRPr/>
            </a:pPr>
            <a:r>
              <a:rPr lang="en-US"/>
              <a:t>Third level</a:t>
            </a:r>
          </a:p>
          <a:p>
            <a:pPr marL="1600160" marR="0" lvl="3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/>
              <a:buChar char="–"/>
              <a:tabLst/>
              <a:defRPr/>
            </a:pPr>
            <a:r>
              <a:rPr lang="en-US"/>
              <a:t>Fourth level</a:t>
            </a:r>
          </a:p>
          <a:p>
            <a:pPr marL="2057349" marR="0" lvl="4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67F"/>
              </a:buClr>
              <a:buSzTx/>
              <a:buFont typeface="Arial"/>
              <a:buChar char="»"/>
              <a:tabLst/>
              <a:defRPr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72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Titles Should Use Initial Caps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364" y="1330855"/>
            <a:ext cx="11353272" cy="46844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1B8F956-350D-49B3-AD74-422EB9211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365" y="6552406"/>
            <a:ext cx="6948488" cy="20372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algn="l" defTabSz="76197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833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Emerson Confidential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35E6205-0B46-4B10-81BB-565D871C7B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9365" y="6158178"/>
            <a:ext cx="6948488" cy="328083"/>
          </a:xfrm>
        </p:spPr>
        <p:txBody>
          <a:bodyPr tIns="0" bIns="0" anchor="b">
            <a:noAutofit/>
          </a:bodyPr>
          <a:lstStyle>
            <a:lvl1pPr marL="0" indent="0">
              <a:buNone/>
              <a:defRPr lang="en-US" sz="8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51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None/>
              <a:tabLst>
                <a:tab pos="187847" algn="l"/>
              </a:tabLst>
            </a:pPr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F1E4C-CFAB-4CB0-A763-3E91B166214B}"/>
              </a:ext>
            </a:extLst>
          </p:cNvPr>
          <p:cNvSpPr txBox="1"/>
          <p:nvPr/>
        </p:nvSpPr>
        <p:spPr>
          <a:xfrm>
            <a:off x="10954015" y="6512201"/>
            <a:ext cx="113003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460543C-C25F-44F8-8119-7DDC03F9B6DB}" type="slidenum">
              <a:rPr lang="en-US" sz="1333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r"/>
              <a:t>‹#›</a:t>
            </a:fld>
            <a:endParaRPr lang="en-US" sz="1333" kern="1200" dirty="0" err="1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57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E22C-F6C0-0832-933D-ED8AE7E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FD43-68BF-C083-D2DE-163EBA02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C631-AF06-D115-E5EB-E8EA06E0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DC0F-6CBD-59BB-D085-B3970F2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5A05-AFAD-0F01-CD03-56633622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719-518D-F3B6-F474-18F0D19E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4F80-46F1-2BFA-0248-DE48DAF3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451E-0D9E-6171-0486-9953C0D9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671E-398E-064B-92FD-0D1B70B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03FC-0021-9C61-8E1D-54CF3F9E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2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9C6-F9C8-DF12-8449-3ACBE2A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15FF-5269-D83D-1091-B288A95C6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DB57F-019D-125A-59E6-9DAA79681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2F9B9-4C4C-6C42-7262-9710371A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E0D6-C424-FC7A-88F1-DAE7EC6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DC0AF-2793-67B3-9130-4B6E1F6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5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21D-3C4F-31EC-C451-3FAE7E26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1B71A-5BB2-9472-5715-170A101B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C21E5-11FE-48D8-E86F-62691B429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45D7-72CF-765B-9140-79615231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895BE-9937-3150-08E8-89B0B3BE3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16A9A-B7F1-D8EC-9AB7-FECACD6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AE2A8-2D74-70EB-422F-05FA53D8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A409F-6FD6-6E9C-C4C2-DAB118E0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00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3397-D8A2-0318-D672-65A8F50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1533-FC46-CA5D-C58E-87AA41D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CC43B-4EB5-782F-5F55-295C6720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66CD1-752F-3A87-0C85-732B0D7E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7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77CD9-6D85-7EEB-71E6-68D6B13B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32F7C-4216-3278-D444-8D2D88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3CAF2-F1F1-B630-BDCE-598BB0C3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10D-216A-E21E-C8D5-2CB705D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5166-A816-01FB-964B-C3AB8D7D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D4BD9-F61D-7441-2B19-C86B739B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861-7C42-7B61-CE6A-CCF4561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14F5-D412-8B62-8F43-20075796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0375A-C159-4415-60CC-DC9BF220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AB79-D463-8405-6A96-14A113E1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26DB6-FEDE-E38F-4F02-952C19E1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AE56-85D3-ABED-2478-AB437945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672C1-1CE7-791B-5CA4-F0B9A2EF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0EBD9-576B-461E-8646-29D87002458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E5EE-F2A3-8242-2B21-38BA0D90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3AB2-A5F4-0119-CD7F-D3CED604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02A42-A6A7-7E92-1CBE-85AC9571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051E-2B54-3EC8-2B98-4B74836CA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F13A-C0F2-1E86-F7A8-8F724839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EBD9-576B-461E-8646-29D870024588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A7F6-EC70-496D-FA23-14A570AE0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603-62E8-F152-FD1C-CDC004EE7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B55D-7F02-48BE-A7A4-F228DA2E3B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1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p/resqpy" TargetMode="External"/><Relationship Id="rId13" Type="http://schemas.openxmlformats.org/officeDocument/2006/relationships/hyperlink" Target="https://github.com/geosiris-technologies/webstudio" TargetMode="External"/><Relationship Id="rId3" Type="http://schemas.openxmlformats.org/officeDocument/2006/relationships/hyperlink" Target="https://community.opengroup.org/osdu/platform/domain-data-mgmt-services/reservoir/open-etp-client" TargetMode="External"/><Relationship Id="rId7" Type="http://schemas.openxmlformats.org/officeDocument/2006/relationships/hyperlink" Target="https://discourse.f2i-consulting.com/c/etp/7" TargetMode="External"/><Relationship Id="rId12" Type="http://schemas.openxmlformats.org/officeDocument/2006/relationships/hyperlink" Target="https://3.basecamp.com/3247751/buckets/513083/vaults/245035855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iscourse.f2i-consulting.com/c/fesapi/5" TargetMode="External"/><Relationship Id="rId11" Type="http://schemas.openxmlformats.org/officeDocument/2006/relationships/hyperlink" Target="https://3.basecamp.com/3247751/buckets/513083/vaults/4070587025" TargetMode="External"/><Relationship Id="rId5" Type="http://schemas.openxmlformats.org/officeDocument/2006/relationships/hyperlink" Target="https://github.com/F2I-Consulting/fetpapi" TargetMode="External"/><Relationship Id="rId10" Type="http://schemas.openxmlformats.org/officeDocument/2006/relationships/hyperlink" Target="https://energistics-affiliate.slack.com/archives/C033FCEEUF8" TargetMode="External"/><Relationship Id="rId4" Type="http://schemas.openxmlformats.org/officeDocument/2006/relationships/hyperlink" Target="https://github.com/F2I-Consulting/fesapi/releases/tag/v2.3.0.0" TargetMode="External"/><Relationship Id="rId9" Type="http://schemas.openxmlformats.org/officeDocument/2006/relationships/hyperlink" Target="https://gitlab.opengroup.org/energistics/workgroups/resqml/resqml" TargetMode="External"/><Relationship Id="rId14" Type="http://schemas.openxmlformats.org/officeDocument/2006/relationships/hyperlink" Target="https://community.opengroup.org/osdu/platform/data-flow/ingestion/energistics/resqml-parser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mmunity.opengroup.org/osdu/platform/domain-data-mgmt-services/reservoir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EEA8-C176-D114-5E0C-82D39366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Working with the </a:t>
            </a:r>
            <a:b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Reservoir DDMS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CDC93-CED9-3B14-E241-9462351D1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Lab </a:t>
            </a:r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Module 8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The Open Group OSDU™ Forum">
            <a:extLst>
              <a:ext uri="{FF2B5EF4-FFF2-40B4-BE49-F238E27FC236}">
                <a16:creationId xmlns:a16="http://schemas.microsoft.com/office/drawing/2014/main" id="{4B05C3AF-1829-4D97-DCA9-05F681C78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59616"/>
            <a:ext cx="1736436" cy="6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6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871081-2009-4A38-B385-171ACBF9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9671" cy="1325563"/>
          </a:xfrm>
        </p:spPr>
        <p:txBody>
          <a:bodyPr/>
          <a:lstStyle/>
          <a:p>
            <a:r>
              <a:rPr lang="en-US" dirty="0"/>
              <a:t>Reservoir </a:t>
            </a:r>
            <a:r>
              <a:rPr lang="en-US"/>
              <a:t>Meta-data support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862794C-2BE5-4D4A-854B-D0AA3323B2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8637" y="1322401"/>
          <a:ext cx="4180417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0417">
                  <a:extLst>
                    <a:ext uri="{9D8B030D-6E8A-4147-A177-3AD203B41FA5}">
                      <a16:colId xmlns:a16="http://schemas.microsoft.com/office/drawing/2014/main" val="326032401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 abstract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0" marR="6350" marT="6350" marB="0" anchor="ctr"/>
                </a:tc>
                <a:extLst>
                  <a:ext uri="{0D108BD9-81ED-4DB2-BD59-A6C34878D82A}">
                    <a16:rowId xmlns:a16="http://schemas.microsoft.com/office/drawing/2014/main" val="427758865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 osdu:wks:AbstractColumnLayerGridPatch:1.0.0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29596826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 osdu:wks:AbstractFacet:1.0.0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66310059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 osdu:wks:AbstractGeologicUnitInterpretation:1.0.0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47270588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4. osdu:wks:AbstractGridRepresentation:1.0.0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16613056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5. osdu:wks:AbstractIjkGridPatch:1.0.0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328603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 osdu:wks:AbstractInterpretation:1.0.0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25743003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 osdu:wks:AbstractReferencePropertyType:1.1.0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1390592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 osdu:wks:AbstractRepresentation:1.0.0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09258204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 osdu:wks:AbstractUnstructuredColumnLayerGridPatch:1.0.0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82602491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10. osdu:wks:AbstractUnstructuredGridPatch:1.0.0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10364573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9142A4-A1FF-4E2E-824D-66E48F4B8BB9}"/>
              </a:ext>
            </a:extLst>
          </p:cNvPr>
          <p:cNvGraphicFramePr>
            <a:graphicFrameLocks noGrp="1"/>
          </p:cNvGraphicFramePr>
          <p:nvPr/>
        </p:nvGraphicFramePr>
        <p:xfrm>
          <a:off x="7367853" y="1415188"/>
          <a:ext cx="4180417" cy="441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0417">
                  <a:extLst>
                    <a:ext uri="{9D8B030D-6E8A-4147-A177-3AD203B41FA5}">
                      <a16:colId xmlns:a16="http://schemas.microsoft.com/office/drawing/2014/main" val="136931573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4. work-product-component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0" marR="6350" marT="6350" marB="0" anchor="ctr"/>
                </a:tc>
                <a:extLst>
                  <a:ext uri="{0D108BD9-81ED-4DB2-BD59-A6C34878D82A}">
                    <a16:rowId xmlns:a16="http://schemas.microsoft.com/office/drawing/2014/main" val="24918991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 osdu:wks:work-product-component--ColumnBasedTable:1.0.0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02844233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 osdu:wks:work-product-component--EarthModelInterpretation:1.0.0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19743572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 osdu:wks:work-product-component--FaultInterpretation:1.0.0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55125303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4. osdu:wks:work-product-component--GenericProperty:1.0.0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11284272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5. osdu:wks:work-product-component--GenericRepresentation:1.0.0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8265927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 osdu:wks:work-product-component--GeobodyBoundaryInterpretation:1.0.0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55318547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 osdu:wks:work-product-component--GeobodyInterpretation:1.0.0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9732806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 osdu:wks:work-product-component--GeologicUnitOccurrenceInterpretation:1.0.0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09034473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 osdu:wks:work-product-component--GpGridRepresentation:1.0.0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6474879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10. osdu:wks:work-product-component--GridConnectionSetRepresentation:1.0.0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16251888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11. osdu:wks:work-product-component--HorizonInterpretation:1.0.0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45740257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12. osdu:wks:work-product-component--IjkGridRepresentation:1.0.0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10042133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13. osdu:wks:work-product-component--LocalBoundaryFeature:1.0.0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212382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14. osdu:wks:work-product-component--LocalModelCompoundCrs:1.0.0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49728432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15. osdu:wks:work-product-component--LocalModelFeature:1.0.0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0596872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16. osdu:wks:work-product-component--LocalRockVolumeFeature:1.0.0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42903176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17. osdu:wks:work-product-component--RockFluidOrganizationInterpretation:1.0.0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1229145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18. osdu:wks:work-product-component--RockFluidUnitInterpretation:1.0.0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7970752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19. osdu:wks:work-product-component--SealedSurfaceFramework:1.0.0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34472729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20. osdu:wks:work-product-component--StratigraphicColumn:1.0.0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7325283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21. osdu:wks:work-product-component--StratigraphicColumnRankInterpretation:1.0.0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2704284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22. osdu:wks:work-product-component--StratigraphicUnitInterpretation:1.0.0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39346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23. osdu:wks:work-product-component--StructuralOrganizationInterpretation:1.0.0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26544003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24. osdu:wks:work-product-component--SubRepresentation:1.0.0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7981077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25. osdu:wks:work-product-component--TimeSeries:1.0.0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91025524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26. osdu:wks:work-product-component--UnsealedSurfaceFramework:1.0.0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9440301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27. osdu:wks:work-product-component--UnstructuredColumnLayerGridRepresentation:1.0.0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78904566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28. </a:t>
                      </a:r>
                      <a:r>
                        <a:rPr lang="en-US" sz="800" u="none" strike="noStrike" dirty="0" err="1">
                          <a:effectLst/>
                        </a:rPr>
                        <a:t>osdu:wks:work-product-component</a:t>
                      </a:r>
                      <a:r>
                        <a:rPr lang="en-US" sz="800" u="none" strike="noStrike" dirty="0">
                          <a:effectLst/>
                        </a:rPr>
                        <a:t>--UnstructuredGridRepresentation:1.0.0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5153315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232BA2-DCA3-4389-A425-ABF98C09A45C}"/>
              </a:ext>
            </a:extLst>
          </p:cNvPr>
          <p:cNvGraphicFramePr>
            <a:graphicFrameLocks noGrp="1"/>
          </p:cNvGraphicFramePr>
          <p:nvPr/>
        </p:nvGraphicFramePr>
        <p:xfrm>
          <a:off x="537307" y="3301470"/>
          <a:ext cx="4180417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80417">
                  <a:extLst>
                    <a:ext uri="{9D8B030D-6E8A-4147-A177-3AD203B41FA5}">
                      <a16:colId xmlns:a16="http://schemas.microsoft.com/office/drawing/2014/main" val="35155868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 reference-data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0" marR="6350" marT="6350" marB="0" anchor="ctr"/>
                </a:tc>
                <a:extLst>
                  <a:ext uri="{0D108BD9-81ED-4DB2-BD59-A6C34878D82A}">
                    <a16:rowId xmlns:a16="http://schemas.microsoft.com/office/drawing/2014/main" val="159967149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1. osdu:wks:reference-data--BoundaryRelationType:1.0.0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3403409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2. osdu:wks:reference-data--CellShapeType:1.0.0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7507020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3. osdu:wks:reference-data--ColumnBasedTableType:1.0.0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68158124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4. osdu:wks:reference-data--ColumnShapeType:1.0.0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40771562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5. osdu:wks:reference-data--DepositionGeometryType:1.0.0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8016051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6. osdu:wks:reference-data--DomainType:1.0.0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7145633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7. osdu:wks:reference-data--FacetRole:1.0.0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4759332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8. osdu:wks:reference-data--FacetType:1.0.0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8663523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9. osdu:wks:reference-data--FaultThrowType:1.0.0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1145637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10. osdu:wks:reference-data--FluidPhaseType:1.0.0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415800969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11. osdu:wks:reference-data--GeologicUnitShapeType:1.0.0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19490985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12. osdu:wks:reference-data--IndexableElement:1.0.0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694163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13. osdu:wks:reference-data--KDirectionType:1.0.0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73132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14. osdu:wks:reference-data--OrderingCriteriaType:1.0.0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618746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15. osdu:wks:reference-data--PillarShapeType:1.0.0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60478464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u="none" strike="noStrike">
                          <a:effectLst/>
                        </a:rPr>
                        <a:t>16. osdu:wks:reference-data--RepresentationRole:1.0.0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134111155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17. osdu:wks:reference-data--RepresentationType:1.0.0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99357197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18. osdu:wks:reference-data--SequenceStratigraphicSchemaType:1.0.0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4508598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19. osdu:wks:reference-data--SequenceStratigraphySurfaceType:1.0.0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36665074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20. osdu:wks:reference-data--StratigraphicColumnValidityAreaType:1.0.0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42423558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21. </a:t>
                      </a:r>
                      <a:r>
                        <a:rPr lang="en-US" sz="800" u="none" strike="noStrike" dirty="0" err="1">
                          <a:effectLst/>
                        </a:rPr>
                        <a:t>osdu:wks:reference-data</a:t>
                      </a:r>
                      <a:r>
                        <a:rPr lang="en-US" sz="800" u="none" strike="noStrike" dirty="0">
                          <a:effectLst/>
                        </a:rPr>
                        <a:t>--ValueChainStatusType:1.0.0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152400" marR="6350" marT="6350" marB="0" anchor="ctr"/>
                </a:tc>
                <a:extLst>
                  <a:ext uri="{0D108BD9-81ED-4DB2-BD59-A6C34878D82A}">
                    <a16:rowId xmlns:a16="http://schemas.microsoft.com/office/drawing/2014/main" val="270325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57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3C75-3EAC-4C1A-88FA-2C4C4269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RESQML: </a:t>
            </a:r>
            <a:r>
              <a:rPr lang="nb-NO" sz="3600" dirty="0" err="1"/>
              <a:t>characteristics</a:t>
            </a:r>
            <a:r>
              <a:rPr lang="nb-NO" sz="3600" dirty="0"/>
              <a:t> and </a:t>
            </a:r>
            <a:r>
              <a:rPr lang="nb-NO" sz="3600" dirty="0" err="1"/>
              <a:t>benefits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8A2E-7016-4C62-B714-3001FA159B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ea typeface="+mn-ea"/>
                <a:cs typeface="+mn-cs"/>
              </a:rPr>
              <a:t>Limit</a:t>
            </a:r>
            <a:r>
              <a:rPr lang="en-US" sz="1800" dirty="0"/>
              <a:t> information loss/anomalies</a:t>
            </a:r>
          </a:p>
          <a:p>
            <a:r>
              <a:rPr lang="en-US" sz="1800" dirty="0"/>
              <a:t>The only standard to share reservoir models </a:t>
            </a:r>
          </a:p>
          <a:p>
            <a:r>
              <a:rPr lang="en-US" sz="1800" dirty="0"/>
              <a:t>Support for scenario &amp; uncertainty</a:t>
            </a:r>
          </a:p>
          <a:p>
            <a:r>
              <a:rPr lang="en-US" sz="1800" dirty="0">
                <a:cs typeface="Arial"/>
              </a:rPr>
              <a:t>Data relationships: </a:t>
            </a:r>
            <a:r>
              <a:rPr lang="en-US" sz="1800" dirty="0"/>
              <a:t>Oriented links indicate how data relate to each other. </a:t>
            </a:r>
          </a:p>
          <a:p>
            <a:r>
              <a:rPr lang="en-US" sz="1800" dirty="0">
                <a:cs typeface="Arial"/>
              </a:rPr>
              <a:t>Coordinate systems/unit consistency: </a:t>
            </a:r>
            <a:r>
              <a:rPr lang="en-US" sz="1800" dirty="0"/>
              <a:t>EPSG &amp; WKT coordinate systems; OSDU-Energistics units of measure</a:t>
            </a:r>
          </a:p>
          <a:p>
            <a:r>
              <a:rPr lang="en-US" sz="1800" dirty="0">
                <a:ea typeface="+mn-lt"/>
                <a:cs typeface="+mn-lt"/>
              </a:rPr>
              <a:t>Generic representations allowing separation</a:t>
            </a:r>
            <a:r>
              <a:rPr lang="en-US" sz="1800" dirty="0"/>
              <a:t> between domain info &amp; geometry. Extra-meta data</a:t>
            </a:r>
          </a:p>
          <a:p>
            <a:r>
              <a:rPr lang="en-US" sz="1800" dirty="0"/>
              <a:t>Audit trail: based on Energy Profile of ISO 19115-3:2016</a:t>
            </a:r>
          </a:p>
          <a:p>
            <a:r>
              <a:rPr lang="en-US" sz="1800" dirty="0"/>
              <a:t>Workflow capture through Activity instance and Activity templates objects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C2325-F26E-4558-AEE9-279509A25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Ease data access/exchange</a:t>
            </a:r>
          </a:p>
          <a:p>
            <a:r>
              <a:rPr lang="en-US" sz="1800" dirty="0"/>
              <a:t>Separation concept/geometry/property. Accessible/editable independently</a:t>
            </a:r>
          </a:p>
          <a:p>
            <a:r>
              <a:rPr lang="en-US" sz="1800" dirty="0"/>
              <a:t>Meta-data enables content discovery</a:t>
            </a:r>
          </a:p>
          <a:p>
            <a:r>
              <a:rPr lang="en-US" sz="1800" dirty="0"/>
              <a:t>Global UUID  version + timestamp</a:t>
            </a:r>
          </a:p>
          <a:p>
            <a:r>
              <a:rPr lang="en-US" sz="1800" dirty="0"/>
              <a:t>Existing API’s</a:t>
            </a:r>
          </a:p>
          <a:p>
            <a:r>
              <a:rPr lang="en-US" sz="1800" dirty="0"/>
              <a:t>Supported by OSDU Reservoir DDMS as system of record and system of interaction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9BA4E-27A2-4C88-8ACF-D6E1AFDE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5300-FC0F-4317-A193-EF6CE9E6F7B5}" type="slidenum">
              <a:rPr lang="en-GB" smtClean="0"/>
              <a:pPr/>
              <a:t>11</a:t>
            </a:fld>
            <a:r>
              <a:rPr lang="en-GB"/>
              <a:t>  | 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072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EA30-1AD4-4015-8331-F272C0B4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23" y="426636"/>
            <a:ext cx="10545354" cy="1143000"/>
          </a:xfrm>
        </p:spPr>
        <p:txBody>
          <a:bodyPr anchor="ctr">
            <a:noAutofit/>
          </a:bodyPr>
          <a:lstStyle/>
          <a:p>
            <a:r>
              <a:rPr lang="en-US" sz="3600" dirty="0"/>
              <a:t>RESQML data model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1D5794-B8C0-41B7-AC0D-3DCEE3F69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7646" y="1569636"/>
            <a:ext cx="4213808" cy="4525963"/>
          </a:xfrm>
        </p:spPr>
        <p:txBody>
          <a:bodyPr>
            <a:normAutofit/>
          </a:bodyPr>
          <a:lstStyle/>
          <a:p>
            <a:r>
              <a:rPr lang="en-US" sz="1800" dirty="0"/>
              <a:t>Hierarchical data model, maintain relationships and semantic hierarchy</a:t>
            </a:r>
          </a:p>
          <a:p>
            <a:r>
              <a:rPr lang="en-US" sz="1800" dirty="0"/>
              <a:t>Feature: physically exists. Could be Geologic, Technical or earth model organization-related</a:t>
            </a:r>
          </a:p>
          <a:p>
            <a:r>
              <a:rPr lang="en-US" sz="1800" dirty="0"/>
              <a:t>Interpretation: an “opinion” of a feature</a:t>
            </a:r>
          </a:p>
          <a:p>
            <a:r>
              <a:rPr lang="en-US" sz="1800" dirty="0"/>
              <a:t>Representation: digital description. Includes topology &amp; geometry. Can be individual objects or related “sets” </a:t>
            </a:r>
          </a:p>
          <a:p>
            <a:r>
              <a:rPr lang="en-US" sz="1800" dirty="0"/>
              <a:t>Property: value on indexable element of a representation, may be Continuous, Discrete, Categorical, Comment. 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6BEE97-6A91-45B0-88C3-BF4A7516DF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38724" y="1311090"/>
            <a:ext cx="7153275" cy="5043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480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2596-78A9-B2A8-BA34-3767C699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Object </a:t>
            </a:r>
            <a:r>
              <a:rPr lang="nb-NO" sz="3600" dirty="0" err="1"/>
              <a:t>reference</a:t>
            </a:r>
            <a:r>
              <a:rPr lang="nb-NO" sz="3600" dirty="0"/>
              <a:t> and multiple </a:t>
            </a:r>
            <a:r>
              <a:rPr lang="nb-NO" sz="3600" dirty="0" err="1"/>
              <a:t>interpretations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407C-A07F-3BB2-06D0-2F1C34182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2023453"/>
            <a:ext cx="5181644" cy="4216127"/>
          </a:xfrm>
        </p:spPr>
        <p:txBody>
          <a:bodyPr>
            <a:normAutofit/>
          </a:bodyPr>
          <a:lstStyle/>
          <a:p>
            <a:r>
              <a:rPr lang="nb-NO" sz="2000" dirty="0" err="1"/>
              <a:t>Implementation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relationships:</a:t>
            </a:r>
          </a:p>
          <a:p>
            <a:pPr lvl="1"/>
            <a:r>
              <a:rPr lang="nb-NO" sz="1800" dirty="0" err="1"/>
              <a:t>Feature</a:t>
            </a:r>
            <a:endParaRPr lang="nb-NO" sz="1800" dirty="0"/>
          </a:p>
          <a:p>
            <a:pPr lvl="1"/>
            <a:r>
              <a:rPr lang="nb-NO" sz="1800" dirty="0" err="1"/>
              <a:t>Interpretation</a:t>
            </a:r>
            <a:endParaRPr lang="nb-NO" sz="1800" dirty="0"/>
          </a:p>
          <a:p>
            <a:pPr lvl="1"/>
            <a:r>
              <a:rPr lang="nb-NO" sz="1800" dirty="0" err="1"/>
              <a:t>Representation</a:t>
            </a:r>
            <a:endParaRPr lang="nb-NO" sz="1800" dirty="0"/>
          </a:p>
          <a:p>
            <a:pPr lvl="1"/>
            <a:r>
              <a:rPr lang="nb-NO" sz="1800" dirty="0"/>
              <a:t>Property</a:t>
            </a:r>
          </a:p>
          <a:p>
            <a:r>
              <a:rPr lang="nb-NO" sz="2000" dirty="0" err="1"/>
              <a:t>Representations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be </a:t>
            </a:r>
            <a:r>
              <a:rPr lang="nb-NO" sz="2000" dirty="0" err="1"/>
              <a:t>associated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Interpretation</a:t>
            </a:r>
            <a:endParaRPr lang="nb-NO" sz="2000" dirty="0"/>
          </a:p>
          <a:p>
            <a:r>
              <a:rPr lang="en-US" sz="2000" dirty="0"/>
              <a:t>Identification and traceability</a:t>
            </a:r>
          </a:p>
          <a:p>
            <a:pPr lvl="1"/>
            <a:r>
              <a:rPr lang="en-US" sz="1800" dirty="0"/>
              <a:t>UUID and Energy Industry Profile (EIP) metadata, part of OSDU SRN</a:t>
            </a:r>
          </a:p>
          <a:p>
            <a:r>
              <a:rPr lang="en-US" sz="2000" dirty="0"/>
              <a:t>“Content” of objects/ “Partial-model” transfer</a:t>
            </a:r>
          </a:p>
          <a:p>
            <a:endParaRPr lang="nb-NO" sz="2000" dirty="0"/>
          </a:p>
          <a:p>
            <a:pPr lvl="1"/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021DD-4D4A-4B4A-6D28-9A21D0E0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5300-FC0F-4317-A193-EF6CE9E6F7B5}" type="slidenum">
              <a:rPr lang="en-GB" smtClean="0"/>
              <a:pPr/>
              <a:t>13</a:t>
            </a:fld>
            <a:r>
              <a:rPr lang="en-GB"/>
              <a:t>  |  </a:t>
            </a:r>
            <a:endParaRPr lang="en-GB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15D53C-EC62-5383-A77F-3D5B67A57D0C}"/>
              </a:ext>
            </a:extLst>
          </p:cNvPr>
          <p:cNvGrpSpPr/>
          <p:nvPr/>
        </p:nvGrpSpPr>
        <p:grpSpPr>
          <a:xfrm>
            <a:off x="6098816" y="2560559"/>
            <a:ext cx="5407922" cy="4101336"/>
            <a:chOff x="3749617" y="2461406"/>
            <a:chExt cx="5407922" cy="4101336"/>
          </a:xfrm>
        </p:grpSpPr>
        <p:sp>
          <p:nvSpPr>
            <p:cNvPr id="7" name="Rounded Rectangle 14">
              <a:extLst>
                <a:ext uri="{FF2B5EF4-FFF2-40B4-BE49-F238E27FC236}">
                  <a16:creationId xmlns:a16="http://schemas.microsoft.com/office/drawing/2014/main" id="{2D2F1ECF-BD6C-DBCB-94BB-407973EE9193}"/>
                </a:ext>
              </a:extLst>
            </p:cNvPr>
            <p:cNvSpPr/>
            <p:nvPr/>
          </p:nvSpPr>
          <p:spPr>
            <a:xfrm>
              <a:off x="4020432" y="3881051"/>
              <a:ext cx="1219200" cy="6096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67">
                  <a:solidFill>
                    <a:schemeClr val="accent1"/>
                  </a:solidFill>
                </a:rPr>
                <a:t>Interpretation</a:t>
              </a:r>
            </a:p>
            <a:p>
              <a:pPr algn="ctr"/>
              <a:r>
                <a:rPr lang="en-US" sz="1067">
                  <a:solidFill>
                    <a:schemeClr val="accent1"/>
                  </a:solidFill>
                </a:rPr>
                <a:t>(ex. Another Horizon)</a:t>
              </a:r>
            </a:p>
          </p:txBody>
        </p:sp>
        <p:cxnSp>
          <p:nvCxnSpPr>
            <p:cNvPr id="8" name="Elbow Connector 15">
              <a:extLst>
                <a:ext uri="{FF2B5EF4-FFF2-40B4-BE49-F238E27FC236}">
                  <a16:creationId xmlns:a16="http://schemas.microsoft.com/office/drawing/2014/main" id="{FC2E31DE-6973-FBE6-9657-3BE2873656AA}"/>
                </a:ext>
              </a:extLst>
            </p:cNvPr>
            <p:cNvCxnSpPr>
              <a:stCxn id="7" idx="1"/>
            </p:cNvCxnSpPr>
            <p:nvPr/>
          </p:nvCxnSpPr>
          <p:spPr>
            <a:xfrm rot="10800000">
              <a:off x="3749617" y="2461406"/>
              <a:ext cx="270817" cy="172444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F9B00671-E4C0-D18F-556A-53D3FD8F7A82}"/>
                </a:ext>
              </a:extLst>
            </p:cNvPr>
            <p:cNvSpPr txBox="1"/>
            <p:nvPr/>
          </p:nvSpPr>
          <p:spPr>
            <a:xfrm>
              <a:off x="4043436" y="4490103"/>
              <a:ext cx="1117600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7">
                  <a:solidFill>
                    <a:schemeClr val="accent1"/>
                  </a:solidFill>
                </a:rPr>
                <a:t>  UUID : 1001</a:t>
              </a:r>
            </a:p>
          </p:txBody>
        </p:sp>
        <p:sp>
          <p:nvSpPr>
            <p:cNvPr id="10" name="Rounded Rectangle 17">
              <a:extLst>
                <a:ext uri="{FF2B5EF4-FFF2-40B4-BE49-F238E27FC236}">
                  <a16:creationId xmlns:a16="http://schemas.microsoft.com/office/drawing/2014/main" id="{6087A411-1A38-623B-78D1-0012DE15297B}"/>
                </a:ext>
              </a:extLst>
            </p:cNvPr>
            <p:cNvSpPr/>
            <p:nvPr/>
          </p:nvSpPr>
          <p:spPr>
            <a:xfrm>
              <a:off x="5627416" y="4638072"/>
              <a:ext cx="1219200" cy="6096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67">
                  <a:solidFill>
                    <a:schemeClr val="accent1"/>
                  </a:solidFill>
                </a:rPr>
                <a:t>Representation</a:t>
              </a:r>
            </a:p>
            <a:p>
              <a:pPr algn="ctr"/>
              <a:r>
                <a:rPr lang="en-US" sz="1067">
                  <a:solidFill>
                    <a:schemeClr val="accent1"/>
                  </a:solidFill>
                </a:rPr>
                <a:t>(ex: Points)</a:t>
              </a:r>
            </a:p>
          </p:txBody>
        </p:sp>
        <p:sp>
          <p:nvSpPr>
            <p:cNvPr id="11" name="TextBox 15">
              <a:extLst>
                <a:ext uri="{FF2B5EF4-FFF2-40B4-BE49-F238E27FC236}">
                  <a16:creationId xmlns:a16="http://schemas.microsoft.com/office/drawing/2014/main" id="{A6FB39F4-98B0-76E7-DC64-07C4C7A305F8}"/>
                </a:ext>
              </a:extLst>
            </p:cNvPr>
            <p:cNvSpPr txBox="1"/>
            <p:nvPr/>
          </p:nvSpPr>
          <p:spPr>
            <a:xfrm>
              <a:off x="5627416" y="5239499"/>
              <a:ext cx="1117600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7">
                  <a:solidFill>
                    <a:schemeClr val="accent1"/>
                  </a:solidFill>
                </a:rPr>
                <a:t>  UUID : 2002</a:t>
              </a:r>
            </a:p>
          </p:txBody>
        </p:sp>
        <p:sp>
          <p:nvSpPr>
            <p:cNvPr id="12" name="Rounded Rectangle 19">
              <a:extLst>
                <a:ext uri="{FF2B5EF4-FFF2-40B4-BE49-F238E27FC236}">
                  <a16:creationId xmlns:a16="http://schemas.microsoft.com/office/drawing/2014/main" id="{6E47A50F-4653-8B0A-0988-568E170694F5}"/>
                </a:ext>
              </a:extLst>
            </p:cNvPr>
            <p:cNvSpPr/>
            <p:nvPr/>
          </p:nvSpPr>
          <p:spPr>
            <a:xfrm>
              <a:off x="7531939" y="5703552"/>
              <a:ext cx="1625600" cy="6096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67" dirty="0">
                  <a:solidFill>
                    <a:schemeClr val="accent1"/>
                  </a:solidFill>
                </a:rPr>
                <a:t>Property</a:t>
              </a:r>
            </a:p>
            <a:p>
              <a:pPr algn="ctr"/>
              <a:r>
                <a:rPr lang="en-US" sz="1067" dirty="0">
                  <a:solidFill>
                    <a:schemeClr val="accent1"/>
                  </a:solidFill>
                </a:rPr>
                <a:t>(ex: Transmissibility)</a:t>
              </a:r>
            </a:p>
          </p:txBody>
        </p:sp>
        <p:sp>
          <p:nvSpPr>
            <p:cNvPr id="13" name="TextBox 17">
              <a:extLst>
                <a:ext uri="{FF2B5EF4-FFF2-40B4-BE49-F238E27FC236}">
                  <a16:creationId xmlns:a16="http://schemas.microsoft.com/office/drawing/2014/main" id="{C57AD9EF-2F83-554D-7473-AB26A62FBC56}"/>
                </a:ext>
              </a:extLst>
            </p:cNvPr>
            <p:cNvSpPr txBox="1"/>
            <p:nvPr/>
          </p:nvSpPr>
          <p:spPr>
            <a:xfrm>
              <a:off x="7531939" y="6306197"/>
              <a:ext cx="1117600" cy="25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7">
                  <a:solidFill>
                    <a:schemeClr val="accent1"/>
                  </a:solidFill>
                </a:rPr>
                <a:t>  UUID : 1003</a:t>
              </a:r>
            </a:p>
          </p:txBody>
        </p:sp>
        <p:cxnSp>
          <p:nvCxnSpPr>
            <p:cNvPr id="14" name="Elbow Connector 21">
              <a:extLst>
                <a:ext uri="{FF2B5EF4-FFF2-40B4-BE49-F238E27FC236}">
                  <a16:creationId xmlns:a16="http://schemas.microsoft.com/office/drawing/2014/main" id="{BA417505-B4CE-8E23-575A-118A2C2C73E1}"/>
                </a:ext>
              </a:extLst>
            </p:cNvPr>
            <p:cNvCxnSpPr>
              <a:stCxn id="10" idx="1"/>
            </p:cNvCxnSpPr>
            <p:nvPr/>
          </p:nvCxnSpPr>
          <p:spPr>
            <a:xfrm rot="10800000">
              <a:off x="5382883" y="3381555"/>
              <a:ext cx="244533" cy="156131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22">
              <a:extLst>
                <a:ext uri="{FF2B5EF4-FFF2-40B4-BE49-F238E27FC236}">
                  <a16:creationId xmlns:a16="http://schemas.microsoft.com/office/drawing/2014/main" id="{447ED583-813C-0859-FBE1-FF58C52865D8}"/>
                </a:ext>
              </a:extLst>
            </p:cNvPr>
            <p:cNvCxnSpPr>
              <a:stCxn id="12" idx="1"/>
            </p:cNvCxnSpPr>
            <p:nvPr/>
          </p:nvCxnSpPr>
          <p:spPr>
            <a:xfrm rot="10800000">
              <a:off x="7016156" y="4186691"/>
              <a:ext cx="515785" cy="182166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">
            <a:extLst>
              <a:ext uri="{FF2B5EF4-FFF2-40B4-BE49-F238E27FC236}">
                <a16:creationId xmlns:a16="http://schemas.microsoft.com/office/drawing/2014/main" id="{9BFA2344-54B6-E7F4-A430-78057FEAD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2399" y="1685574"/>
            <a:ext cx="6569075" cy="40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7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EA34-B4C5-4801-BE6E-3E09AD48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 err="1"/>
              <a:t>Developing</a:t>
            </a:r>
            <a:r>
              <a:rPr lang="nb-NO" sz="3600" dirty="0"/>
              <a:t> for RESQML - Resources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BE0C6-FCE1-4FBF-BA16-AD661296D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2023453"/>
            <a:ext cx="5539220" cy="4216127"/>
          </a:xfrm>
        </p:spPr>
        <p:txBody>
          <a:bodyPr vert="horz" lIns="0" tIns="0" rIns="180000" bIns="0" rtlCol="0" anchor="t">
            <a:noAutofit/>
          </a:bodyPr>
          <a:lstStyle/>
          <a:p>
            <a:pPr marL="0" indent="0">
              <a:buNone/>
            </a:pPr>
            <a:r>
              <a:rPr lang="nb-NO" sz="1600" b="1" dirty="0">
                <a:ea typeface="Verdana"/>
              </a:rPr>
              <a:t>Open </a:t>
            </a:r>
            <a:r>
              <a:rPr lang="nb-NO" sz="1600" b="1" dirty="0" err="1">
                <a:ea typeface="Verdana"/>
              </a:rPr>
              <a:t>source</a:t>
            </a:r>
            <a:r>
              <a:rPr lang="nb-NO" sz="1600" b="1" dirty="0">
                <a:ea typeface="Verdana"/>
              </a:rPr>
              <a:t> </a:t>
            </a:r>
            <a:r>
              <a:rPr lang="nb-NO" sz="1600" b="1" dirty="0" err="1">
                <a:ea typeface="Verdana"/>
              </a:rPr>
              <a:t>libraries</a:t>
            </a:r>
            <a:endParaRPr lang="nb-NO" sz="1600" b="1" dirty="0">
              <a:ea typeface="Verdana"/>
            </a:endParaRPr>
          </a:p>
          <a:p>
            <a:pPr marL="179705" indent="-179705"/>
            <a:r>
              <a:rPr lang="nb-NO" sz="1600" dirty="0">
                <a:ea typeface="Verdana"/>
              </a:rPr>
              <a:t>OSDU </a:t>
            </a:r>
            <a:r>
              <a:rPr lang="nb-NO" sz="1600" dirty="0" err="1">
                <a:ea typeface="Verdana"/>
              </a:rPr>
              <a:t>Reservoir</a:t>
            </a:r>
            <a:r>
              <a:rPr lang="nb-NO" sz="1600" dirty="0">
                <a:ea typeface="Verdana"/>
              </a:rPr>
              <a:t> DDMS </a:t>
            </a:r>
            <a:r>
              <a:rPr lang="nb-NO" sz="1600" dirty="0">
                <a:ea typeface="Verdana"/>
                <a:hlinkClick r:id="rId3"/>
              </a:rPr>
              <a:t>client</a:t>
            </a:r>
            <a:r>
              <a:rPr lang="nb-NO" sz="1600" dirty="0">
                <a:ea typeface="Verdana"/>
              </a:rPr>
              <a:t> (C++ or </a:t>
            </a:r>
            <a:r>
              <a:rPr lang="nb-NO" sz="1600" dirty="0" err="1">
                <a:ea typeface="Verdana"/>
              </a:rPr>
              <a:t>TypeScript</a:t>
            </a:r>
            <a:r>
              <a:rPr lang="nb-NO" sz="1600" dirty="0">
                <a:ea typeface="Verdana"/>
              </a:rPr>
              <a:t>; by </a:t>
            </a:r>
            <a:r>
              <a:rPr lang="nb-NO" sz="1600" dirty="0" err="1">
                <a:ea typeface="Verdana"/>
              </a:rPr>
              <a:t>AspenTech</a:t>
            </a:r>
            <a:r>
              <a:rPr lang="nb-NO" sz="1600" dirty="0">
                <a:ea typeface="Verdana"/>
              </a:rPr>
              <a:t>)</a:t>
            </a:r>
          </a:p>
          <a:p>
            <a:pPr marL="179705" indent="-179705"/>
            <a:r>
              <a:rPr lang="fr-FR" sz="1600" dirty="0">
                <a:ea typeface="Verdana"/>
                <a:hlinkClick r:id="rId4"/>
              </a:rPr>
              <a:t>FESAPI</a:t>
            </a:r>
            <a:r>
              <a:rPr lang="fr-FR" sz="1600" dirty="0">
                <a:ea typeface="Verdana"/>
              </a:rPr>
              <a:t> (RESQML 2.0.1, 2.2) </a:t>
            </a:r>
            <a:r>
              <a:rPr lang="fr-FR" sz="1600" dirty="0">
                <a:ea typeface="Verdana"/>
                <a:hlinkClick r:id="rId5"/>
              </a:rPr>
              <a:t>FETPAPI</a:t>
            </a:r>
            <a:r>
              <a:rPr lang="fr-FR" sz="1600" dirty="0">
                <a:ea typeface="Verdana"/>
              </a:rPr>
              <a:t> (ETP 1.2, not as mature as FESAPI)</a:t>
            </a:r>
          </a:p>
          <a:p>
            <a:pPr marL="611505" lvl="1" indent="-179705"/>
            <a:r>
              <a:rPr lang="fr-FR" sz="1600" dirty="0" err="1">
                <a:ea typeface="Verdana"/>
              </a:rPr>
              <a:t>Developed</a:t>
            </a:r>
            <a:r>
              <a:rPr lang="fr-FR" sz="1600" dirty="0">
                <a:ea typeface="Verdana"/>
              </a:rPr>
              <a:t> for Windows/Linux/</a:t>
            </a:r>
            <a:r>
              <a:rPr lang="fr-FR" sz="1600" dirty="0" err="1">
                <a:ea typeface="Verdana"/>
              </a:rPr>
              <a:t>macOS</a:t>
            </a:r>
            <a:r>
              <a:rPr lang="fr-FR" sz="1600" dirty="0">
                <a:ea typeface="Verdana"/>
              </a:rPr>
              <a:t> in C++ </a:t>
            </a:r>
            <a:r>
              <a:rPr lang="fr-FR" sz="1600" dirty="0" err="1">
                <a:ea typeface="Verdana"/>
              </a:rPr>
              <a:t>with</a:t>
            </a:r>
            <a:r>
              <a:rPr lang="fr-FR" sz="1600" dirty="0">
                <a:ea typeface="Verdana"/>
              </a:rPr>
              <a:t> SWIG </a:t>
            </a:r>
            <a:r>
              <a:rPr lang="fr-FR" sz="1600" dirty="0" err="1">
                <a:ea typeface="Verdana"/>
              </a:rPr>
              <a:t>wrappers</a:t>
            </a:r>
            <a:r>
              <a:rPr lang="fr-FR" sz="1600" dirty="0">
                <a:ea typeface="Verdana"/>
              </a:rPr>
              <a:t> for: Java, C#, Python</a:t>
            </a:r>
          </a:p>
          <a:p>
            <a:pPr marL="611505" lvl="1" indent="-179705"/>
            <a:r>
              <a:rPr lang="fr-FR" sz="1600" dirty="0" err="1">
                <a:ea typeface="Verdana"/>
              </a:rPr>
              <a:t>Experimental</a:t>
            </a:r>
            <a:r>
              <a:rPr lang="fr-FR" sz="1600" dirty="0">
                <a:ea typeface="Verdana"/>
              </a:rPr>
              <a:t> support Javascript (</a:t>
            </a:r>
            <a:r>
              <a:rPr lang="fr-FR" sz="1600" dirty="0" err="1">
                <a:ea typeface="Verdana"/>
              </a:rPr>
              <a:t>WebAssembly</a:t>
            </a:r>
            <a:r>
              <a:rPr lang="fr-FR" sz="1600" dirty="0">
                <a:ea typeface="Verdana"/>
              </a:rPr>
              <a:t>)</a:t>
            </a:r>
          </a:p>
          <a:p>
            <a:pPr marL="611505" lvl="1" indent="-179705"/>
            <a:r>
              <a:rPr lang="fr-FR" sz="1600" dirty="0">
                <a:ea typeface="Verdana"/>
              </a:rPr>
              <a:t>Basic </a:t>
            </a:r>
            <a:r>
              <a:rPr lang="fr-FR" sz="1600" dirty="0" err="1">
                <a:ea typeface="Verdana"/>
              </a:rPr>
              <a:t>community</a:t>
            </a:r>
            <a:r>
              <a:rPr lang="fr-FR" sz="1600" dirty="0">
                <a:ea typeface="Verdana"/>
              </a:rPr>
              <a:t> support forum : </a:t>
            </a:r>
            <a:r>
              <a:rPr lang="fr-FR" sz="1600" dirty="0">
                <a:ea typeface="Verdana"/>
                <a:hlinkClick r:id="rId6"/>
              </a:rPr>
              <a:t>FESAPI</a:t>
            </a:r>
            <a:r>
              <a:rPr lang="fr-FR" sz="1600" dirty="0">
                <a:ea typeface="Verdana"/>
              </a:rPr>
              <a:t> </a:t>
            </a:r>
            <a:r>
              <a:rPr lang="fr-FR" sz="1600" dirty="0">
                <a:ea typeface="Verdana"/>
                <a:hlinkClick r:id="rId7"/>
              </a:rPr>
              <a:t>FETPAPI</a:t>
            </a:r>
            <a:endParaRPr lang="nb-NO" sz="1600" dirty="0"/>
          </a:p>
          <a:p>
            <a:pPr marL="179705" indent="-179705"/>
            <a:r>
              <a:rPr lang="en-US" sz="1600" dirty="0" err="1">
                <a:ea typeface="Verdana"/>
                <a:hlinkClick r:id="rId8"/>
              </a:rPr>
              <a:t>resqpy</a:t>
            </a:r>
            <a:r>
              <a:rPr lang="en-US" sz="1600" dirty="0">
                <a:ea typeface="Verdana"/>
              </a:rPr>
              <a:t> (Python </a:t>
            </a:r>
            <a:r>
              <a:rPr lang="nb-NO" sz="1600" dirty="0">
                <a:ea typeface="Verdana"/>
              </a:rPr>
              <a:t>RESQML 2.0.1 parser/</a:t>
            </a:r>
            <a:r>
              <a:rPr lang="nb-NO" sz="1600" dirty="0" err="1">
                <a:ea typeface="Verdana"/>
              </a:rPr>
              <a:t>classes</a:t>
            </a:r>
            <a:r>
              <a:rPr lang="nb-NO" sz="1600" dirty="0">
                <a:ea typeface="Verdana"/>
              </a:rPr>
              <a:t>/</a:t>
            </a:r>
            <a:r>
              <a:rPr lang="nb-NO" sz="1600" dirty="0" err="1">
                <a:ea typeface="Verdana"/>
              </a:rPr>
              <a:t>utilities</a:t>
            </a:r>
            <a:r>
              <a:rPr lang="nb-NO" sz="1600" dirty="0">
                <a:ea typeface="Verdana"/>
              </a:rPr>
              <a:t>;</a:t>
            </a:r>
            <a:r>
              <a:rPr lang="en-US" sz="1600" dirty="0">
                <a:ea typeface="Verdana"/>
              </a:rPr>
              <a:t> no ETP yet; by BP)</a:t>
            </a:r>
          </a:p>
          <a:p>
            <a:pPr marL="179705" indent="-179705"/>
            <a:endParaRPr lang="nb-NO" sz="1600" dirty="0"/>
          </a:p>
          <a:p>
            <a:pPr marL="179705" indent="-179705"/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179705" indent="-179705"/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CF534-6418-4D25-9DF7-3756A343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5300-FC0F-4317-A193-EF6CE9E6F7B5}" type="slidenum">
              <a:rPr lang="en-GB" smtClean="0"/>
              <a:pPr/>
              <a:t>14</a:t>
            </a:fld>
            <a:r>
              <a:rPr lang="en-GB"/>
              <a:t>  |  </a:t>
            </a:r>
            <a:endParaRPr lang="en-GB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628D18-CCD7-482C-AD61-F9EB4A6C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2513" y="2023453"/>
            <a:ext cx="5364161" cy="1956403"/>
          </a:xfrm>
        </p:spPr>
        <p:txBody>
          <a:bodyPr vert="horz" lIns="180000" tIns="0" rIns="0" bIns="0" rtlCol="0" anchor="t">
            <a:noAutofit/>
          </a:bodyPr>
          <a:lstStyle/>
          <a:p>
            <a:pPr marL="0" indent="0">
              <a:buNone/>
            </a:pPr>
            <a:r>
              <a:rPr lang="nb-NO" sz="1600" b="1" dirty="0" err="1">
                <a:ea typeface="Verdana"/>
              </a:rPr>
              <a:t>Interaction</a:t>
            </a:r>
            <a:r>
              <a:rPr lang="nb-NO" sz="1600" b="1" dirty="0">
                <a:ea typeface="Verdana"/>
              </a:rPr>
              <a:t>, support, </a:t>
            </a:r>
            <a:r>
              <a:rPr lang="nb-NO" sz="1600" b="1" dirty="0" err="1">
                <a:ea typeface="Verdana"/>
              </a:rPr>
              <a:t>documentation</a:t>
            </a:r>
            <a:endParaRPr lang="nb-NO" sz="1600" b="1" dirty="0">
              <a:ea typeface="Verdana"/>
            </a:endParaRPr>
          </a:p>
          <a:p>
            <a:pPr marL="179705" indent="-179705"/>
            <a:r>
              <a:rPr lang="nb-NO" sz="1600" dirty="0">
                <a:ea typeface="Verdana"/>
              </a:rPr>
              <a:t>OSDU RESQML Workgroup </a:t>
            </a:r>
            <a:r>
              <a:rPr lang="en-US" sz="1600" dirty="0">
                <a:ea typeface="Verdana"/>
                <a:hlinkClick r:id="rId9"/>
              </a:rPr>
              <a:t>RESQML - General Information and Documents · GitLab (opengroup.org)</a:t>
            </a:r>
            <a:endParaRPr lang="en-US" sz="1600" dirty="0">
              <a:ea typeface="Verdana"/>
            </a:endParaRPr>
          </a:p>
          <a:p>
            <a:pPr marL="179705" indent="-179705"/>
            <a:r>
              <a:rPr lang="en-US" sz="1600" dirty="0">
                <a:ea typeface="Verdana"/>
              </a:rPr>
              <a:t>OSDU </a:t>
            </a:r>
            <a:r>
              <a:rPr lang="en-US" sz="1600" dirty="0">
                <a:ea typeface="Verdana"/>
                <a:hlinkClick r:id="rId10"/>
              </a:rPr>
              <a:t>#resqml Slack channel</a:t>
            </a:r>
            <a:r>
              <a:rPr lang="en-US" sz="1600" dirty="0">
                <a:ea typeface="Verdana"/>
              </a:rPr>
              <a:t>, biweekly forum</a:t>
            </a:r>
          </a:p>
          <a:p>
            <a:pPr marL="179705" indent="-179705"/>
            <a:r>
              <a:rPr lang="en-US" sz="1600" dirty="0">
                <a:ea typeface="Verdana"/>
                <a:hlinkClick r:id="rId11"/>
              </a:rPr>
              <a:t>RESQML 2.0.1 &amp; 2.2 release</a:t>
            </a:r>
            <a:r>
              <a:rPr lang="en-US" sz="1600" dirty="0">
                <a:ea typeface="Verdana"/>
              </a:rPr>
              <a:t>;  </a:t>
            </a:r>
            <a:r>
              <a:rPr lang="en-US" sz="1600" dirty="0">
                <a:ea typeface="Verdana"/>
                <a:hlinkClick r:id="rId12"/>
              </a:rPr>
              <a:t>Documentation (release notes, usage guide, tech ref)</a:t>
            </a:r>
            <a:endParaRPr lang="en-US" sz="1600" dirty="0">
              <a:ea typeface="Verdana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nb-NO" sz="1600" b="1" dirty="0" err="1">
                <a:ea typeface="Verdana"/>
              </a:rPr>
              <a:t>Other</a:t>
            </a:r>
            <a:r>
              <a:rPr lang="nb-NO" sz="1600" b="1" dirty="0">
                <a:ea typeface="Verdana"/>
              </a:rPr>
              <a:t> Open Source </a:t>
            </a:r>
            <a:r>
              <a:rPr lang="nb-NO" sz="1600" b="1" dirty="0" err="1">
                <a:ea typeface="Verdana"/>
              </a:rPr>
              <a:t>tools</a:t>
            </a:r>
            <a:endParaRPr lang="en-US" sz="1600" dirty="0">
              <a:ea typeface="Verdana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D0023"/>
                </a:solidFill>
                <a:ea typeface="+mn-lt"/>
                <a:cs typeface="+mn-lt"/>
                <a:hlinkClick r:id="rId13"/>
              </a:rPr>
              <a:t>WebStudio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u="sng" dirty="0">
                <a:solidFill>
                  <a:srgbClr val="7D0023"/>
                </a:solidFill>
                <a:ea typeface="+mn-lt"/>
                <a:cs typeface="+mn-lt"/>
                <a:hlinkClick r:id="rId14"/>
              </a:rPr>
              <a:t>Python parser</a:t>
            </a:r>
            <a:r>
              <a:rPr lang="en-US" sz="1600" dirty="0">
                <a:ea typeface="+mn-lt"/>
                <a:cs typeface="+mn-lt"/>
              </a:rPr>
              <a:t>, ETP API, </a:t>
            </a:r>
            <a:r>
              <a:rPr lang="nb-NO" sz="1600" dirty="0">
                <a:ea typeface="+mn-lt"/>
                <a:cs typeface="+mn-lt"/>
              </a:rPr>
              <a:t>RESQML 2.0.1 &amp; 2.2; by </a:t>
            </a:r>
            <a:r>
              <a:rPr lang="nb-NO" sz="1600" dirty="0" err="1">
                <a:ea typeface="+mn-lt"/>
                <a:cs typeface="+mn-lt"/>
              </a:rPr>
              <a:t>Geosiris</a:t>
            </a:r>
            <a:r>
              <a:rPr lang="nb-NO" sz="1600" dirty="0">
                <a:ea typeface="+mn-lt"/>
                <a:cs typeface="+mn-lt"/>
              </a:rPr>
              <a:t>) </a:t>
            </a:r>
            <a:endParaRPr lang="nb-NO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1" name="AutoShape 4" descr="F2i Consulting">
            <a:extLst>
              <a:ext uri="{FF2B5EF4-FFF2-40B4-BE49-F238E27FC236}">
                <a16:creationId xmlns:a16="http://schemas.microsoft.com/office/drawing/2014/main" id="{B3E16DD8-7DA5-4218-BB4C-3899BBDD92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CB7ACABF-38A1-C004-C863-EA30D3A758BB}"/>
              </a:ext>
            </a:extLst>
          </p:cNvPr>
          <p:cNvSpPr txBox="1">
            <a:spLocks/>
          </p:cNvSpPr>
          <p:nvPr/>
        </p:nvSpPr>
        <p:spPr>
          <a:xfrm>
            <a:off x="6234545" y="4622689"/>
            <a:ext cx="5364161" cy="1956403"/>
          </a:xfrm>
          <a:prstGeom prst="rect">
            <a:avLst/>
          </a:prstGeom>
        </p:spPr>
        <p:txBody>
          <a:bodyPr vert="horz" lIns="180000" tIns="0" rIns="0" bIns="0" rtlCol="0" anchor="t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12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044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476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908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b-NO" sz="1400" dirty="0">
              <a:ea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8845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28E1-E28C-670A-8B8E-B115F814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5E58-3CB2-3056-D2E4-F43053F5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8867-682D-463A-85B5-BC26854A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Reservoir DDMS in a nutshell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E017-7F17-4195-8C66-D49E3D1AB6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1361476"/>
            <a:ext cx="11726515" cy="4772120"/>
          </a:xfrm>
        </p:spPr>
        <p:txBody>
          <a:bodyPr vert="horz" lIns="121920" tIns="60960" rIns="121920" bIns="60960" rtlCol="0" anchor="t">
            <a:noAutofit/>
          </a:bodyPr>
          <a:lstStyle/>
          <a:p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Scope</a:t>
            </a:r>
            <a:r>
              <a:rPr lang="en-GB" sz="1800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/>
                <a:cs typeface="Arial"/>
              </a:rPr>
              <a:t>Scope/domain: Seismic interpretation, geomodelling, reservoir simulation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/>
                <a:cs typeface="Arial"/>
              </a:rPr>
              <a:t>Storage, optimized query and consumption of data based on metadata, relationships, and properties. 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/>
                <a:cs typeface="Arial"/>
              </a:rPr>
              <a:t>Support System of record and System of Interaction </a:t>
            </a: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Current data types</a:t>
            </a:r>
            <a:r>
              <a:rPr lang="en-GB" sz="1800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latin typeface="Arial"/>
                <a:cs typeface="Arial"/>
              </a:rPr>
              <a:t>Types defined by OSDU Data Definition</a:t>
            </a:r>
          </a:p>
          <a:p>
            <a:pPr lvl="2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conceptual objects, interpretations </a:t>
            </a:r>
            <a:r>
              <a:rPr lang="en-GB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Arial"/>
                <a:cs typeface="Arial"/>
              </a:rPr>
              <a:t>strat</a:t>
            </a:r>
            <a:r>
              <a:rPr lang="en-GB" dirty="0">
                <a:solidFill>
                  <a:schemeClr val="tx1"/>
                </a:solidFill>
                <a:latin typeface="Arial"/>
                <a:cs typeface="Arial"/>
              </a:rPr>
              <a:t>. columns, well markers, horizons, faults, frameworks, …),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Arial"/>
                <a:cs typeface="Arial"/>
              </a:rPr>
              <a:t>their</a:t>
            </a:r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 representations</a:t>
            </a:r>
            <a:r>
              <a:rPr lang="en-GB" dirty="0">
                <a:solidFill>
                  <a:schemeClr val="tx1"/>
                </a:solidFill>
                <a:latin typeface="Arial"/>
                <a:cs typeface="Arial"/>
              </a:rPr>
              <a:t> (pointsets, curves, various 2D and 3D grids), and their associated </a:t>
            </a:r>
          </a:p>
          <a:p>
            <a:pPr lvl="2"/>
            <a:r>
              <a:rPr lang="en-GB" b="1" dirty="0">
                <a:solidFill>
                  <a:schemeClr val="tx1"/>
                </a:solidFill>
                <a:latin typeface="Arial"/>
                <a:cs typeface="Arial"/>
              </a:rPr>
              <a:t>properties</a:t>
            </a:r>
            <a:r>
              <a:rPr lang="en-GB" dirty="0">
                <a:solidFill>
                  <a:schemeClr val="tx1"/>
                </a:solidFill>
                <a:latin typeface="Arial"/>
                <a:cs typeface="Arial"/>
              </a:rPr>
              <a:t> (arrays of continuous, discrete and categorical values)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lvl="1"/>
            <a:r>
              <a:rPr lang="en-GB" sz="1800" b="1" dirty="0">
                <a:solidFill>
                  <a:schemeClr val="tx1"/>
                </a:solidFill>
                <a:latin typeface="Arial"/>
                <a:cs typeface="Arial"/>
              </a:rPr>
              <a:t>Content data model</a:t>
            </a:r>
            <a:r>
              <a:rPr lang="en-GB" sz="1800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Arial"/>
                <a:cs typeface="Arial"/>
              </a:rPr>
              <a:t>RESQML 2.0.1 (2.2),</a:t>
            </a:r>
          </a:p>
          <a:p>
            <a:pPr lvl="2"/>
            <a:r>
              <a:rPr lang="en-GB" dirty="0">
                <a:solidFill>
                  <a:schemeClr val="tx1"/>
                </a:solidFill>
                <a:latin typeface="Arial"/>
                <a:cs typeface="Arial"/>
              </a:rPr>
              <a:t>WITSML 2.0, PRODML 2.0 </a:t>
            </a:r>
            <a:r>
              <a:rPr lang="en-US" dirty="0">
                <a:solidFill>
                  <a:schemeClr val="tx1"/>
                </a:solidFill>
              </a:rPr>
              <a:t>where they complement RESQML</a:t>
            </a:r>
          </a:p>
          <a:p>
            <a:r>
              <a:rPr lang="nb-NO" sz="1800" dirty="0" err="1">
                <a:solidFill>
                  <a:schemeClr val="tx1"/>
                </a:solidFill>
              </a:rPr>
              <a:t>Ingestion</a:t>
            </a:r>
            <a:r>
              <a:rPr lang="nb-NO" sz="1800" dirty="0">
                <a:solidFill>
                  <a:schemeClr val="tx1"/>
                </a:solidFill>
              </a:rPr>
              <a:t> and </a:t>
            </a:r>
            <a:r>
              <a:rPr lang="nb-NO" sz="1800" dirty="0" err="1">
                <a:solidFill>
                  <a:schemeClr val="tx1"/>
                </a:solidFill>
              </a:rPr>
              <a:t>consumption</a:t>
            </a:r>
            <a:r>
              <a:rPr lang="nb-NO" sz="1800" dirty="0">
                <a:solidFill>
                  <a:schemeClr val="tx1"/>
                </a:solidFill>
              </a:rPr>
              <a:t> via files (</a:t>
            </a:r>
            <a:r>
              <a:rPr lang="nb-NO" sz="1800" dirty="0" err="1">
                <a:solidFill>
                  <a:schemeClr val="tx1"/>
                </a:solidFill>
              </a:rPr>
              <a:t>RESQML.epc</a:t>
            </a:r>
            <a:r>
              <a:rPr lang="nb-NO" sz="1800" dirty="0">
                <a:solidFill>
                  <a:schemeClr val="tx1"/>
                </a:solidFill>
              </a:rPr>
              <a:t>), or ETP API, or REST API</a:t>
            </a:r>
          </a:p>
          <a:p>
            <a:r>
              <a:rPr lang="nb-NO" sz="1800" dirty="0">
                <a:solidFill>
                  <a:schemeClr val="tx1"/>
                </a:solidFill>
              </a:rPr>
              <a:t>OSDU </a:t>
            </a:r>
            <a:r>
              <a:rPr lang="nb-NO" sz="1800" dirty="0" err="1">
                <a:solidFill>
                  <a:schemeClr val="tx1"/>
                </a:solidFill>
              </a:rPr>
              <a:t>core</a:t>
            </a:r>
            <a:r>
              <a:rPr lang="nb-NO" sz="1800" dirty="0">
                <a:solidFill>
                  <a:schemeClr val="tx1"/>
                </a:solidFill>
              </a:rPr>
              <a:t> service </a:t>
            </a:r>
            <a:r>
              <a:rPr lang="nb-NO" sz="1800" dirty="0" err="1">
                <a:solidFill>
                  <a:schemeClr val="tx1"/>
                </a:solidFill>
              </a:rPr>
              <a:t>integration</a:t>
            </a:r>
            <a:r>
              <a:rPr lang="nb-NO" sz="1800" dirty="0">
                <a:solidFill>
                  <a:schemeClr val="tx1"/>
                </a:solidFill>
              </a:rPr>
              <a:t> </a:t>
            </a:r>
            <a:r>
              <a:rPr lang="nb-NO" sz="1800" dirty="0" err="1">
                <a:solidFill>
                  <a:schemeClr val="tx1"/>
                </a:solidFill>
              </a:rPr>
              <a:t>on</a:t>
            </a:r>
            <a:r>
              <a:rPr lang="nb-NO" sz="1800" dirty="0">
                <a:solidFill>
                  <a:schemeClr val="tx1"/>
                </a:solidFill>
              </a:rPr>
              <a:t> ADME (</a:t>
            </a:r>
            <a:r>
              <a:rPr lang="nb-NO" sz="1800" dirty="0" err="1">
                <a:solidFill>
                  <a:schemeClr val="tx1"/>
                </a:solidFill>
              </a:rPr>
              <a:t>auth</a:t>
            </a:r>
            <a:r>
              <a:rPr lang="nb-NO" sz="1800" dirty="0">
                <a:solidFill>
                  <a:schemeClr val="tx1"/>
                </a:solidFill>
              </a:rPr>
              <a:t>, </a:t>
            </a:r>
            <a:r>
              <a:rPr lang="nb-NO" sz="1800" dirty="0" err="1">
                <a:solidFill>
                  <a:schemeClr val="tx1"/>
                </a:solidFill>
              </a:rPr>
              <a:t>indexing</a:t>
            </a:r>
            <a:r>
              <a:rPr lang="nb-NO" sz="1800" dirty="0">
                <a:solidFill>
                  <a:schemeClr val="tx1"/>
                </a:solidFill>
              </a:rPr>
              <a:t>) </a:t>
            </a:r>
            <a:r>
              <a:rPr lang="nb-NO" sz="1800" dirty="0" err="1">
                <a:solidFill>
                  <a:schemeClr val="tx1"/>
                </a:solidFill>
              </a:rPr>
              <a:t>planned</a:t>
            </a:r>
            <a:r>
              <a:rPr lang="nb-NO" sz="1800" dirty="0">
                <a:solidFill>
                  <a:schemeClr val="tx1"/>
                </a:solidFill>
              </a:rPr>
              <a:t> for </a:t>
            </a:r>
            <a:r>
              <a:rPr lang="nb-NO" sz="1800" dirty="0" err="1">
                <a:solidFill>
                  <a:schemeClr val="tx1"/>
                </a:solidFill>
              </a:rPr>
              <a:t>next</a:t>
            </a:r>
            <a:r>
              <a:rPr lang="nb-NO" sz="1800" dirty="0">
                <a:solidFill>
                  <a:schemeClr val="tx1"/>
                </a:solidFill>
              </a:rPr>
              <a:t> </a:t>
            </a:r>
            <a:r>
              <a:rPr lang="nb-NO" sz="1800" dirty="0" err="1">
                <a:solidFill>
                  <a:schemeClr val="tx1"/>
                </a:solidFill>
              </a:rPr>
              <a:t>release</a:t>
            </a:r>
            <a:r>
              <a:rPr lang="nb-NO" sz="1800" dirty="0">
                <a:solidFill>
                  <a:schemeClr val="tx1"/>
                </a:solidFill>
              </a:rPr>
              <a:t> M18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 </a:t>
            </a:r>
            <a:r>
              <a:rPr lang="en-US" sz="1800" dirty="0" err="1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gitlab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resources: Reservoir DDMS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3ED-4B2B-8E20-E9D3-36ABCBDAF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900" y="4090218"/>
            <a:ext cx="4159100" cy="247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6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8867-682D-463A-85B5-BC26854A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Reservoir DDMS: ingestion and consumption stories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E017-7F17-4195-8C66-D49E3D1AB6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5915" y="1395675"/>
            <a:ext cx="10523527" cy="4772120"/>
          </a:xfrm>
        </p:spPr>
        <p:txBody>
          <a:bodyPr vert="horz" lIns="121920" tIns="60960" rIns="121920" bIns="60960" rtlCol="0" anchor="t">
            <a:noAutofit/>
          </a:bodyPr>
          <a:lstStyle/>
          <a:p>
            <a:r>
              <a:rPr lang="en-US" sz="2133" dirty="0">
                <a:solidFill>
                  <a:schemeClr val="tx1"/>
                </a:solidFill>
                <a:latin typeface="Arial"/>
                <a:cs typeface="Arial"/>
              </a:rPr>
              <a:t>Data Ingestion</a:t>
            </a:r>
          </a:p>
          <a:p>
            <a:pPr lvl="1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Direct ETP ingestion for metadata and binary data of complete or partial objects</a:t>
            </a:r>
          </a:p>
          <a:p>
            <a:pPr lvl="1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Ingest RESQML files (Epc+H5), send content to ETP server, manifest to </a:t>
            </a:r>
            <a:r>
              <a:rPr lang="en-US" sz="1867" dirty="0" err="1">
                <a:solidFill>
                  <a:schemeClr val="tx1"/>
                </a:solidFill>
                <a:latin typeface="Arial"/>
                <a:cs typeface="Arial"/>
              </a:rPr>
              <a:t>DocumentDB</a:t>
            </a:r>
            <a:endParaRPr lang="en-US" sz="1867" dirty="0">
              <a:solidFill>
                <a:schemeClr val="tx1"/>
              </a:solidFill>
              <a:latin typeface="Arial"/>
              <a:cs typeface="Arial"/>
            </a:endParaRPr>
          </a:p>
          <a:p>
            <a:pPr lvl="1"/>
            <a:endParaRPr lang="en-US" sz="1867" dirty="0">
              <a:solidFill>
                <a:schemeClr val="tx1"/>
              </a:solidFill>
            </a:endParaRPr>
          </a:p>
          <a:p>
            <a:r>
              <a:rPr lang="en-US" sz="2133" dirty="0">
                <a:solidFill>
                  <a:schemeClr val="tx1"/>
                </a:solidFill>
                <a:latin typeface="Arial"/>
                <a:cs typeface="Arial"/>
              </a:rPr>
              <a:t>Data Consumption</a:t>
            </a:r>
          </a:p>
          <a:p>
            <a:pPr lvl="1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Domain specific queries capabilities through ETP discovery, and object search:</a:t>
            </a:r>
          </a:p>
          <a:p>
            <a:pPr lvl="2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Using data models, multi-level relationship, numerical properties for query</a:t>
            </a:r>
          </a:p>
          <a:p>
            <a:pPr lvl="2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Use Multi-DDMS/CSS requests</a:t>
            </a:r>
          </a:p>
          <a:p>
            <a:pPr lvl="2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Allow retrieval of partial datasets, slicing of binary data</a:t>
            </a:r>
            <a:endParaRPr lang="en-US" sz="1867" dirty="0">
              <a:solidFill>
                <a:schemeClr val="tx1"/>
              </a:solidFill>
            </a:endParaRPr>
          </a:p>
          <a:p>
            <a:pPr lvl="1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Direct retrieval of both metadata and binary data using direct ETP connection or REST API</a:t>
            </a:r>
          </a:p>
          <a:p>
            <a:pPr lvl="2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Supports granularity of all objects in a model, collections of objects and their dependencies, individual objects, individual arrays of binary data, multi-dimensional subarrays of binary data.</a:t>
            </a:r>
          </a:p>
          <a:p>
            <a:pPr lvl="1"/>
            <a:r>
              <a:rPr lang="en-US" sz="1867" dirty="0">
                <a:solidFill>
                  <a:schemeClr val="tx1"/>
                </a:solidFill>
                <a:latin typeface="Arial"/>
                <a:cs typeface="Arial"/>
              </a:rPr>
              <a:t>Recreation of RESQML files from a list of objects (Targeting legacy software)</a:t>
            </a:r>
          </a:p>
          <a:p>
            <a:pPr marL="914377" lvl="2" indent="0">
              <a:buNone/>
            </a:pPr>
            <a:endParaRPr lang="en-US" sz="2133" dirty="0">
              <a:solidFill>
                <a:schemeClr val="tx1"/>
              </a:solidFill>
            </a:endParaRPr>
          </a:p>
          <a:p>
            <a:pPr lvl="1"/>
            <a:endParaRPr lang="en-US" sz="2133" dirty="0"/>
          </a:p>
          <a:p>
            <a:pPr lvl="1"/>
            <a:endParaRPr lang="en-US" sz="2133" dirty="0"/>
          </a:p>
          <a:p>
            <a:pPr>
              <a:buFont typeface="Arial"/>
              <a:buChar char="»"/>
            </a:pPr>
            <a:endParaRPr lang="en-US" sz="2133" dirty="0"/>
          </a:p>
          <a:p>
            <a:pPr marL="457189" lvl="1" indent="0">
              <a:buNone/>
            </a:pPr>
            <a:endParaRPr lang="en-GB" sz="2133" dirty="0"/>
          </a:p>
        </p:txBody>
      </p:sp>
    </p:spTree>
    <p:extLst>
      <p:ext uri="{BB962C8B-B14F-4D97-AF65-F5344CB8AC3E}">
        <p14:creationId xmlns:p14="http://schemas.microsoft.com/office/powerpoint/2010/main" val="58062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441975-8C75-4DFA-B473-32489395592F}"/>
              </a:ext>
            </a:extLst>
          </p:cNvPr>
          <p:cNvSpPr/>
          <p:nvPr/>
        </p:nvSpPr>
        <p:spPr bwMode="auto">
          <a:xfrm>
            <a:off x="2627011" y="2132012"/>
            <a:ext cx="5424689" cy="322563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b="1">
              <a:solidFill>
                <a:srgbClr val="FFFFFF"/>
              </a:solidFill>
            </a:endParaRP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0C6AA6E5-E374-4CA9-8CF8-4AEE25A6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457" y="2181685"/>
            <a:ext cx="1164130" cy="4812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8F245A-BFEB-40C8-97E3-A305F6BC849A}"/>
              </a:ext>
            </a:extLst>
          </p:cNvPr>
          <p:cNvSpPr/>
          <p:nvPr/>
        </p:nvSpPr>
        <p:spPr>
          <a:xfrm>
            <a:off x="2983925" y="2810536"/>
            <a:ext cx="3853304" cy="1924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40">
              <a:defRPr/>
            </a:pPr>
            <a:endParaRPr lang="en-US" b="1">
              <a:solidFill>
                <a:schemeClr val="tx2"/>
              </a:solidFill>
              <a:latin typeface="Calibri" panose="020F0502020204030204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83FCE7-0290-430F-9155-DB36849D9C26}"/>
              </a:ext>
            </a:extLst>
          </p:cNvPr>
          <p:cNvSpPr/>
          <p:nvPr/>
        </p:nvSpPr>
        <p:spPr bwMode="auto">
          <a:xfrm>
            <a:off x="5916990" y="3086703"/>
            <a:ext cx="760824" cy="1363535"/>
          </a:xfrm>
          <a:prstGeom prst="roundRect">
            <a:avLst/>
          </a:prstGeom>
          <a:solidFill>
            <a:schemeClr val="tx2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chemeClr val="bg1"/>
                </a:solidFill>
              </a:rPr>
              <a:t>ETP Server C++</a:t>
            </a: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0414BA84-F769-4306-B56B-2850048277B8}"/>
              </a:ext>
            </a:extLst>
          </p:cNvPr>
          <p:cNvSpPr/>
          <p:nvPr/>
        </p:nvSpPr>
        <p:spPr>
          <a:xfrm>
            <a:off x="1885772" y="4106065"/>
            <a:ext cx="4031217" cy="78819"/>
          </a:xfrm>
          <a:prstGeom prst="leftRightArrow">
            <a:avLst>
              <a:gd name="adj1" fmla="val 50000"/>
              <a:gd name="adj2" fmla="val 641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endParaRPr lang="en-US" sz="140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E5FE0C-E4FE-4765-8010-533E2A6B8E45}"/>
              </a:ext>
            </a:extLst>
          </p:cNvPr>
          <p:cNvSpPr txBox="1"/>
          <p:nvPr/>
        </p:nvSpPr>
        <p:spPr>
          <a:xfrm>
            <a:off x="1824998" y="4176566"/>
            <a:ext cx="129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ETP </a:t>
            </a:r>
          </a:p>
          <a:p>
            <a:r>
              <a:rPr lang="en-US" sz="1400" b="1" dirty="0"/>
              <a:t>(RESQML)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C2FCC560-80F6-42FE-9834-ECD14FC42928}"/>
              </a:ext>
            </a:extLst>
          </p:cNvPr>
          <p:cNvSpPr/>
          <p:nvPr/>
        </p:nvSpPr>
        <p:spPr>
          <a:xfrm>
            <a:off x="5459717" y="3829277"/>
            <a:ext cx="445478" cy="109955"/>
          </a:xfrm>
          <a:prstGeom prst="leftRightArrow">
            <a:avLst>
              <a:gd name="adj1" fmla="val 50000"/>
              <a:gd name="adj2" fmla="val 64107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>
              <a:defRPr/>
            </a:pPr>
            <a:endParaRPr lang="en-US" sz="140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046D2F-3FB4-4213-B389-0ECB8C840EAD}"/>
              </a:ext>
            </a:extLst>
          </p:cNvPr>
          <p:cNvSpPr/>
          <p:nvPr/>
        </p:nvSpPr>
        <p:spPr bwMode="auto">
          <a:xfrm>
            <a:off x="3575574" y="2953335"/>
            <a:ext cx="1911649" cy="1109434"/>
          </a:xfrm>
          <a:prstGeom prst="roundRect">
            <a:avLst/>
          </a:prstGeom>
          <a:solidFill>
            <a:schemeClr val="tx2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40"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Rest Server</a:t>
            </a:r>
          </a:p>
          <a:p>
            <a:pPr algn="ctr" defTabSz="914340"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Typescript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C8669F-CA58-45DA-BE22-72781A837269}"/>
              </a:ext>
            </a:extLst>
          </p:cNvPr>
          <p:cNvSpPr/>
          <p:nvPr/>
        </p:nvSpPr>
        <p:spPr>
          <a:xfrm>
            <a:off x="4790101" y="3555583"/>
            <a:ext cx="611299" cy="3665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340"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ETP Client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D8607BD-A040-4D0F-972E-48BE12752E6B}"/>
              </a:ext>
            </a:extLst>
          </p:cNvPr>
          <p:cNvSpPr/>
          <p:nvPr/>
        </p:nvSpPr>
        <p:spPr>
          <a:xfrm>
            <a:off x="3943017" y="3561143"/>
            <a:ext cx="611299" cy="36098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40"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REST Server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268F831-8B13-40AD-A156-FD3921407F96}"/>
              </a:ext>
            </a:extLst>
          </p:cNvPr>
          <p:cNvSpPr/>
          <p:nvPr/>
        </p:nvSpPr>
        <p:spPr>
          <a:xfrm>
            <a:off x="1878489" y="3852148"/>
            <a:ext cx="1911650" cy="54889"/>
          </a:xfrm>
          <a:prstGeom prst="leftRightArrow">
            <a:avLst>
              <a:gd name="adj1" fmla="val 50000"/>
              <a:gd name="adj2" fmla="val 6410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>
              <a:defRPr/>
            </a:pPr>
            <a:endParaRPr lang="en-US" sz="140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793DCA-FD18-48FB-A927-0156CEBF8455}"/>
              </a:ext>
            </a:extLst>
          </p:cNvPr>
          <p:cNvSpPr txBox="1"/>
          <p:nvPr/>
        </p:nvSpPr>
        <p:spPr>
          <a:xfrm>
            <a:off x="1906710" y="3525187"/>
            <a:ext cx="721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REST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35F829B-8725-44E3-B380-D34908F37D35}"/>
              </a:ext>
            </a:extLst>
          </p:cNvPr>
          <p:cNvSpPr/>
          <p:nvPr/>
        </p:nvSpPr>
        <p:spPr>
          <a:xfrm>
            <a:off x="664017" y="2472991"/>
            <a:ext cx="1198817" cy="1506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REST Client</a:t>
            </a:r>
          </a:p>
          <a:p>
            <a:pPr algn="ctr" defTabSz="914340"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Ex: Postman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8351C25-D1B4-48AC-98C6-83B075C55A5F}"/>
              </a:ext>
            </a:extLst>
          </p:cNvPr>
          <p:cNvSpPr/>
          <p:nvPr/>
        </p:nvSpPr>
        <p:spPr>
          <a:xfrm>
            <a:off x="655578" y="4032212"/>
            <a:ext cx="1198816" cy="1271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40"/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ETP Client</a:t>
            </a:r>
          </a:p>
          <a:p>
            <a:pPr algn="ctr" defTabSz="914340"/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C++, java, Python, Go ...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803CE-5D01-41B2-B0B6-561AA0232D88}"/>
              </a:ext>
            </a:extLst>
          </p:cNvPr>
          <p:cNvCxnSpPr>
            <a:cxnSpLocks/>
          </p:cNvCxnSpPr>
          <p:nvPr/>
        </p:nvCxnSpPr>
        <p:spPr bwMode="auto">
          <a:xfrm>
            <a:off x="4518139" y="3734140"/>
            <a:ext cx="3718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7296EDB-B186-4A3F-9C13-2123AD38E9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7EEA619-9F1F-401F-975D-0A3C22FB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71" y="300323"/>
            <a:ext cx="9281647" cy="847725"/>
          </a:xfrm>
        </p:spPr>
        <p:txBody>
          <a:bodyPr vert="horz" lIns="121920" tIns="60960" rIns="121920" bIns="60960" rtlCol="0" anchor="b">
            <a:normAutofit/>
          </a:bodyPr>
          <a:lstStyle/>
          <a:p>
            <a:r>
              <a:rPr lang="en-US" dirty="0"/>
              <a:t>Reservoir DDMS Architecture overview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4F43162D-3EC0-4357-A27C-E11A202F968A}"/>
              </a:ext>
            </a:extLst>
          </p:cNvPr>
          <p:cNvSpPr/>
          <p:nvPr/>
        </p:nvSpPr>
        <p:spPr bwMode="auto">
          <a:xfrm>
            <a:off x="1591907" y="4735367"/>
            <a:ext cx="262486" cy="274687"/>
          </a:xfrm>
          <a:prstGeom prst="star5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ffectLst/>
        </p:spPr>
        <p:txBody>
          <a:bodyPr wrap="square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B8CF5-6538-4E26-8D10-F7EE8AF77823}"/>
              </a:ext>
            </a:extLst>
          </p:cNvPr>
          <p:cNvSpPr txBox="1"/>
          <p:nvPr/>
        </p:nvSpPr>
        <p:spPr>
          <a:xfrm>
            <a:off x="3020198" y="2460196"/>
            <a:ext cx="21178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RESERVOIR DDMS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76D6A0-586F-4E2E-809F-CDDDF39E2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17768"/>
              </p:ext>
            </p:extLst>
          </p:nvPr>
        </p:nvGraphicFramePr>
        <p:xfrm>
          <a:off x="8642720" y="2472991"/>
          <a:ext cx="3089349" cy="25698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7528">
                  <a:extLst>
                    <a:ext uri="{9D8B030D-6E8A-4147-A177-3AD203B41FA5}">
                      <a16:colId xmlns:a16="http://schemas.microsoft.com/office/drawing/2014/main" val="263176862"/>
                    </a:ext>
                  </a:extLst>
                </a:gridCol>
                <a:gridCol w="1751821">
                  <a:extLst>
                    <a:ext uri="{9D8B030D-6E8A-4147-A177-3AD203B41FA5}">
                      <a16:colId xmlns:a16="http://schemas.microsoft.com/office/drawing/2014/main" val="686723303"/>
                    </a:ext>
                  </a:extLst>
                </a:gridCol>
              </a:tblGrid>
              <a:tr h="607656">
                <a:tc gridSpan="2">
                  <a:txBody>
                    <a:bodyPr/>
                    <a:lstStyle/>
                    <a:p>
                      <a:pPr marL="0" marR="0" lvl="0" indent="0" algn="ctr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Reservoir store for</a:t>
                      </a:r>
                    </a:p>
                  </a:txBody>
                  <a:tcPr marL="76200" marR="76200" marT="38100" marB="3810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3608616"/>
                  </a:ext>
                </a:extLst>
              </a:tr>
              <a:tr h="855252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1. Meta data: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indent="0" algn="l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/>
                        <a:t>Data catalog</a:t>
                      </a:r>
                    </a:p>
                    <a:p>
                      <a:pPr marL="0" indent="0" algn="l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/>
                        <a:t>.xml part</a:t>
                      </a:r>
                    </a:p>
                    <a:p>
                      <a:pPr marL="0" indent="0" algn="l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/>
                        <a:t>Object relationships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703021545"/>
                  </a:ext>
                </a:extLst>
              </a:tr>
              <a:tr h="910683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2. Binary data</a:t>
                      </a:r>
                    </a:p>
                    <a:p>
                      <a:pPr algn="l"/>
                      <a:endParaRPr lang="en-US" sz="1600"/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Geometries, property values, </a:t>
                      </a:r>
                      <a:r>
                        <a:rPr lang="en-US" sz="1600" dirty="0" err="1"/>
                        <a:t>etc</a:t>
                      </a:r>
                      <a:r>
                        <a:rPr lang="en-US" sz="1600" dirty="0"/>
                        <a:t>…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213578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490925-4109-4C23-A06F-D9BE736D39FE}"/>
              </a:ext>
            </a:extLst>
          </p:cNvPr>
          <p:cNvCxnSpPr>
            <a:cxnSpLocks/>
            <a:stCxn id="10" idx="2"/>
          </p:cNvCxnSpPr>
          <p:nvPr/>
        </p:nvCxnSpPr>
        <p:spPr bwMode="auto">
          <a:xfrm flipH="1">
            <a:off x="6621504" y="3767786"/>
            <a:ext cx="27913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FD4AC186-A8AE-4DB1-B6FC-E718F97BE3C3}"/>
              </a:ext>
            </a:extLst>
          </p:cNvPr>
          <p:cNvSpPr/>
          <p:nvPr/>
        </p:nvSpPr>
        <p:spPr bwMode="auto">
          <a:xfrm>
            <a:off x="6900636" y="3442858"/>
            <a:ext cx="827772" cy="64985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b="1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A8A38E4-9FF0-407D-AFE6-FCEC24A2D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3758" y="3460594"/>
            <a:ext cx="222971" cy="2299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F5017A-B8B0-42E1-9B6E-D20CB327E6E9}"/>
              </a:ext>
            </a:extLst>
          </p:cNvPr>
          <p:cNvSpPr txBox="1"/>
          <p:nvPr/>
        </p:nvSpPr>
        <p:spPr>
          <a:xfrm>
            <a:off x="6865876" y="3659787"/>
            <a:ext cx="9491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RESQML data storage</a:t>
            </a:r>
          </a:p>
        </p:txBody>
      </p:sp>
    </p:spTree>
    <p:extLst>
      <p:ext uri="{BB962C8B-B14F-4D97-AF65-F5344CB8AC3E}">
        <p14:creationId xmlns:p14="http://schemas.microsoft.com/office/powerpoint/2010/main" val="385138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3551-CC6B-4B29-AACD-643B6EBB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DB and Reservoir DDMS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5A6E45-D4E0-4667-BA57-70E72FA66E26}"/>
              </a:ext>
            </a:extLst>
          </p:cNvPr>
          <p:cNvGraphicFramePr>
            <a:graphicFrameLocks noGrp="1"/>
          </p:cNvGraphicFramePr>
          <p:nvPr/>
        </p:nvGraphicFramePr>
        <p:xfrm>
          <a:off x="308527" y="1871980"/>
          <a:ext cx="11000004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404">
                  <a:extLst>
                    <a:ext uri="{9D8B030D-6E8A-4147-A177-3AD203B41FA5}">
                      <a16:colId xmlns:a16="http://schemas.microsoft.com/office/drawing/2014/main" val="447473977"/>
                    </a:ext>
                  </a:extLst>
                </a:gridCol>
                <a:gridCol w="4542065">
                  <a:extLst>
                    <a:ext uri="{9D8B030D-6E8A-4147-A177-3AD203B41FA5}">
                      <a16:colId xmlns:a16="http://schemas.microsoft.com/office/drawing/2014/main" val="2292156738"/>
                    </a:ext>
                  </a:extLst>
                </a:gridCol>
                <a:gridCol w="4142535">
                  <a:extLst>
                    <a:ext uri="{9D8B030D-6E8A-4147-A177-3AD203B41FA5}">
                      <a16:colId xmlns:a16="http://schemas.microsoft.com/office/drawing/2014/main" val="1083858195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Document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Reservoir DDMS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69586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/>
                        <a:t>Main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Search and meta-data across different domains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Full storage of the reservoir domain objects + domain specific search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276704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r>
                        <a:rPr lang="en-US" sz="1900" dirty="0"/>
                        <a:t>Storing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RESQML data file saved in document DB. </a:t>
                      </a:r>
                    </a:p>
                    <a:p>
                      <a:endParaRPr lang="en-US" sz="1900" dirty="0"/>
                    </a:p>
                    <a:p>
                      <a:r>
                        <a:rPr lang="en-US" sz="1900" dirty="0"/>
                        <a:t>RESQML files meta data mapped to OSDU meta data definition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Full reservoir model defined in DB tables derived from RESQML data model. </a:t>
                      </a:r>
                    </a:p>
                    <a:p>
                      <a:r>
                        <a:rPr lang="en-US" sz="1900" dirty="0"/>
                        <a:t>No need to have the full Reservoir model defined to save in DDMS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397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Ingestion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Workflow-based ingestion (as for WITSML)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API-based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1632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/>
                        <a:t>Search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ES-based</a:t>
                      </a:r>
                    </a:p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API- based</a:t>
                      </a:r>
                    </a:p>
                    <a:p>
                      <a:r>
                        <a:rPr lang="en-US" sz="1900" dirty="0"/>
                        <a:t>ES-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591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74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403BC7-F195-48AE-BADE-0EB6775F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4" y="3547242"/>
            <a:ext cx="4732868" cy="2949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A075E-C4E7-4D83-2277-EFFCEE88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Data Transfer </a:t>
            </a:r>
            <a:r>
              <a:rPr lang="nb-NO" sz="3600" dirty="0" err="1"/>
              <a:t>options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49F4-498F-207D-0786-262D9FADA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1549320"/>
            <a:ext cx="5364163" cy="4216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Files</a:t>
            </a:r>
          </a:p>
          <a:p>
            <a:r>
              <a:rPr lang="en-US" sz="1600" dirty="0"/>
              <a:t>1+ EPC zip file, containing XML documents, ref HDF5 file</a:t>
            </a:r>
          </a:p>
          <a:p>
            <a:r>
              <a:rPr lang="en-US" sz="1600" dirty="0"/>
              <a:t>1+ HDF5 file(s) containing multidimensional array data</a:t>
            </a:r>
          </a:p>
          <a:p>
            <a:r>
              <a:rPr lang="en-GB" sz="1600" dirty="0"/>
              <a:t>Energistics Packaging Convention EPC standard describes the specialization of OPC: organizes XML documents, describes relationships among files</a:t>
            </a:r>
          </a:p>
          <a:p>
            <a:pPr marL="0" indent="0">
              <a:buNone/>
            </a:pPr>
            <a:endParaRPr lang="en-GB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871F2-F2D5-061D-F547-92DF255D6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3313" y="1549320"/>
            <a:ext cx="5364161" cy="4216127"/>
          </a:xfrm>
        </p:spPr>
        <p:txBody>
          <a:bodyPr vert="horz" lIns="180000" tIns="0" rIns="0" bIns="0" rtlCol="0" anchor="t">
            <a:noAutofit/>
          </a:bodyPr>
          <a:lstStyle/>
          <a:p>
            <a:pPr marL="0" indent="0">
              <a:buNone/>
            </a:pPr>
            <a:r>
              <a:rPr lang="nb-NO" sz="1600" dirty="0">
                <a:ea typeface="Verdana"/>
              </a:rPr>
              <a:t>API</a:t>
            </a:r>
          </a:p>
          <a:p>
            <a:pPr marL="179705" indent="-179705"/>
            <a:r>
              <a:rPr lang="en-US" sz="1600" dirty="0">
                <a:ea typeface="Verdana"/>
              </a:rPr>
              <a:t>ETP</a:t>
            </a:r>
          </a:p>
          <a:p>
            <a:pPr marL="611505" lvl="1" indent="-179705"/>
            <a:r>
              <a:rPr lang="en-US" sz="1600" dirty="0">
                <a:ea typeface="Verdana"/>
              </a:rPr>
              <a:t>No files needed; uses Avro and </a:t>
            </a:r>
            <a:r>
              <a:rPr lang="en-US" sz="1600" dirty="0" err="1">
                <a:ea typeface="Verdana"/>
              </a:rPr>
              <a:t>Websocket</a:t>
            </a:r>
            <a:r>
              <a:rPr lang="en-US" sz="1600" dirty="0">
                <a:ea typeface="Verdana"/>
              </a:rPr>
              <a:t>. Fast.</a:t>
            </a:r>
          </a:p>
          <a:p>
            <a:pPr marL="611505" lvl="1" indent="-179705"/>
            <a:r>
              <a:rPr lang="en-US" sz="1600" dirty="0">
                <a:ea typeface="Verdana"/>
              </a:rPr>
              <a:t>Supports transaction, notification</a:t>
            </a:r>
          </a:p>
          <a:p>
            <a:pPr marL="179705" indent="-179705"/>
            <a:r>
              <a:rPr lang="en-US" sz="1600" dirty="0">
                <a:ea typeface="Verdana"/>
              </a:rPr>
              <a:t>REST or other APIs (like ODATA on an ETP store)</a:t>
            </a:r>
          </a:p>
          <a:p>
            <a:pPr marL="611505" lvl="1" indent="-179705"/>
            <a:r>
              <a:rPr lang="en-US" sz="1600" dirty="0">
                <a:ea typeface="Verdana"/>
              </a:rPr>
              <a:t>Use ETP semantics</a:t>
            </a:r>
          </a:p>
          <a:p>
            <a:pPr marL="611505" lvl="1" indent="-179705"/>
            <a:r>
              <a:rPr lang="en-US" sz="1600" dirty="0">
                <a:ea typeface="Verdana"/>
              </a:rPr>
              <a:t>Can use XML or JSON encoding</a:t>
            </a:r>
          </a:p>
          <a:p>
            <a:pPr marL="179705" indent="-179705" fontAlgn="ctr"/>
            <a:r>
              <a:rPr lang="en-US" sz="1600" dirty="0">
                <a:ea typeface="Verdana"/>
              </a:rPr>
              <a:t>ETP Clients: </a:t>
            </a:r>
          </a:p>
          <a:p>
            <a:pPr marL="611505" lvl="1" indent="-179705"/>
            <a:r>
              <a:rPr lang="en-US" sz="1600" dirty="0">
                <a:ea typeface="Verdana"/>
              </a:rPr>
              <a:t>OSDU ETP Client (donation </a:t>
            </a:r>
            <a:r>
              <a:rPr lang="en-US" sz="1600" dirty="0" err="1">
                <a:ea typeface="Verdana"/>
              </a:rPr>
              <a:t>AspenTech</a:t>
            </a:r>
            <a:r>
              <a:rPr lang="en-US" sz="1600" dirty="0">
                <a:ea typeface="Verdana"/>
              </a:rPr>
              <a:t> RESQML V2.0.1) </a:t>
            </a:r>
          </a:p>
          <a:p>
            <a:pPr marL="611505" lvl="1" indent="-179705"/>
            <a:r>
              <a:rPr lang="en-US" sz="1600" dirty="0">
                <a:ea typeface="Verdana"/>
              </a:rPr>
              <a:t>FETPAPI (F2-I Consulting)</a:t>
            </a:r>
          </a:p>
          <a:p>
            <a:pPr marL="611505" lvl="1" indent="-179705"/>
            <a:r>
              <a:rPr lang="en-US" sz="1600" dirty="0">
                <a:ea typeface="Verdana"/>
              </a:rPr>
              <a:t>WEB Studio RESQML V2.0.1 (</a:t>
            </a:r>
            <a:r>
              <a:rPr lang="en-US" sz="1600" dirty="0" err="1">
                <a:ea typeface="Verdana"/>
              </a:rPr>
              <a:t>Geosiris</a:t>
            </a:r>
            <a:r>
              <a:rPr lang="en-US" sz="1600" dirty="0">
                <a:ea typeface="Verdana"/>
              </a:rPr>
              <a:t>, TBD)</a:t>
            </a:r>
          </a:p>
          <a:p>
            <a:pPr marL="179705" indent="-179705" fontAlgn="ctr"/>
            <a:r>
              <a:rPr lang="en-US" sz="1600" dirty="0">
                <a:ea typeface="Verdana"/>
              </a:rPr>
              <a:t>ETP Servers: </a:t>
            </a:r>
          </a:p>
          <a:p>
            <a:pPr marL="611505" lvl="1" indent="-179705"/>
            <a:r>
              <a:rPr lang="en-US" sz="1600" dirty="0">
                <a:ea typeface="Verdana"/>
              </a:rPr>
              <a:t>OSDU Reservoir DMS (donation </a:t>
            </a:r>
            <a:r>
              <a:rPr lang="en-US" sz="1600" dirty="0" err="1">
                <a:ea typeface="Verdana"/>
              </a:rPr>
              <a:t>AspenTech</a:t>
            </a:r>
            <a:r>
              <a:rPr lang="en-US" sz="1600" dirty="0">
                <a:ea typeface="Verdana"/>
              </a:rPr>
              <a:t>, for RESQML V2.0.1 using Postgres)</a:t>
            </a:r>
            <a:endParaRPr lang="en-US" sz="1600" dirty="0"/>
          </a:p>
          <a:p>
            <a:pPr marL="611505" lvl="1" indent="-179705"/>
            <a:r>
              <a:rPr lang="en-US" sz="1600" dirty="0">
                <a:ea typeface="Verdana"/>
              </a:rPr>
              <a:t> OSDU External Data Source : Gabbro RESQML V2.0.1 &amp; V2.2 using HSDS and a </a:t>
            </a:r>
            <a:r>
              <a:rPr lang="en-US" sz="1600" dirty="0" err="1">
                <a:ea typeface="Verdana"/>
              </a:rPr>
              <a:t>GraphDB</a:t>
            </a:r>
            <a:r>
              <a:rPr lang="en-US" sz="1600" dirty="0">
                <a:ea typeface="Verdana"/>
              </a:rPr>
              <a:t> (</a:t>
            </a:r>
            <a:r>
              <a:rPr lang="en-US" sz="1600" dirty="0" err="1">
                <a:ea typeface="Verdana"/>
              </a:rPr>
              <a:t>Geosiris</a:t>
            </a:r>
            <a:r>
              <a:rPr lang="en-US" sz="1600" dirty="0">
                <a:ea typeface="Verdana"/>
              </a:rPr>
              <a:t>)</a:t>
            </a:r>
            <a:endParaRPr lang="en-US" sz="1600" dirty="0"/>
          </a:p>
          <a:p>
            <a:pPr marL="179705" indent="-179705"/>
            <a:endParaRPr lang="en-US" sz="1600" dirty="0"/>
          </a:p>
          <a:p>
            <a:pPr marL="0" indent="0">
              <a:buNone/>
            </a:pPr>
            <a:endParaRPr lang="nb-NO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39690-214C-F06F-EDA1-07903CEC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5300-FC0F-4317-A193-EF6CE9E6F7B5}" type="slidenum">
              <a:rPr lang="en-GB" smtClean="0"/>
              <a:pPr/>
              <a:t>6</a:t>
            </a:fld>
            <a:r>
              <a:rPr lang="en-GB"/>
              <a:t>  | 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244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Energistics Transfer Protocol (ETP)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1" y="1600201"/>
            <a:ext cx="10079025" cy="4525963"/>
          </a:xfrm>
        </p:spPr>
        <p:txBody>
          <a:bodyPr>
            <a:normAutofit fontScale="62500" lnSpcReduction="20000"/>
          </a:bodyPr>
          <a:lstStyle/>
          <a:p>
            <a:r>
              <a:rPr lang="en-US" sz="2933" dirty="0"/>
              <a:t>ETP is a communication protocol. I.e. precise set of rules for the exchange of data between endpoints, in the form of messages organized into subprotocols.</a:t>
            </a:r>
          </a:p>
          <a:p>
            <a:r>
              <a:rPr lang="en-US" sz="2933" dirty="0"/>
              <a:t>ETP messages:</a:t>
            </a:r>
          </a:p>
          <a:p>
            <a:pPr lvl="1"/>
            <a:r>
              <a:rPr lang="en-US" sz="2933" dirty="0"/>
              <a:t>Are defined in Avro schemas and serialized using Avro </a:t>
            </a:r>
          </a:p>
          <a:p>
            <a:pPr lvl="1"/>
            <a:r>
              <a:rPr lang="en-US" sz="2933" dirty="0"/>
              <a:t>Are transported in accordance with the message framing of the WebSocket (WS) protocol</a:t>
            </a:r>
          </a:p>
          <a:p>
            <a:r>
              <a:rPr lang="en-US" sz="2933" dirty="0"/>
              <a:t>Domain resources: </a:t>
            </a:r>
          </a:p>
          <a:p>
            <a:pPr lvl="1"/>
            <a:r>
              <a:rPr lang="en-US" sz="2933" dirty="0"/>
              <a:t>Sometimes, ETP messages transport domain resources such as a well, grid, horizon, perforation, PVT, etc..</a:t>
            </a:r>
          </a:p>
          <a:p>
            <a:pPr lvl="1"/>
            <a:r>
              <a:rPr lang="en-US" sz="2933" dirty="0"/>
              <a:t>Resources are simply transported in an AVRO message byte array field. It contains RESQML or WITSML or PRODML format  encoded resource (today in XML, tomorrow possibly in JSON)</a:t>
            </a:r>
          </a:p>
          <a:p>
            <a:r>
              <a:rPr lang="en-US" sz="2933" dirty="0"/>
              <a:t>ETP advantages over REST. </a:t>
            </a:r>
            <a:r>
              <a:rPr lang="en-US" sz="2933" dirty="0" err="1"/>
              <a:t>REST</a:t>
            </a:r>
            <a:r>
              <a:rPr lang="en-US" sz="2933" dirty="0"/>
              <a:t> issues:</a:t>
            </a:r>
          </a:p>
          <a:p>
            <a:pPr lvl="1"/>
            <a:r>
              <a:rPr lang="en-US" sz="2933" dirty="0"/>
              <a:t>Opening a TCP connection is not free</a:t>
            </a:r>
          </a:p>
          <a:p>
            <a:pPr lvl="1"/>
            <a:r>
              <a:rPr lang="en-US" sz="2933" dirty="0"/>
              <a:t>HTTP Header in each message is not free</a:t>
            </a:r>
          </a:p>
          <a:p>
            <a:pPr lvl="1"/>
            <a:r>
              <a:rPr lang="en-US" sz="2933" dirty="0"/>
              <a:t>Server cannot initiate a send</a:t>
            </a:r>
          </a:p>
          <a:p>
            <a:pPr lvl="1"/>
            <a:r>
              <a:rPr lang="en-US" sz="2933" dirty="0"/>
              <a:t>Server responses must always come in the same order that the requests were received</a:t>
            </a:r>
          </a:p>
          <a:p>
            <a:r>
              <a:rPr lang="en-US" sz="2933" dirty="0"/>
              <a:t>Other ETP advantages : Binary, Session, Negotiation of optimal message size, compression format,…</a:t>
            </a:r>
          </a:p>
          <a:p>
            <a:endParaRPr lang="en-US" sz="2667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901-AC44-DA44-B86F-73C28EB4CF87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20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A12B-EA1C-4FEB-9384-CE46520C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 err="1"/>
              <a:t>Ingestion</a:t>
            </a:r>
            <a:r>
              <a:rPr lang="nb-NO" sz="3200" dirty="0"/>
              <a:t> 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095B1-B2FE-4932-8D73-551F662A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901-AC44-DA44-B86F-73C28EB4CF87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C1AF3CB-FE8B-411B-81AD-811A72124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486" y="1679114"/>
            <a:ext cx="9697029" cy="45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3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22EC-302B-499B-949F-9FBE09D3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REST API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9CA5-11A1-4F63-89A2-FFC786EE6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Wrapper</a:t>
            </a:r>
            <a:r>
              <a:rPr lang="nb-NO"/>
              <a:t> for ETP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C3373-F599-489B-AF5A-AB4A6A0F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A901-AC44-DA44-B86F-73C28EB4CF87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71DE2-8C87-4796-830E-93B8CFEF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511" y="1297939"/>
            <a:ext cx="6659829" cy="47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2043</Words>
  <Application>Microsoft Office PowerPoint</Application>
  <PresentationFormat>Widescreen</PresentationFormat>
  <Paragraphs>269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Segoe UI</vt:lpstr>
      <vt:lpstr>Office Theme</vt:lpstr>
      <vt:lpstr>Working with the  Reservoir DDMS</vt:lpstr>
      <vt:lpstr>Reservoir DDMS in a nutshell</vt:lpstr>
      <vt:lpstr>Reservoir DDMS: ingestion and consumption stories</vt:lpstr>
      <vt:lpstr>Reservoir DDMS Architecture overview</vt:lpstr>
      <vt:lpstr>Document DB and Reservoir DDMS</vt:lpstr>
      <vt:lpstr>Data Transfer options</vt:lpstr>
      <vt:lpstr>Energistics Transfer Protocol (ETP)</vt:lpstr>
      <vt:lpstr>Ingestion </vt:lpstr>
      <vt:lpstr>REST API</vt:lpstr>
      <vt:lpstr>Reservoir Meta-data support</vt:lpstr>
      <vt:lpstr>RESQML: characteristics and benefits</vt:lpstr>
      <vt:lpstr>RESQML data model </vt:lpstr>
      <vt:lpstr>Object reference and multiple interpretations</vt:lpstr>
      <vt:lpstr>Developing for RESQML - Resources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the OSDU platform</dc:title>
  <dc:creator>Eirik Haughom</dc:creator>
  <cp:lastModifiedBy>Marcus Apel</cp:lastModifiedBy>
  <cp:revision>15</cp:revision>
  <dcterms:created xsi:type="dcterms:W3CDTF">2023-05-29T11:43:09Z</dcterms:created>
  <dcterms:modified xsi:type="dcterms:W3CDTF">2023-06-02T10:53:33Z</dcterms:modified>
</cp:coreProperties>
</file>