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verage-regular.fntdata"/><Relationship Id="rId14" Type="http://schemas.openxmlformats.org/officeDocument/2006/relationships/slide" Target="slides/slide10.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no" sz="1200">
                <a:latin typeface="Average"/>
                <a:ea typeface="Average"/>
                <a:cs typeface="Average"/>
                <a:sym typeface="Average"/>
              </a:rPr>
              <a:t>I starten av oppgaven delte vi ut veldig store oppgaver, noe som gjorde at medlemmene ikke visste helt hva vi skulle gjøre, eller hva som var gjort. Feks satte vi noen til å lage GUI, noe som innebar veldig mange mindre oppgaver. Dette endret vi på da vi oppdaget at det ble et problem ved å dele oppgavene opp i mindre oppgaver slik at det var lettere å holde styr på hva som hadde blitt gjort mellom hvert møte og hva som skulle gjøres videre. Dette vil vi fortsette med i de neste oppgavene, da vi så at dette virket mye bedre for oss.</a:t>
            </a:r>
            <a:endParaRPr sz="1200">
              <a:latin typeface="Average"/>
              <a:ea typeface="Average"/>
              <a:cs typeface="Average"/>
              <a:sym typeface="Average"/>
            </a:endParaRPr>
          </a:p>
          <a:p>
            <a:pPr indent="0" lvl="0" marL="0" rtl="0">
              <a:spcBef>
                <a:spcPts val="1600"/>
              </a:spcBef>
              <a:spcAft>
                <a:spcPts val="0"/>
              </a:spcAft>
              <a:buNone/>
            </a:pPr>
            <a:r>
              <a:rPr lang="no" sz="1200">
                <a:latin typeface="Average"/>
                <a:ea typeface="Average"/>
                <a:cs typeface="Average"/>
                <a:sym typeface="Average"/>
              </a:rPr>
              <a:t>Vi hadde i utgangspunktet planlagt å bruke TTD, men så fort at dette ble utfordrende da ingen av oss hadde erfaringer med dette, og dermed ble det vanskelig og lite effektivt å skulle legge om fra å skrive koden først, som alle på gruppen har erfaring med. Vi har derfor gått over til å først skrive kode og deretter skrive tester for all viktig funksjonalitet, slik at programmet testes tilstrekkelig. </a:t>
            </a:r>
            <a:endParaRPr sz="1200">
              <a:latin typeface="Average"/>
              <a:ea typeface="Average"/>
              <a:cs typeface="Average"/>
              <a:sym typeface="Average"/>
            </a:endParaRPr>
          </a:p>
          <a:p>
            <a:pPr indent="0" lvl="0" marL="0" rtl="0">
              <a:spcBef>
                <a:spcPts val="1600"/>
              </a:spcBef>
              <a:spcAft>
                <a:spcPts val="1600"/>
              </a:spcAft>
              <a:buNone/>
            </a:pPr>
            <a:r>
              <a:rPr lang="no" sz="1200">
                <a:latin typeface="Average"/>
                <a:ea typeface="Average"/>
                <a:cs typeface="Average"/>
                <a:sym typeface="Average"/>
              </a:rPr>
              <a:t>Vi har hatt 2 møter i uken, som har virket bra for oss. Vi synes møtene er effektive og vi får gått gjennom hva som har blitt gjort, hva som skal gjøres videre til neste møte, og felles arbeid som skal diskuteres. Medlemmene i gruppen tar godt initativ og har stor entusiasme for å fullføre oppgavene sine. </a:t>
            </a:r>
            <a:endParaRPr sz="1200">
              <a:latin typeface="Average"/>
              <a:ea typeface="Average"/>
              <a:cs typeface="Average"/>
              <a:sym typeface="Average"/>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no" sz="1200">
                <a:latin typeface="Average"/>
                <a:ea typeface="Average"/>
                <a:cs typeface="Average"/>
                <a:sym typeface="Average"/>
              </a:rPr>
              <a:t>Vi har oppdatert klassediagrammet vårt fordi det ble noen endringer underveis. Trenger ikke gå dypt inn på dette?</a:t>
            </a:r>
            <a:endParaRPr sz="1200">
              <a:latin typeface="Average"/>
              <a:ea typeface="Average"/>
              <a:cs typeface="Average"/>
              <a:sym typeface="Average"/>
            </a:endParaRPr>
          </a:p>
          <a:p>
            <a:pPr indent="0" lvl="0" marL="0" rtl="0">
              <a:lnSpc>
                <a:spcPct val="115000"/>
              </a:lnSpc>
              <a:spcBef>
                <a:spcPts val="1600"/>
              </a:spcBef>
              <a:spcAft>
                <a:spcPts val="0"/>
              </a:spcAft>
              <a:buNone/>
            </a:pPr>
            <a:r>
              <a:rPr lang="no" sz="1200">
                <a:latin typeface="Average"/>
                <a:ea typeface="Average"/>
                <a:cs typeface="Average"/>
                <a:sym typeface="Average"/>
              </a:rPr>
              <a:t>Her ser dere klassediagrammet vi lagde i oblig 2, som viser hvordan vi så for oss at prosjektet skulle se ut. Da vi startet å kode fant vi ut vi trengte noen endringer og dermed har vi et oppdatert klassediagram for prosjektet som dere også kan se. </a:t>
            </a:r>
            <a:endParaRPr sz="1200">
              <a:latin typeface="Average"/>
              <a:ea typeface="Average"/>
              <a:cs typeface="Average"/>
              <a:sym typeface="Average"/>
            </a:endParaRPr>
          </a:p>
          <a:p>
            <a:pPr indent="0" lvl="0" marL="0" rtl="0">
              <a:lnSpc>
                <a:spcPct val="115000"/>
              </a:lnSpc>
              <a:spcBef>
                <a:spcPts val="1600"/>
              </a:spcBef>
              <a:spcAft>
                <a:spcPts val="0"/>
              </a:spcAft>
              <a:buNone/>
            </a:pPr>
            <a:r>
              <a:t/>
            </a:r>
            <a:endParaRPr sz="1800">
              <a:latin typeface="Average"/>
              <a:ea typeface="Average"/>
              <a:cs typeface="Average"/>
              <a:sym typeface="Average"/>
            </a:endParaRPr>
          </a:p>
          <a:p>
            <a:pPr indent="0" lvl="0" marL="0">
              <a:spcBef>
                <a:spcPts val="16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o"/>
              <a:t>Både design og kode er laget slik at det enkelt skal kunne endres på senere.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no" sz="1200">
                <a:latin typeface="Average"/>
                <a:ea typeface="Average"/>
                <a:cs typeface="Average"/>
                <a:sym typeface="Average"/>
              </a:rPr>
              <a:t>Vise hvordan spillet virker, hvilke funksjoner spillet inneholder (feks scoreboard, spill med movehistory, valg av spill) Her kan man også se hvordan spillet er designet. </a:t>
            </a:r>
            <a:endParaRPr sz="1200">
              <a:latin typeface="Average"/>
              <a:ea typeface="Average"/>
              <a:cs typeface="Average"/>
              <a:sym typeface="Average"/>
            </a:endParaRPr>
          </a:p>
          <a:p>
            <a:pPr indent="0" lvl="0" marL="0" rtl="0">
              <a:spcBef>
                <a:spcPts val="16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o"/>
              <a:t>Her er sekvensdiagrammene vi har laget for programmet vårt. Det første viser et spill mellom to menneskelige spillere, det andre for en spiller mot en maskinspiller og det tredje for hvordan man kan se highscore listen.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n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n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n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n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n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n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n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n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n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Shape 42"/>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n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n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n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rive.google.com/file/d/1dpVJG9wq1MO1MLE-4lKjpaQ9vjNrf8nr/view"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8" y="632550"/>
            <a:ext cx="7801500" cy="173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no" sz="6500"/>
              <a:t>🚀 </a:t>
            </a:r>
            <a:r>
              <a:rPr lang="no" sz="6500"/>
              <a:t>Team NASA 🚀</a:t>
            </a:r>
            <a:r>
              <a:rPr lang="no"/>
              <a:t> </a:t>
            </a:r>
            <a:endParaRPr/>
          </a:p>
        </p:txBody>
      </p:sp>
      <p:sp>
        <p:nvSpPr>
          <p:cNvPr id="60" name="Shape 60"/>
          <p:cNvSpPr txBox="1"/>
          <p:nvPr>
            <p:ph idx="1" type="subTitle"/>
          </p:nvPr>
        </p:nvSpPr>
        <p:spPr>
          <a:xfrm>
            <a:off x="671250" y="2831426"/>
            <a:ext cx="7801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o" sz="2500">
                <a:latin typeface="Cambria"/>
                <a:ea typeface="Cambria"/>
                <a:cs typeface="Cambria"/>
                <a:sym typeface="Cambria"/>
              </a:rPr>
              <a:t>INF112</a:t>
            </a:r>
            <a:endParaRPr sz="2500">
              <a:latin typeface="Cambria"/>
              <a:ea typeface="Cambria"/>
              <a:cs typeface="Cambria"/>
              <a:sym typeface="Cambria"/>
            </a:endParaRPr>
          </a:p>
          <a:p>
            <a:pPr indent="0" lvl="0" marL="0" rtl="0">
              <a:spcBef>
                <a:spcPts val="0"/>
              </a:spcBef>
              <a:spcAft>
                <a:spcPts val="0"/>
              </a:spcAft>
              <a:buNone/>
            </a:pPr>
            <a:r>
              <a:rPr lang="no" sz="2500">
                <a:latin typeface="Cambria"/>
                <a:ea typeface="Cambria"/>
                <a:cs typeface="Cambria"/>
                <a:sym typeface="Cambria"/>
              </a:rPr>
              <a:t> Obligatory assignment 3</a:t>
            </a:r>
            <a:endParaRPr sz="2500">
              <a:latin typeface="Cambria"/>
              <a:ea typeface="Cambria"/>
              <a:cs typeface="Cambria"/>
              <a:sym typeface="Cambria"/>
            </a:endParaRPr>
          </a:p>
        </p:txBody>
      </p:sp>
      <p:sp>
        <p:nvSpPr>
          <p:cNvPr id="61" name="Shape 61"/>
          <p:cNvSpPr txBox="1"/>
          <p:nvPr>
            <p:ph idx="4294967295" type="body"/>
          </p:nvPr>
        </p:nvSpPr>
        <p:spPr>
          <a:xfrm>
            <a:off x="1544550" y="3861825"/>
            <a:ext cx="6054900" cy="971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no">
                <a:latin typeface="Cambria"/>
                <a:ea typeface="Cambria"/>
                <a:cs typeface="Cambria"/>
                <a:sym typeface="Cambria"/>
              </a:rPr>
              <a:t>Jonas Triki, Sofia Eika, Marianne Fuglestad, Eirin Sognnes, Jonas Trædal, Stian Fagerli, Elise Fiskeseth, Paraneetharan Sabaratnam &amp; Jonas Wagle</a:t>
            </a:r>
            <a:endParaRPr>
              <a:latin typeface="Cambria"/>
              <a:ea typeface="Cambria"/>
              <a:cs typeface="Cambria"/>
              <a:sym typeface="Cambria"/>
            </a:endParaRPr>
          </a:p>
          <a:p>
            <a:pPr indent="0" lvl="0" marL="0" rtl="0">
              <a:spcBef>
                <a:spcPts val="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no"/>
              <a:t>Retrospective</a:t>
            </a:r>
            <a:endParaRPr/>
          </a:p>
        </p:txBody>
      </p:sp>
      <p:sp>
        <p:nvSpPr>
          <p:cNvPr id="117" name="Shape 117"/>
          <p:cNvSpPr txBox="1"/>
          <p:nvPr>
            <p:ph idx="1" type="body"/>
          </p:nvPr>
        </p:nvSpPr>
        <p:spPr>
          <a:xfrm>
            <a:off x="349875" y="1095825"/>
            <a:ext cx="46557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no"/>
              <a:t>Too big tasks</a:t>
            </a:r>
            <a:endParaRPr/>
          </a:p>
          <a:p>
            <a:pPr indent="-342900" lvl="0" marL="457200" marR="0" rtl="0" algn="l">
              <a:lnSpc>
                <a:spcPct val="115000"/>
              </a:lnSpc>
              <a:spcBef>
                <a:spcPts val="0"/>
              </a:spcBef>
              <a:spcAft>
                <a:spcPts val="0"/>
              </a:spcAft>
              <a:buSzPts val="1800"/>
              <a:buChar char="●"/>
            </a:pPr>
            <a:r>
              <a:rPr lang="no"/>
              <a:t>TDD</a:t>
            </a:r>
            <a:endParaRPr/>
          </a:p>
          <a:p>
            <a:pPr indent="-342900" lvl="0" marL="457200" marR="0" rtl="0" algn="l">
              <a:lnSpc>
                <a:spcPct val="115000"/>
              </a:lnSpc>
              <a:spcBef>
                <a:spcPts val="0"/>
              </a:spcBef>
              <a:spcAft>
                <a:spcPts val="0"/>
              </a:spcAft>
              <a:buSzPts val="1800"/>
              <a:buChar char="●"/>
            </a:pPr>
            <a:r>
              <a:rPr lang="no"/>
              <a:t>Productive meetings</a:t>
            </a:r>
            <a:endParaRPr/>
          </a:p>
          <a:p>
            <a:pPr indent="-342900" lvl="0" marL="457200" marR="0" rtl="0" algn="l">
              <a:lnSpc>
                <a:spcPct val="115000"/>
              </a:lnSpc>
              <a:spcBef>
                <a:spcPts val="0"/>
              </a:spcBef>
              <a:spcAft>
                <a:spcPts val="0"/>
              </a:spcAft>
              <a:buSzPts val="1800"/>
              <a:buChar char="●"/>
            </a:pPr>
            <a:r>
              <a:rPr lang="no"/>
              <a:t>Good initiativ</a:t>
            </a:r>
            <a:endParaRPr/>
          </a:p>
        </p:txBody>
      </p:sp>
      <p:grpSp>
        <p:nvGrpSpPr>
          <p:cNvPr id="118" name="Shape 118"/>
          <p:cNvGrpSpPr/>
          <p:nvPr/>
        </p:nvGrpSpPr>
        <p:grpSpPr>
          <a:xfrm>
            <a:off x="5005565" y="1377710"/>
            <a:ext cx="3516444" cy="2522467"/>
            <a:chOff x="4614350" y="826775"/>
            <a:chExt cx="4363376" cy="3130000"/>
          </a:xfrm>
        </p:grpSpPr>
        <p:pic>
          <p:nvPicPr>
            <p:cNvPr id="119" name="Shape 119"/>
            <p:cNvPicPr preferRelativeResize="0"/>
            <p:nvPr/>
          </p:nvPicPr>
          <p:blipFill>
            <a:blip r:embed="rId3">
              <a:alphaModFix/>
            </a:blip>
            <a:stretch>
              <a:fillRect/>
            </a:stretch>
          </p:blipFill>
          <p:spPr>
            <a:xfrm>
              <a:off x="4614350" y="826775"/>
              <a:ext cx="4363376" cy="3130000"/>
            </a:xfrm>
            <a:prstGeom prst="rect">
              <a:avLst/>
            </a:prstGeom>
            <a:noFill/>
            <a:ln>
              <a:noFill/>
            </a:ln>
          </p:spPr>
        </p:pic>
        <p:pic>
          <p:nvPicPr>
            <p:cNvPr id="120" name="Shape 120"/>
            <p:cNvPicPr preferRelativeResize="0"/>
            <p:nvPr/>
          </p:nvPicPr>
          <p:blipFill>
            <a:blip r:embed="rId4">
              <a:alphaModFix/>
            </a:blip>
            <a:stretch>
              <a:fillRect/>
            </a:stretch>
          </p:blipFill>
          <p:spPr>
            <a:xfrm>
              <a:off x="4634927" y="1277710"/>
              <a:ext cx="4322216" cy="2132173"/>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02225" y="1155450"/>
            <a:ext cx="4197000" cy="2500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o" sz="4800"/>
              <a:t>Structual modeling</a:t>
            </a:r>
            <a:endParaRPr sz="4800"/>
          </a:p>
          <a:p>
            <a:pPr indent="0" lvl="0" marL="0">
              <a:spcBef>
                <a:spcPts val="0"/>
              </a:spcBef>
              <a:spcAft>
                <a:spcPts val="0"/>
              </a:spcAft>
              <a:buNone/>
            </a:pPr>
            <a:r>
              <a:rPr lang="no" sz="4800"/>
              <a:t>→ class diagram</a:t>
            </a:r>
            <a:endParaRPr sz="4800"/>
          </a:p>
        </p:txBody>
      </p:sp>
      <p:pic>
        <p:nvPicPr>
          <p:cNvPr id="67" name="Shape 67"/>
          <p:cNvPicPr preferRelativeResize="0"/>
          <p:nvPr/>
        </p:nvPicPr>
        <p:blipFill>
          <a:blip r:embed="rId3">
            <a:alphaModFix/>
          </a:blip>
          <a:stretch>
            <a:fillRect/>
          </a:stretch>
        </p:blipFill>
        <p:spPr>
          <a:xfrm>
            <a:off x="4751425" y="0"/>
            <a:ext cx="4392568"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o"/>
              <a:t>Results</a:t>
            </a:r>
            <a:endParaRPr/>
          </a:p>
        </p:txBody>
      </p:sp>
      <p:pic>
        <p:nvPicPr>
          <p:cNvPr id="73" name="Shape 73"/>
          <p:cNvPicPr preferRelativeResize="0"/>
          <p:nvPr/>
        </p:nvPicPr>
        <p:blipFill>
          <a:blip r:embed="rId3">
            <a:alphaModFix/>
          </a:blip>
          <a:stretch>
            <a:fillRect/>
          </a:stretch>
        </p:blipFill>
        <p:spPr>
          <a:xfrm>
            <a:off x="311700" y="1017725"/>
            <a:ext cx="5111192" cy="3830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o"/>
              <a:t>Results</a:t>
            </a:r>
            <a:endParaRPr/>
          </a:p>
        </p:txBody>
      </p:sp>
      <p:sp>
        <p:nvSpPr>
          <p:cNvPr id="79" name="Shape 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pic>
        <p:nvPicPr>
          <p:cNvPr id="80" name="Shape 80"/>
          <p:cNvPicPr preferRelativeResize="0"/>
          <p:nvPr/>
        </p:nvPicPr>
        <p:blipFill>
          <a:blip r:embed="rId3">
            <a:alphaModFix/>
          </a:blip>
          <a:stretch>
            <a:fillRect/>
          </a:stretch>
        </p:blipFill>
        <p:spPr>
          <a:xfrm>
            <a:off x="311698" y="1017725"/>
            <a:ext cx="5124025" cy="3839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o"/>
              <a:t>Results</a:t>
            </a:r>
            <a:endParaRPr/>
          </a:p>
        </p:txBody>
      </p:sp>
      <p:pic>
        <p:nvPicPr>
          <p:cNvPr id="86" name="Shape 86"/>
          <p:cNvPicPr preferRelativeResize="0"/>
          <p:nvPr/>
        </p:nvPicPr>
        <p:blipFill>
          <a:blip r:embed="rId3">
            <a:alphaModFix/>
          </a:blip>
          <a:stretch>
            <a:fillRect/>
          </a:stretch>
        </p:blipFill>
        <p:spPr>
          <a:xfrm>
            <a:off x="311700" y="1024206"/>
            <a:ext cx="5111199" cy="38236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title="Video-presentation.mp4">
            <a:hlinkClick r:id="rId3"/>
          </p:cNvPr>
          <p:cNvSpPr/>
          <p:nvPr/>
        </p:nvSpPr>
        <p:spPr>
          <a:xfrm>
            <a:off x="1143000" y="0"/>
            <a:ext cx="6858000" cy="5143500"/>
          </a:xfrm>
          <a:prstGeom prst="rect">
            <a:avLst/>
          </a:prstGeom>
          <a:no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136750" y="116775"/>
            <a:ext cx="45000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o" sz="4800"/>
              <a:t>Sequence diagrams</a:t>
            </a:r>
            <a:endParaRPr sz="4800"/>
          </a:p>
          <a:p>
            <a:pPr indent="0" lvl="0" marL="0">
              <a:spcBef>
                <a:spcPts val="0"/>
              </a:spcBef>
              <a:spcAft>
                <a:spcPts val="0"/>
              </a:spcAft>
              <a:buNone/>
            </a:pPr>
            <a:r>
              <a:rPr lang="no" sz="1800"/>
              <a:t>Single Player</a:t>
            </a:r>
            <a:endParaRPr sz="1800"/>
          </a:p>
        </p:txBody>
      </p:sp>
      <p:pic>
        <p:nvPicPr>
          <p:cNvPr id="97" name="Shape 97"/>
          <p:cNvPicPr preferRelativeResize="0"/>
          <p:nvPr/>
        </p:nvPicPr>
        <p:blipFill>
          <a:blip r:embed="rId3">
            <a:alphaModFix/>
          </a:blip>
          <a:stretch>
            <a:fillRect/>
          </a:stretch>
        </p:blipFill>
        <p:spPr>
          <a:xfrm>
            <a:off x="5217775" y="152400"/>
            <a:ext cx="3653475" cy="4934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159300" y="64025"/>
            <a:ext cx="51963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o" sz="4800"/>
              <a:t>Sequence diagram</a:t>
            </a:r>
            <a:endParaRPr sz="4800"/>
          </a:p>
          <a:p>
            <a:pPr indent="0" lvl="0" marL="0">
              <a:spcBef>
                <a:spcPts val="0"/>
              </a:spcBef>
              <a:spcAft>
                <a:spcPts val="0"/>
              </a:spcAft>
              <a:buNone/>
            </a:pPr>
            <a:r>
              <a:rPr lang="no" sz="4800"/>
              <a:t> </a:t>
            </a:r>
            <a:endParaRPr sz="4800"/>
          </a:p>
        </p:txBody>
      </p:sp>
      <p:sp>
        <p:nvSpPr>
          <p:cNvPr id="103" name="Shape 103"/>
          <p:cNvSpPr txBox="1"/>
          <p:nvPr>
            <p:ph idx="1" type="body"/>
          </p:nvPr>
        </p:nvSpPr>
        <p:spPr>
          <a:xfrm>
            <a:off x="311700" y="881125"/>
            <a:ext cx="8520600" cy="3687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no"/>
              <a:t>Multiplayer</a:t>
            </a:r>
            <a:endParaRPr/>
          </a:p>
        </p:txBody>
      </p:sp>
      <p:pic>
        <p:nvPicPr>
          <p:cNvPr id="104" name="Shape 104"/>
          <p:cNvPicPr preferRelativeResize="0"/>
          <p:nvPr/>
        </p:nvPicPr>
        <p:blipFill>
          <a:blip r:embed="rId3">
            <a:alphaModFix/>
          </a:blip>
          <a:stretch>
            <a:fillRect/>
          </a:stretch>
        </p:blipFill>
        <p:spPr>
          <a:xfrm>
            <a:off x="4755929" y="64025"/>
            <a:ext cx="4189641"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83100" y="64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o" sz="4800"/>
              <a:t>Sequence diagram</a:t>
            </a:r>
            <a:endParaRPr sz="4800"/>
          </a:p>
        </p:txBody>
      </p:sp>
      <p:sp>
        <p:nvSpPr>
          <p:cNvPr id="110" name="Shape 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o"/>
              <a:t>Winner Statistic</a:t>
            </a:r>
            <a:endParaRPr/>
          </a:p>
          <a:p>
            <a:pPr indent="0" lvl="0" marL="0">
              <a:spcBef>
                <a:spcPts val="1600"/>
              </a:spcBef>
              <a:spcAft>
                <a:spcPts val="1600"/>
              </a:spcAft>
              <a:buNone/>
            </a:pPr>
            <a:r>
              <a:t/>
            </a:r>
            <a:endParaRPr/>
          </a:p>
        </p:txBody>
      </p:sp>
      <p:pic>
        <p:nvPicPr>
          <p:cNvPr id="111" name="Shape 111"/>
          <p:cNvPicPr preferRelativeResize="0"/>
          <p:nvPr/>
        </p:nvPicPr>
        <p:blipFill>
          <a:blip r:embed="rId3">
            <a:alphaModFix/>
          </a:blip>
          <a:stretch>
            <a:fillRect/>
          </a:stretch>
        </p:blipFill>
        <p:spPr>
          <a:xfrm>
            <a:off x="4311800" y="528625"/>
            <a:ext cx="4694450" cy="4507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