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8" r:id="rId1"/>
  </p:sldMasterIdLst>
  <p:notesMasterIdLst>
    <p:notesMasterId r:id="rId19"/>
  </p:notesMasterIdLst>
  <p:sldIdLst>
    <p:sldId id="256" r:id="rId2"/>
    <p:sldId id="258" r:id="rId3"/>
    <p:sldId id="259" r:id="rId4"/>
    <p:sldId id="263" r:id="rId5"/>
    <p:sldId id="262" r:id="rId6"/>
    <p:sldId id="274" r:id="rId7"/>
    <p:sldId id="275" r:id="rId8"/>
    <p:sldId id="273" r:id="rId9"/>
    <p:sldId id="264" r:id="rId10"/>
    <p:sldId id="268" r:id="rId11"/>
    <p:sldId id="276" r:id="rId12"/>
    <p:sldId id="271" r:id="rId13"/>
    <p:sldId id="272" r:id="rId14"/>
    <p:sldId id="277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1"/>
    <p:restoredTop sz="82158"/>
  </p:normalViewPr>
  <p:slideViewPr>
    <p:cSldViewPr snapToGrid="0">
      <p:cViewPr varScale="1">
        <p:scale>
          <a:sx n="100" d="100"/>
          <a:sy n="100" d="100"/>
        </p:scale>
        <p:origin x="1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1FA2F-50C4-1043-9F6E-019B17A81C83}" type="datetimeFigureOut">
              <a:rPr lang="en-SE" smtClean="0"/>
              <a:t>2024-03-11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F4887-A0BB-3247-A34D-71BE4761060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9859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F4887-A0BB-3247-A34D-71BE47610606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89135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F4887-A0BB-3247-A34D-71BE47610606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0476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Text is </a:t>
            </a:r>
            <a:r>
              <a:rPr lang="sv-SE" dirty="0" err="1"/>
              <a:t>already</a:t>
            </a:r>
            <a:r>
              <a:rPr lang="sv-SE" dirty="0"/>
              <a:t> </a:t>
            </a:r>
            <a:r>
              <a:rPr lang="sv-SE" dirty="0" err="1"/>
              <a:t>written</a:t>
            </a:r>
            <a:r>
              <a:rPr lang="sv-SE" dirty="0"/>
              <a:t>, not </a:t>
            </a:r>
            <a:r>
              <a:rPr lang="sv-SE" dirty="0" err="1"/>
              <a:t>intervenable</a:t>
            </a:r>
            <a:r>
              <a:rPr lang="sv-SE" dirty="0"/>
              <a:t> </a:t>
            </a:r>
            <a:r>
              <a:rPr lang="sv-SE" dirty="0" err="1"/>
              <a:t>always</a:t>
            </a:r>
            <a:r>
              <a:rPr lang="sv-SE" dirty="0"/>
              <a:t>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F4887-A0BB-3247-A34D-71BE47610606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5283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need for learning causal associations is emphasized to distinguish genuine causation from spurious correlations.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F4887-A0BB-3247-A34D-71BE47610606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3583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Intuitively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F4887-A0BB-3247-A34D-71BE47610606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3317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F4887-A0BB-3247-A34D-71BE47610606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17527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conditional probability of </a:t>
            </a:r>
            <a:r>
              <a:rPr lang="en-US" dirty="0"/>
              <a:t>a document containing </a:t>
            </a:r>
            <a:r>
              <a:rPr lang="en-US"/>
              <a:t>a word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F4887-A0BB-3247-A34D-71BE47610606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34138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For example, the probability of a document containing the word "drive-thru" is higher in reviews describing fast food. </a:t>
            </a:r>
          </a:p>
          <a:p>
            <a:endParaRPr lang="en-GB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Matching reviews based on the likelihood of containing this word helps adjust for confounding variables, such as the type of restaurant, without explicitly including them in the model.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F4887-A0BB-3247-A34D-71BE47610606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960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May be effective in </a:t>
            </a:r>
            <a:r>
              <a:rPr lang="en-GB" dirty="0" err="1">
                <a:effectLst/>
                <a:latin typeface="Helvetica" pitchFamily="2" charset="0"/>
              </a:rPr>
              <a:t>identifyin</a:t>
            </a:r>
            <a:r>
              <a:rPr lang="en-GB" dirty="0">
                <a:effectLst/>
                <a:latin typeface="Helvetica" pitchFamily="2" charset="0"/>
              </a:rPr>
              <a:t> features that can be applied across domains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F4887-A0BB-3247-A34D-71BE47610606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683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March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8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March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March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9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March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3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March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8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March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March 11,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March 11,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March 11,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March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3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March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6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March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34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7" r:id="rId6"/>
    <p:sldLayoutId id="2147483832" r:id="rId7"/>
    <p:sldLayoutId id="2147483833" r:id="rId8"/>
    <p:sldLayoutId id="2147483834" r:id="rId9"/>
    <p:sldLayoutId id="2147483836" r:id="rId10"/>
    <p:sldLayoutId id="21474838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E4F2F61-806F-4463-988F-60EF20430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790D43-7330-4B5F-8350-59EF34A3D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7A42493C-A197-4A30-8287-4DD519FE2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81226" y="0"/>
            <a:ext cx="10010775" cy="6858000"/>
          </a:xfrm>
          <a:custGeom>
            <a:avLst/>
            <a:gdLst>
              <a:gd name="connsiteX0" fmla="*/ 1086484 w 10010775"/>
              <a:gd name="connsiteY0" fmla="*/ 0 h 6858000"/>
              <a:gd name="connsiteX1" fmla="*/ 9427284 w 10010775"/>
              <a:gd name="connsiteY1" fmla="*/ 0 h 6858000"/>
              <a:gd name="connsiteX2" fmla="*/ 9524742 w 10010775"/>
              <a:gd name="connsiteY2" fmla="*/ 155031 h 6858000"/>
              <a:gd name="connsiteX3" fmla="*/ 9692951 w 10010775"/>
              <a:gd name="connsiteY3" fmla="*/ 439607 h 6858000"/>
              <a:gd name="connsiteX4" fmla="*/ 9969516 w 10010775"/>
              <a:gd name="connsiteY4" fmla="*/ 1012639 h 6858000"/>
              <a:gd name="connsiteX5" fmla="*/ 10010775 w 10010775"/>
              <a:gd name="connsiteY5" fmla="*/ 1116553 h 6858000"/>
              <a:gd name="connsiteX6" fmla="*/ 10010775 w 10010775"/>
              <a:gd name="connsiteY6" fmla="*/ 4875757 h 6858000"/>
              <a:gd name="connsiteX7" fmla="*/ 9915896 w 10010775"/>
              <a:gd name="connsiteY7" fmla="*/ 5058176 h 6858000"/>
              <a:gd name="connsiteX8" fmla="*/ 8789881 w 10010775"/>
              <a:gd name="connsiteY8" fmla="*/ 6577015 h 6858000"/>
              <a:gd name="connsiteX9" fmla="*/ 8613089 w 10010775"/>
              <a:gd name="connsiteY9" fmla="*/ 6766106 h 6858000"/>
              <a:gd name="connsiteX10" fmla="*/ 8516595 w 10010775"/>
              <a:gd name="connsiteY10" fmla="*/ 6858000 h 6858000"/>
              <a:gd name="connsiteX11" fmla="*/ 1531475 w 10010775"/>
              <a:gd name="connsiteY11" fmla="*/ 6858000 h 6858000"/>
              <a:gd name="connsiteX12" fmla="*/ 1418242 w 10010775"/>
              <a:gd name="connsiteY12" fmla="*/ 6756998 h 6858000"/>
              <a:gd name="connsiteX13" fmla="*/ 571944 w 10010775"/>
              <a:gd name="connsiteY13" fmla="*/ 5403687 h 6858000"/>
              <a:gd name="connsiteX14" fmla="*/ 0 w 10010775"/>
              <a:gd name="connsiteY14" fmla="*/ 3448140 h 6858000"/>
              <a:gd name="connsiteX15" fmla="*/ 957418 w 10010775"/>
              <a:gd name="connsiteY15" fmla="*/ 197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10775" h="6858000">
                <a:moveTo>
                  <a:pt x="1086484" y="0"/>
                </a:moveTo>
                <a:lnTo>
                  <a:pt x="9427284" y="0"/>
                </a:lnTo>
                <a:lnTo>
                  <a:pt x="9524742" y="155031"/>
                </a:lnTo>
                <a:cubicBezTo>
                  <a:pt x="9580538" y="246873"/>
                  <a:pt x="9636509" y="341830"/>
                  <a:pt x="9692951" y="439607"/>
                </a:cubicBezTo>
                <a:cubicBezTo>
                  <a:pt x="9798309" y="635162"/>
                  <a:pt x="9890498" y="826956"/>
                  <a:pt x="9969516" y="1012639"/>
                </a:cubicBezTo>
                <a:lnTo>
                  <a:pt x="10010775" y="1116553"/>
                </a:lnTo>
                <a:lnTo>
                  <a:pt x="10010775" y="4875757"/>
                </a:lnTo>
                <a:lnTo>
                  <a:pt x="9915896" y="5058176"/>
                </a:lnTo>
                <a:cubicBezTo>
                  <a:pt x="9557491" y="5691378"/>
                  <a:pt x="9105956" y="6193427"/>
                  <a:pt x="8789881" y="6577015"/>
                </a:cubicBezTo>
                <a:cubicBezTo>
                  <a:pt x="8733439" y="6640947"/>
                  <a:pt x="8674645" y="6703938"/>
                  <a:pt x="8613089" y="6766106"/>
                </a:cubicBezTo>
                <a:lnTo>
                  <a:pt x="8516595" y="6858000"/>
                </a:lnTo>
                <a:lnTo>
                  <a:pt x="1531475" y="6858000"/>
                </a:lnTo>
                <a:lnTo>
                  <a:pt x="1418242" y="6756998"/>
                </a:lnTo>
                <a:cubicBezTo>
                  <a:pt x="1020657" y="6382048"/>
                  <a:pt x="758203" y="5945223"/>
                  <a:pt x="571944" y="5403687"/>
                </a:cubicBezTo>
                <a:cubicBezTo>
                  <a:pt x="391331" y="4801980"/>
                  <a:pt x="0" y="3899420"/>
                  <a:pt x="0" y="3448140"/>
                </a:cubicBezTo>
                <a:cubicBezTo>
                  <a:pt x="0" y="2319941"/>
                  <a:pt x="211657" y="1376836"/>
                  <a:pt x="957418" y="19740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CF042-7EA7-81D2-1876-1F93596F4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963" y="960018"/>
            <a:ext cx="7019546" cy="2803071"/>
          </a:xfrm>
        </p:spPr>
        <p:txBody>
          <a:bodyPr>
            <a:normAutofit/>
          </a:bodyPr>
          <a:lstStyle/>
          <a:p>
            <a:r>
              <a:rPr lang="en-GB" sz="3200" dirty="0">
                <a:effectLst/>
                <a:latin typeface="Helvetica" pitchFamily="2" charset="0"/>
              </a:rPr>
              <a:t>Feature Selection as Causal Inference:</a:t>
            </a:r>
            <a:br>
              <a:rPr lang="en-GB" sz="3200" dirty="0">
                <a:effectLst/>
                <a:latin typeface="Helvetica" pitchFamily="2" charset="0"/>
              </a:rPr>
            </a:br>
            <a:r>
              <a:rPr lang="en-GB" sz="3200" dirty="0">
                <a:effectLst/>
                <a:latin typeface="Helvetica" pitchFamily="2" charset="0"/>
              </a:rPr>
              <a:t>Experiments with Text Classification</a:t>
            </a:r>
            <a:br>
              <a:rPr lang="en-GB" sz="3200" dirty="0">
                <a:effectLst/>
                <a:latin typeface="Helvetica" pitchFamily="2" charset="0"/>
              </a:rPr>
            </a:br>
            <a:r>
              <a:rPr lang="en-GB" sz="1000" i="1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21st Conference on Computational Natural Language Learning (</a:t>
            </a:r>
            <a:r>
              <a:rPr lang="en-GB" sz="1000" i="1" spc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CoNLL</a:t>
            </a:r>
            <a:r>
              <a:rPr lang="en-GB" sz="1000" i="1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2017), pages 163–172,</a:t>
            </a:r>
            <a:br>
              <a:rPr lang="en-GB" sz="1000" i="1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000" i="1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Vancouver, Canada, August 3 - August 4, 2017.</a:t>
            </a:r>
            <a:br>
              <a:rPr lang="en-GB" sz="1000" dirty="0">
                <a:effectLst/>
                <a:latin typeface="Helvetica" pitchFamily="2" charset="0"/>
              </a:rPr>
            </a:br>
            <a:endParaRPr lang="en-S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706BC-99DA-095A-78F8-63A3D518D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2330" y="5045494"/>
            <a:ext cx="5015638" cy="1704975"/>
          </a:xfrm>
        </p:spPr>
        <p:txBody>
          <a:bodyPr>
            <a:normAutofit/>
          </a:bodyPr>
          <a:lstStyle/>
          <a:p>
            <a:r>
              <a:rPr lang="en-SE" sz="2000">
                <a:solidFill>
                  <a:schemeClr val="tx2">
                    <a:lumMod val="90000"/>
                    <a:alpha val="58000"/>
                  </a:schemeClr>
                </a:solidFill>
              </a:rPr>
              <a:t>Eirini Ornithopoulou</a:t>
            </a:r>
          </a:p>
          <a:p>
            <a:r>
              <a:rPr lang="en-SE" sz="1600">
                <a:solidFill>
                  <a:schemeClr val="tx2">
                    <a:lumMod val="90000"/>
                    <a:alpha val="58000"/>
                  </a:schemeClr>
                </a:solidFill>
              </a:rPr>
              <a:t>Intro to Causal Inference (Seminar)</a:t>
            </a:r>
          </a:p>
          <a:p>
            <a:r>
              <a:rPr lang="en-SE" sz="1600">
                <a:solidFill>
                  <a:schemeClr val="tx2">
                    <a:lumMod val="90000"/>
                    <a:alpha val="58000"/>
                  </a:schemeClr>
                </a:solidFill>
              </a:rPr>
              <a:t>11th March 2024</a:t>
            </a:r>
            <a:endParaRPr lang="en-SE" sz="1600" dirty="0">
              <a:solidFill>
                <a:schemeClr val="tx2">
                  <a:lumMod val="90000"/>
                  <a:alpha val="58000"/>
                </a:schemeClr>
              </a:solidFill>
            </a:endParaRPr>
          </a:p>
        </p:txBody>
      </p:sp>
      <p:sp>
        <p:nvSpPr>
          <p:cNvPr id="51" name="Freeform 10">
            <a:extLst>
              <a:ext uri="{FF2B5EF4-FFF2-40B4-BE49-F238E27FC236}">
                <a16:creationId xmlns:a16="http://schemas.microsoft.com/office/drawing/2014/main" id="{792E6477-8E59-40F2-8D78-7DE9A9FC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300000">
            <a:off x="543278" y="430633"/>
            <a:ext cx="3631501" cy="339912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7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770D256-DB3E-4F3C-A1DD-C671B9B3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C515B6-496C-4CC8-AD32-23880390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1">
            <a:extLst>
              <a:ext uri="{FF2B5EF4-FFF2-40B4-BE49-F238E27FC236}">
                <a16:creationId xmlns:a16="http://schemas.microsoft.com/office/drawing/2014/main" id="{743D5119-AD59-48F9-A075-08C29AC48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C50BC-AD27-63AD-F0DA-280C6ED2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6000"/>
          </a:xfrm>
        </p:spPr>
        <p:txBody>
          <a:bodyPr wrap="square" anchor="ctr">
            <a:normAutofit/>
          </a:bodyPr>
          <a:lstStyle/>
          <a:p>
            <a:r>
              <a:rPr lang="en-SE" dirty="0"/>
              <a:t>Results</a:t>
            </a:r>
          </a:p>
        </p:txBody>
      </p:sp>
      <p:pic>
        <p:nvPicPr>
          <p:cNvPr id="13" name="Picture 12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65FE708F-836D-4681-C7F6-EB4B2F91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55" y="3037921"/>
            <a:ext cx="3107462" cy="1196372"/>
          </a:xfrm>
          <a:custGeom>
            <a:avLst/>
            <a:gdLst/>
            <a:ahLst/>
            <a:cxnLst/>
            <a:rect l="l" t="t" r="r" b="b"/>
            <a:pathLst>
              <a:path w="3107462" h="1564556">
                <a:moveTo>
                  <a:pt x="0" y="0"/>
                </a:moveTo>
                <a:lnTo>
                  <a:pt x="3107462" y="0"/>
                </a:lnTo>
                <a:lnTo>
                  <a:pt x="3107462" y="1564556"/>
                </a:lnTo>
                <a:lnTo>
                  <a:pt x="0" y="156455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9185-9CC6-645A-1322-A31BF08C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71" y="2095200"/>
            <a:ext cx="7025902" cy="3216273"/>
          </a:xfrm>
        </p:spPr>
        <p:txBody>
          <a:bodyPr>
            <a:normAutofit/>
          </a:bodyPr>
          <a:lstStyle/>
          <a:p>
            <a:r>
              <a:rPr lang="en-GB" sz="1900" dirty="0"/>
              <a:t>F1-scores of sentiment classifiers are calculated for various </a:t>
            </a:r>
            <a:r>
              <a:rPr lang="en-GB" sz="1900" b="1" dirty="0"/>
              <a:t>feature sets, </a:t>
            </a:r>
            <a:r>
              <a:rPr lang="en-GB" sz="1900" dirty="0"/>
              <a:t>and the </a:t>
            </a:r>
            <a:r>
              <a:rPr lang="en-GB" sz="1900" b="1" dirty="0"/>
              <a:t>area under </a:t>
            </a:r>
            <a:r>
              <a:rPr lang="en-GB" sz="1900" dirty="0"/>
              <a:t>these</a:t>
            </a:r>
            <a:r>
              <a:rPr lang="en-GB" sz="1900" b="1" dirty="0"/>
              <a:t> curves </a:t>
            </a:r>
            <a:r>
              <a:rPr lang="en-GB" sz="1900" dirty="0"/>
              <a:t>(AUC) is computed to compare the performance of a classifier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B9103BC-99CF-435F-9706-D15F67E10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21" y="4006228"/>
            <a:ext cx="3107462" cy="994387"/>
          </a:xfrm>
          <a:custGeom>
            <a:avLst/>
            <a:gdLst/>
            <a:ahLst/>
            <a:cxnLst/>
            <a:rect l="l" t="t" r="r" b="b"/>
            <a:pathLst>
              <a:path w="3107462" h="1564556">
                <a:moveTo>
                  <a:pt x="0" y="0"/>
                </a:moveTo>
                <a:lnTo>
                  <a:pt x="3107462" y="0"/>
                </a:lnTo>
                <a:lnTo>
                  <a:pt x="3107462" y="1564556"/>
                </a:lnTo>
                <a:lnTo>
                  <a:pt x="0" y="1564556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7AF2637-F812-818D-3FDE-6BF2EAF1D84E}"/>
              </a:ext>
            </a:extLst>
          </p:cNvPr>
          <p:cNvSpPr/>
          <p:nvPr/>
        </p:nvSpPr>
        <p:spPr>
          <a:xfrm flipV="1">
            <a:off x="1373338" y="4645994"/>
            <a:ext cx="357352" cy="16952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E3B35B-C34D-A8B8-24A8-78ACE4936BB0}"/>
              </a:ext>
            </a:extLst>
          </p:cNvPr>
          <p:cNvSpPr/>
          <p:nvPr/>
        </p:nvSpPr>
        <p:spPr>
          <a:xfrm>
            <a:off x="2194948" y="4672941"/>
            <a:ext cx="357352" cy="14257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43C90B-8FF3-F23D-6366-D294EF02917D}"/>
              </a:ext>
            </a:extLst>
          </p:cNvPr>
          <p:cNvSpPr/>
          <p:nvPr/>
        </p:nvSpPr>
        <p:spPr>
          <a:xfrm>
            <a:off x="9331869" y="3429441"/>
            <a:ext cx="357352" cy="14257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AA8535-319C-0E39-F9FA-352A2C14E3A7}"/>
              </a:ext>
            </a:extLst>
          </p:cNvPr>
          <p:cNvSpPr/>
          <p:nvPr/>
        </p:nvSpPr>
        <p:spPr>
          <a:xfrm flipV="1">
            <a:off x="9317452" y="4017908"/>
            <a:ext cx="357352" cy="14257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CB84AD-1A30-FCA2-83D9-65497DEF6CCB}"/>
              </a:ext>
            </a:extLst>
          </p:cNvPr>
          <p:cNvSpPr/>
          <p:nvPr/>
        </p:nvSpPr>
        <p:spPr>
          <a:xfrm flipV="1">
            <a:off x="3021813" y="4659467"/>
            <a:ext cx="357352" cy="16952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24" name="Picture 23" descr="A table with numbers and equations&#10;&#10;Description automatically generated">
            <a:extLst>
              <a:ext uri="{FF2B5EF4-FFF2-40B4-BE49-F238E27FC236}">
                <a16:creationId xmlns:a16="http://schemas.microsoft.com/office/drawing/2014/main" id="{87A7B8DE-D6FE-D7DA-A64A-4EE36664DD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09" r="53483"/>
          <a:stretch/>
        </p:blipFill>
        <p:spPr>
          <a:xfrm>
            <a:off x="5357880" y="3865678"/>
            <a:ext cx="1849113" cy="11035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1E436D-A9C0-6EC1-8660-18BEC08B4C1D}"/>
              </a:ext>
            </a:extLst>
          </p:cNvPr>
          <p:cNvSpPr txBox="1"/>
          <p:nvPr/>
        </p:nvSpPr>
        <p:spPr>
          <a:xfrm>
            <a:off x="5315339" y="3563057"/>
            <a:ext cx="1999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400" dirty="0"/>
              <a:t>M: number of features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9116DD-7DE5-AB1B-0140-BB37C43D11E6}"/>
              </a:ext>
            </a:extLst>
          </p:cNvPr>
          <p:cNvSpPr txBox="1"/>
          <p:nvPr/>
        </p:nvSpPr>
        <p:spPr>
          <a:xfrm>
            <a:off x="4831758" y="5126713"/>
            <a:ext cx="2775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100" dirty="0"/>
              <a:t>Less features, better performance = </a:t>
            </a:r>
          </a:p>
          <a:p>
            <a:r>
              <a:rPr lang="en-SE" sz="1100" dirty="0"/>
              <a:t>meaningful feature discovery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2CA8F7-72B8-670B-C71A-9F9C1B068E35}"/>
              </a:ext>
            </a:extLst>
          </p:cNvPr>
          <p:cNvSpPr/>
          <p:nvPr/>
        </p:nvSpPr>
        <p:spPr>
          <a:xfrm flipV="1">
            <a:off x="10317020" y="3713597"/>
            <a:ext cx="357352" cy="14257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12A7B3-CBF2-FCC0-6A8E-BFA44BE211D8}"/>
              </a:ext>
            </a:extLst>
          </p:cNvPr>
          <p:cNvSpPr/>
          <p:nvPr/>
        </p:nvSpPr>
        <p:spPr>
          <a:xfrm flipV="1">
            <a:off x="11365820" y="3572014"/>
            <a:ext cx="357352" cy="14257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B60B63-77A1-8FB0-E741-2A4045945740}"/>
              </a:ext>
            </a:extLst>
          </p:cNvPr>
          <p:cNvSpPr txBox="1"/>
          <p:nvPr/>
        </p:nvSpPr>
        <p:spPr>
          <a:xfrm>
            <a:off x="242730" y="427666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1.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2727C5-0E55-9F8A-B338-1E57FB989F05}"/>
              </a:ext>
            </a:extLst>
          </p:cNvPr>
          <p:cNvSpPr txBox="1"/>
          <p:nvPr/>
        </p:nvSpPr>
        <p:spPr>
          <a:xfrm>
            <a:off x="4893437" y="42245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2.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FBF3A7-A394-4AD6-0453-B6AC8C9261B6}"/>
              </a:ext>
            </a:extLst>
          </p:cNvPr>
          <p:cNvSpPr txBox="1"/>
          <p:nvPr/>
        </p:nvSpPr>
        <p:spPr>
          <a:xfrm>
            <a:off x="388428" y="5148688"/>
            <a:ext cx="381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SE" dirty="0"/>
              <a:t>etter out-of-domain performance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35BDD7-F5D0-DC1B-C3B1-A9E4E5796997}"/>
              </a:ext>
            </a:extLst>
          </p:cNvPr>
          <p:cNvSpPr txBox="1"/>
          <p:nvPr/>
        </p:nvSpPr>
        <p:spPr>
          <a:xfrm>
            <a:off x="9002543" y="4269555"/>
            <a:ext cx="2685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I</a:t>
            </a:r>
            <a:r>
              <a:rPr lang="en-SE" sz="1400" dirty="0"/>
              <a:t>n purple: no obvious meaning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587618-02A4-C942-9CD6-8166C7275EFB}"/>
              </a:ext>
            </a:extLst>
          </p:cNvPr>
          <p:cNvSpPr txBox="1"/>
          <p:nvPr/>
        </p:nvSpPr>
        <p:spPr>
          <a:xfrm>
            <a:off x="9270437" y="2481906"/>
            <a:ext cx="181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Logical analysis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01F3C7-3016-C684-4B78-057ADF9042F0}"/>
              </a:ext>
            </a:extLst>
          </p:cNvPr>
          <p:cNvCxnSpPr/>
          <p:nvPr/>
        </p:nvCxnSpPr>
        <p:spPr>
          <a:xfrm flipV="1">
            <a:off x="7514897" y="3865678"/>
            <a:ext cx="981780" cy="55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8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7" grpId="0"/>
      <p:bldP spid="29" grpId="0"/>
      <p:bldP spid="31" grpId="0" animBg="1"/>
      <p:bldP spid="33" grpId="0" animBg="1"/>
      <p:bldP spid="50" grpId="0"/>
      <p:bldP spid="51" grpId="0"/>
      <p:bldP spid="52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50BC-AD27-63AD-F0DA-280C6ED2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(Most important)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9185-9CC6-645A-1322-A31BF08C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5" y="1499616"/>
            <a:ext cx="10728325" cy="45619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b="1" dirty="0"/>
              <a:t>Generalizability</a:t>
            </a:r>
            <a:r>
              <a:rPr lang="en-GB" dirty="0"/>
              <a:t>: PSM outperforms </a:t>
            </a:r>
            <a:r>
              <a:rPr lang="el-GR" dirty="0"/>
              <a:t>χ</a:t>
            </a:r>
            <a:r>
              <a:rPr lang="el-GR" baseline="30000" dirty="0"/>
              <a:t>2</a:t>
            </a:r>
            <a:r>
              <a:rPr lang="en-GB" dirty="0"/>
              <a:t> when testing on out-of-domain data. This suggests that PSM may be particularly effective at identifying features that can generalize across different domains.</a:t>
            </a:r>
          </a:p>
          <a:p>
            <a:endParaRPr lang="en-GB" dirty="0"/>
          </a:p>
          <a:p>
            <a:r>
              <a:rPr lang="en-GB" b="1" dirty="0"/>
              <a:t>Top feature discovery</a:t>
            </a:r>
            <a:r>
              <a:rPr lang="en-GB" dirty="0"/>
              <a:t>: In a small number (M) of features, PSM seems to have strong sentiment associations compared to baseline</a:t>
            </a:r>
          </a:p>
        </p:txBody>
      </p:sp>
    </p:spTree>
    <p:extLst>
      <p:ext uri="{BB962C8B-B14F-4D97-AF65-F5344CB8AC3E}">
        <p14:creationId xmlns:p14="http://schemas.microsoft.com/office/powerpoint/2010/main" val="395100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08A7-5D95-7C4D-6EEB-D06B2EA5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ACB3-3B2E-9207-CFAA-E515089B1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11072607" cy="3227375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chemeClr val="tx1">
                    <a:lumMod val="75000"/>
                  </a:schemeClr>
                </a:solidFill>
                <a:effectLst/>
              </a:rPr>
              <a:t>Major drawback: slow</a:t>
            </a:r>
          </a:p>
          <a:p>
            <a:r>
              <a:rPr lang="en-GB" b="0" i="0" dirty="0">
                <a:solidFill>
                  <a:schemeClr val="tx1">
                    <a:lumMod val="75000"/>
                  </a:schemeClr>
                </a:solidFill>
                <a:effectLst/>
              </a:rPr>
              <a:t>Explore scalable alternatives to logistic regression for defining propensity scores</a:t>
            </a: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e.g</a:t>
            </a: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GB" b="0" i="0" dirty="0">
                <a:solidFill>
                  <a:schemeClr val="tx1">
                    <a:lumMod val="75000"/>
                  </a:schemeClr>
                </a:solidFill>
                <a:effectLst/>
              </a:rPr>
              <a:t>cosine similarity</a:t>
            </a:r>
          </a:p>
        </p:txBody>
      </p:sp>
      <p:pic>
        <p:nvPicPr>
          <p:cNvPr id="5" name="Picture 4" descr="A bar code with black text&#10;&#10;Description automatically generated">
            <a:extLst>
              <a:ext uri="{FF2B5EF4-FFF2-40B4-BE49-F238E27FC236}">
                <a16:creationId xmlns:a16="http://schemas.microsoft.com/office/drawing/2014/main" id="{0823F541-BBF2-4E77-78A1-6603F594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771" y="5555981"/>
            <a:ext cx="3302877" cy="8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1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3A80-21DA-B179-E2DB-721F6575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5142-8075-9C70-9F65-C740928F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94759"/>
            <a:ext cx="10728325" cy="3227375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Introduced propensity score matching for document classification</a:t>
            </a:r>
          </a:p>
          <a:p>
            <a:r>
              <a:rPr lang="en-GB" dirty="0"/>
              <a:t>Matched documents with similar word propensity simulate RCT to discover causal associations</a:t>
            </a:r>
          </a:p>
          <a:p>
            <a:r>
              <a:rPr lang="en-GB" dirty="0"/>
              <a:t>May lead to generalizable features - PSM performed better on </a:t>
            </a:r>
            <a:r>
              <a:rPr lang="en-US" dirty="0"/>
              <a:t>out-of-</a:t>
            </a:r>
            <a:r>
              <a:rPr lang="en-GB" dirty="0"/>
              <a:t>domain data</a:t>
            </a:r>
          </a:p>
          <a:p>
            <a:r>
              <a:rPr lang="en-GB" dirty="0"/>
              <a:t>Better at discovering top word features</a:t>
            </a:r>
          </a:p>
          <a:p>
            <a:r>
              <a:rPr lang="en-GB" dirty="0"/>
              <a:t>Future work to explore other metrics to improve efficiency</a:t>
            </a:r>
          </a:p>
        </p:txBody>
      </p:sp>
    </p:spTree>
    <p:extLst>
      <p:ext uri="{BB962C8B-B14F-4D97-AF65-F5344CB8AC3E}">
        <p14:creationId xmlns:p14="http://schemas.microsoft.com/office/powerpoint/2010/main" val="353935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15B32CDC-A5D8-41D0-B003-3DBF594BD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4DC82ADE-5838-402E-B101-FE379B74A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76201-7852-4BBC-9128-23590E73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199"/>
            <a:ext cx="8831988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pc="-100"/>
              <a:t>Thank you for listening :-)</a:t>
            </a:r>
          </a:p>
        </p:txBody>
      </p:sp>
      <p:sp useBgFill="1">
        <p:nvSpPr>
          <p:cNvPr id="1041" name="Freeform: Shape 1036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26" name="Picture 2" descr="Practical Text Classification With Python and Keras">
            <a:extLst>
              <a:ext uri="{FF2B5EF4-FFF2-40B4-BE49-F238E27FC236}">
                <a16:creationId xmlns:a16="http://schemas.microsoft.com/office/drawing/2014/main" id="{2534D5E6-9445-CB5D-525F-90C544CE2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2" b="25280"/>
          <a:stretch/>
        </p:blipFill>
        <p:spPr bwMode="auto">
          <a:xfrm>
            <a:off x="536980" y="2573353"/>
            <a:ext cx="10923181" cy="3619482"/>
          </a:xfrm>
          <a:custGeom>
            <a:avLst/>
            <a:gdLst/>
            <a:ahLst/>
            <a:cxnLst/>
            <a:rect l="l" t="t" r="r" b="b"/>
            <a:pathLst>
              <a:path w="10923181" h="3619482">
                <a:moveTo>
                  <a:pt x="5162684" y="70"/>
                </a:moveTo>
                <a:cubicBezTo>
                  <a:pt x="5873377" y="-1471"/>
                  <a:pt x="6711399" y="23189"/>
                  <a:pt x="7311018" y="23189"/>
                </a:cubicBezTo>
                <a:cubicBezTo>
                  <a:pt x="8120143" y="34150"/>
                  <a:pt x="8726986" y="45110"/>
                  <a:pt x="9276035" y="34150"/>
                </a:cubicBezTo>
                <a:cubicBezTo>
                  <a:pt x="9969570" y="23189"/>
                  <a:pt x="10923181" y="691768"/>
                  <a:pt x="10923181" y="1908361"/>
                </a:cubicBezTo>
                <a:cubicBezTo>
                  <a:pt x="10923181" y="2357733"/>
                  <a:pt x="10730532" y="2796145"/>
                  <a:pt x="10537884" y="3015351"/>
                </a:cubicBezTo>
                <a:cubicBezTo>
                  <a:pt x="10345235" y="3234557"/>
                  <a:pt x="9767289" y="3530485"/>
                  <a:pt x="9468683" y="3563366"/>
                </a:cubicBezTo>
                <a:cubicBezTo>
                  <a:pt x="9227873" y="3596247"/>
                  <a:pt x="8245364" y="3519525"/>
                  <a:pt x="8004553" y="3574326"/>
                </a:cubicBezTo>
                <a:cubicBezTo>
                  <a:pt x="7763743" y="3618167"/>
                  <a:pt x="5596445" y="3574326"/>
                  <a:pt x="5076293" y="3607207"/>
                </a:cubicBezTo>
                <a:cubicBezTo>
                  <a:pt x="4556142" y="3651048"/>
                  <a:pt x="2042076" y="3563366"/>
                  <a:pt x="1753103" y="3563366"/>
                </a:cubicBezTo>
                <a:cubicBezTo>
                  <a:pt x="1454498" y="3563366"/>
                  <a:pt x="1454498" y="3563366"/>
                  <a:pt x="1454498" y="3563366"/>
                </a:cubicBezTo>
                <a:cubicBezTo>
                  <a:pt x="876552" y="3453763"/>
                  <a:pt x="491254" y="3234557"/>
                  <a:pt x="298605" y="3015351"/>
                </a:cubicBezTo>
                <a:cubicBezTo>
                  <a:pt x="96324" y="2686542"/>
                  <a:pt x="0" y="2357733"/>
                  <a:pt x="0" y="1689155"/>
                </a:cubicBezTo>
                <a:cubicBezTo>
                  <a:pt x="0" y="1141140"/>
                  <a:pt x="96324" y="812331"/>
                  <a:pt x="394930" y="582165"/>
                </a:cubicBezTo>
                <a:cubicBezTo>
                  <a:pt x="587579" y="362959"/>
                  <a:pt x="1165525" y="67031"/>
                  <a:pt x="1550822" y="34150"/>
                </a:cubicBezTo>
                <a:cubicBezTo>
                  <a:pt x="1945752" y="1269"/>
                  <a:pt x="2600758" y="88951"/>
                  <a:pt x="4507980" y="12229"/>
                </a:cubicBezTo>
                <a:cubicBezTo>
                  <a:pt x="4703037" y="4009"/>
                  <a:pt x="4925787" y="584"/>
                  <a:pt x="5162684" y="7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5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1BDE-E68F-004E-995C-24D9FFB7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05923-8E69-68C3-9DC8-6753D65A0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900242"/>
            <a:ext cx="10728325" cy="445452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Three domains: </a:t>
            </a:r>
            <a:r>
              <a:rPr lang="en-GB" u="sng" dirty="0"/>
              <a:t>Doctors, Movies, and Products. </a:t>
            </a:r>
            <a:r>
              <a:rPr lang="en-GB" dirty="0"/>
              <a:t>Each dataset involves reviews, and class labels are assigned based on rating scales specific to each domain.</a:t>
            </a:r>
          </a:p>
          <a:p>
            <a:r>
              <a:rPr lang="en-GB" dirty="0"/>
              <a:t>Less frequent words appearing in less than 0.5% of each corpus are pruned.</a:t>
            </a:r>
          </a:p>
          <a:p>
            <a:r>
              <a:rPr lang="en-GB" dirty="0"/>
              <a:t>Experimental details involve randomly splitting each corpus into training (50%), development (25%), and testing (25%) sets. </a:t>
            </a:r>
          </a:p>
          <a:p>
            <a:r>
              <a:rPr lang="en-GB" dirty="0"/>
              <a:t>Two </a:t>
            </a:r>
            <a:r>
              <a:rPr lang="en-GB" u="sng" dirty="0"/>
              <a:t>hyperparameters for PSM are tuned</a:t>
            </a:r>
            <a:r>
              <a:rPr lang="en-GB" dirty="0"/>
              <a:t>: regularization strength during propensity score estimation and the allowed difference between scores for matching.</a:t>
            </a:r>
          </a:p>
          <a:p>
            <a:r>
              <a:rPr lang="en-GB" dirty="0"/>
              <a:t>Logistic regression classifiers are employed for sentiment classification</a:t>
            </a:r>
          </a:p>
          <a:p>
            <a:r>
              <a:rPr lang="en-GB" dirty="0"/>
              <a:t>The PSM method is compared to a standard chi-squared test for feature selection</a:t>
            </a:r>
          </a:p>
          <a:p>
            <a:r>
              <a:rPr lang="en-GB" dirty="0"/>
              <a:t>The analysis involves a grid search over hyperparameters, and scikit-learn is employed for implementation. </a:t>
            </a:r>
            <a:endParaRPr lang="el-GR" dirty="0"/>
          </a:p>
          <a:p>
            <a:r>
              <a:rPr lang="en-GB" dirty="0"/>
              <a:t>The baseline comparison aims to evaluate the efficacy of PSM against a widely used statistical test for feature selection in document classification.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0677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24E7-AEB1-F77C-59A2-E967D5FA8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510988"/>
            <a:ext cx="10728325" cy="5257987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Hyperparameter Settings</a:t>
            </a:r>
          </a:p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An investigation into different hyperparameter settings is conducted:</a:t>
            </a:r>
          </a:p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Regularization: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Various values of the inverse regularization parameter ( ) are experimented with. High   values generally result in worse scores, while small   values lead to more consistent results. A value of  =1.0 is recommended based on its high median score, competitive maximum score, and low variance.</a:t>
            </a:r>
          </a:p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Matching Threshold: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Different thresholds for matching scores ( ) are explored. Scores consistently increase as   increases. The experiment compares various thresholds, including 0.2, 0.8, 2.0, and 1. The results suggest that higher thresholds generally lead to better performance.</a:t>
            </a:r>
          </a:p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Coupling: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The interaction between regularization and matching threshold is considered. Lower thresholds work better with heavier regularization, and vice versa. It is advised not to use  =1 when  =1.0. The best combinations of hyperparameters are (  = 100.0,   = 1) and (  = 1.0,   = 2.0). The latter is recommended due to its higher median and lower variance.</a:t>
            </a:r>
          </a:p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Figures 2 and 3 provide visual summaries of the distribution of scores with different hyperparameter settings.</a:t>
            </a:r>
          </a:p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These analyses offer insights into the </a:t>
            </a:r>
            <a:r>
              <a:rPr lang="en-GB" b="0" i="0" dirty="0" err="1">
                <a:solidFill>
                  <a:srgbClr val="0D0D0D"/>
                </a:solidFill>
                <a:effectLst/>
                <a:latin typeface="Söhne"/>
              </a:rPr>
              <a:t>behavior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of PSM, highlighting the importance of hyperparameter tuning and the interplay between regularization and matching threshold.</a:t>
            </a:r>
          </a:p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P-Values</a:t>
            </a:r>
          </a:p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In this section, the examination of p-values generated by </a:t>
            </a:r>
            <a:r>
              <a:rPr lang="en-GB" b="0" i="0" dirty="0" err="1">
                <a:solidFill>
                  <a:srgbClr val="0D0D0D"/>
                </a:solidFill>
                <a:effectLst/>
                <a:latin typeface="Söhne"/>
              </a:rPr>
              <a:t>McNemar's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test on propensity score matched data is compared to the standard chi-squared test. The distribution of the logarithm of p-values from both methods, using the same hyperparameters as in Section 4.3, is illustrated in Figure 4. Key findings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Distribution Discrepancy: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The distribution of p-values from the standard chi-squared test ( 2) tends to have more extreme and lower values compared to propensity score matching.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Conservative Estimates: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Propensity score matching yields more conservative estimates of the statistical significance of features. This indicates that PSM may be less prone to assigning overly significant p-values, suggesting a cautious approach to feature selection.</a:t>
            </a:r>
          </a:p>
          <a:p>
            <a:pPr algn="l"/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This analysis contributes to understanding the statistical </a:t>
            </a:r>
            <a:r>
              <a:rPr lang="en-GB" b="0" i="0" dirty="0" err="1">
                <a:solidFill>
                  <a:srgbClr val="0D0D0D"/>
                </a:solidFill>
                <a:effectLst/>
                <a:latin typeface="Söhne"/>
              </a:rPr>
              <a:t>behavior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of PSM and emphasizes its potential for providing robust and reliable estimates of feature significance in comparison to traditional chi-squared tests.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7400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B3FD-51DA-5B4A-3791-7076E800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SE" dirty="0"/>
              <a:t>revious 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F9A4-86DF-257A-2CDF-898BB25E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6" y="1694288"/>
            <a:ext cx="10313895" cy="454451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b="0" i="0" dirty="0">
                <a:solidFill>
                  <a:schemeClr val="tx1">
                    <a:lumMod val="75000"/>
                  </a:schemeClr>
                </a:solidFill>
                <a:effectLst/>
              </a:rPr>
              <a:t>Matching Techniques in Text Training Data Improvement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>
                    <a:lumMod val="75000"/>
                  </a:schemeClr>
                </a:solidFill>
                <a:effectLst/>
              </a:rPr>
              <a:t>Tan et al. (2014):</a:t>
            </a:r>
            <a:r>
              <a:rPr lang="en-GB" b="0" i="0" dirty="0">
                <a:solidFill>
                  <a:schemeClr val="tx1">
                    <a:lumMod val="75000"/>
                  </a:schemeClr>
                </a:solidFill>
                <a:effectLst/>
              </a:rPr>
              <a:t> Used matching techniques to estimate the number of retweets for Twitter messages, addressing confounding factors by matching tweets with the same author and topic.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>
                    <a:lumMod val="75000"/>
                  </a:schemeClr>
                </a:solidFill>
                <a:effectLst/>
              </a:rPr>
              <a:t>Zhang et al. (2016):</a:t>
            </a:r>
            <a:r>
              <a:rPr lang="en-GB" b="0" i="0" dirty="0">
                <a:solidFill>
                  <a:schemeClr val="tx1">
                    <a:lumMod val="75000"/>
                  </a:schemeClr>
                </a:solidFill>
                <a:effectLst/>
              </a:rPr>
              <a:t> Applied matching sampling to predict media coverage of journal articles, selecting negative training examples by choosing articles from the same journal issue.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>
                    <a:lumMod val="75000"/>
                  </a:schemeClr>
                </a:solidFill>
                <a:effectLst/>
              </a:rPr>
              <a:t>Contrastive Estimation (Smith and Eisner, 2005):</a:t>
            </a:r>
            <a:r>
              <a:rPr lang="en-GB" b="0" i="0" dirty="0">
                <a:solidFill>
                  <a:schemeClr val="tx1">
                    <a:lumMod val="75000"/>
                  </a:schemeClr>
                </a:solidFill>
                <a:effectLst/>
              </a:rPr>
              <a:t> Although different in motivation, contrastive estimation involves synthesizing negative training examples by perturbing positive instances, effectively matching instances with the same semantics but different syntax.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75000"/>
                  </a:schemeClr>
                </a:solidFill>
                <a:effectLst/>
              </a:rPr>
              <a:t>Annotation plays a crucial role in understanding feature importance. Some branches of active learning (Raghavan et al., 2006; </a:t>
            </a:r>
            <a:r>
              <a:rPr lang="en-GB" b="0" i="0" dirty="0" err="1">
                <a:solidFill>
                  <a:schemeClr val="tx1">
                    <a:lumMod val="75000"/>
                  </a:schemeClr>
                </a:solidFill>
                <a:effectLst/>
              </a:rPr>
              <a:t>Druck</a:t>
            </a:r>
            <a:r>
              <a:rPr lang="en-GB" b="0" i="0" dirty="0">
                <a:solidFill>
                  <a:schemeClr val="tx1">
                    <a:lumMod val="75000"/>
                  </a:schemeClr>
                </a:solidFill>
                <a:effectLst/>
              </a:rPr>
              <a:t> et al., 2009) involve annotators </a:t>
            </a:r>
            <a:r>
              <a:rPr lang="en-GB" b="0" i="0" dirty="0" err="1">
                <a:solidFill>
                  <a:schemeClr val="tx1">
                    <a:lumMod val="75000"/>
                  </a:schemeClr>
                </a:solidFill>
                <a:effectLst/>
              </a:rPr>
              <a:t>labeling</a:t>
            </a:r>
            <a:r>
              <a:rPr lang="en-GB" b="0" i="0" dirty="0">
                <a:solidFill>
                  <a:schemeClr val="tx1">
                    <a:lumMod val="75000"/>
                  </a:schemeClr>
                </a:solidFill>
                <a:effectLst/>
              </a:rPr>
              <a:t> not only documents but also features for importance or relevance.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75000"/>
                  </a:schemeClr>
                </a:solidFill>
                <a:effectLst/>
              </a:rPr>
              <a:t>Work on annotator rationales (</a:t>
            </a:r>
            <a:r>
              <a:rPr lang="en-GB" b="0" i="0" dirty="0" err="1">
                <a:solidFill>
                  <a:schemeClr val="tx1">
                    <a:lumMod val="75000"/>
                  </a:schemeClr>
                </a:solidFill>
                <a:effectLst/>
              </a:rPr>
              <a:t>Zaidan</a:t>
            </a:r>
            <a:r>
              <a:rPr lang="en-GB" b="0" i="0" dirty="0">
                <a:solidFill>
                  <a:schemeClr val="tx1">
                    <a:lumMod val="75000"/>
                  </a:schemeClr>
                </a:solidFill>
                <a:effectLst/>
              </a:rPr>
              <a:t> et al., 2007; </a:t>
            </a:r>
            <a:r>
              <a:rPr lang="en-GB" b="0" i="0" dirty="0" err="1">
                <a:solidFill>
                  <a:schemeClr val="tx1">
                    <a:lumMod val="75000"/>
                  </a:schemeClr>
                </a:solidFill>
                <a:effectLst/>
              </a:rPr>
              <a:t>Zaidan</a:t>
            </a:r>
            <a:r>
              <a:rPr lang="en-GB" b="0" i="0" dirty="0">
                <a:solidFill>
                  <a:schemeClr val="tx1">
                    <a:lumMod val="75000"/>
                  </a:schemeClr>
                </a:solidFill>
                <a:effectLst/>
              </a:rPr>
              <a:t> and Eisner, 2008) explores </a:t>
            </a:r>
            <a:r>
              <a:rPr lang="en-GB" b="0" i="0" dirty="0" err="1">
                <a:solidFill>
                  <a:schemeClr val="tx1">
                    <a:lumMod val="75000"/>
                  </a:schemeClr>
                </a:solidFill>
                <a:effectLst/>
              </a:rPr>
              <a:t>modeling</a:t>
            </a:r>
            <a:r>
              <a:rPr lang="en-GB" b="0" i="0" dirty="0">
                <a:solidFill>
                  <a:schemeClr val="tx1">
                    <a:lumMod val="75000"/>
                  </a:schemeClr>
                </a:solidFill>
                <a:effectLst/>
              </a:rPr>
              <a:t> why annotators label a document in a certain way, aiming to identify what "caused" the document to receive its label. Integration of these ideas with causal inference methods for document classification could be a promising avenue for future exploration.</a:t>
            </a:r>
          </a:p>
        </p:txBody>
      </p:sp>
    </p:spTree>
    <p:extLst>
      <p:ext uri="{BB962C8B-B14F-4D97-AF65-F5344CB8AC3E}">
        <p14:creationId xmlns:p14="http://schemas.microsoft.com/office/powerpoint/2010/main" val="19172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30D0-E0C8-A033-7F9A-E2870300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2185241"/>
            <a:ext cx="10728322" cy="1477328"/>
          </a:xfrm>
        </p:spPr>
        <p:txBody>
          <a:bodyPr>
            <a:normAutofit fontScale="90000"/>
          </a:bodyPr>
          <a:lstStyle/>
          <a:p>
            <a:r>
              <a:rPr lang="en-SE" i="1" dirty="0">
                <a:latin typeface="+mn-lt"/>
              </a:rPr>
              <a:t>In short:</a:t>
            </a:r>
            <a:br>
              <a:rPr lang="en-SE" i="1" dirty="0">
                <a:latin typeface="+mn-lt"/>
              </a:rPr>
            </a:br>
            <a:br>
              <a:rPr lang="en-SE" sz="3100" dirty="0">
                <a:latin typeface="+mn-lt"/>
              </a:rPr>
            </a:br>
            <a:r>
              <a:rPr lang="en-SE" sz="2200" dirty="0">
                <a:latin typeface="+mn-lt"/>
              </a:rPr>
              <a:t>Application of </a:t>
            </a:r>
            <a:r>
              <a:rPr lang="en-SE" sz="2200" dirty="0">
                <a:highlight>
                  <a:srgbClr val="808080"/>
                </a:highlight>
                <a:latin typeface="+mn-lt"/>
              </a:rPr>
              <a:t>Propensity Score Matching </a:t>
            </a:r>
            <a:r>
              <a:rPr lang="en-SE" sz="2200" dirty="0">
                <a:latin typeface="+mn-lt"/>
              </a:rPr>
              <a:t>to discover and infer on the impact of certain words in affecting the overall sentiment of online reviews (positive or negative) using a bag-of-words model.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6740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11E5-082C-A3A5-4A79-B8B9C434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53CF-4DE8-9605-77A6-94F91578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Traditional methods of text classification are based on correlation</a:t>
            </a:r>
          </a:p>
          <a:p>
            <a:r>
              <a:rPr lang="en-GB" dirty="0"/>
              <a:t>They don’t capture causal associations (in a sense, they fail to </a:t>
            </a:r>
            <a:r>
              <a:rPr lang="en-GB" i="1" dirty="0"/>
              <a:t>generalize</a:t>
            </a:r>
            <a:r>
              <a:rPr lang="en-GB" dirty="0"/>
              <a:t>) </a:t>
            </a:r>
          </a:p>
          <a:p>
            <a:r>
              <a:rPr lang="en-GB" dirty="0"/>
              <a:t>Randomized controlled trials reduce confounding bias but are not always feasible..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B19C-37D5-43EC-9F0B-B86D09257728}"/>
              </a:ext>
            </a:extLst>
          </p:cNvPr>
          <p:cNvSpPr txBox="1"/>
          <p:nvPr/>
        </p:nvSpPr>
        <p:spPr>
          <a:xfrm>
            <a:off x="8338431" y="53350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09762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3C49-447A-F29B-BCAC-9C52EE27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Previous work (novelty)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292C-1305-7BE8-E824-88087556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1633793"/>
          </a:xfrm>
        </p:spPr>
        <p:txBody>
          <a:bodyPr>
            <a:normAutofit/>
          </a:bodyPr>
          <a:lstStyle/>
          <a:p>
            <a:r>
              <a:rPr lang="en-GB" dirty="0"/>
              <a:t>Propensity score matching has been applied to text data but they required </a:t>
            </a:r>
            <a:r>
              <a:rPr lang="en-GB" u="sng" dirty="0"/>
              <a:t>confounding variables to be stated explicitly</a:t>
            </a:r>
          </a:p>
          <a:p>
            <a:r>
              <a:rPr lang="en-GB" dirty="0"/>
              <a:t>Causal methods have been applied to feature selection but </a:t>
            </a:r>
            <a:r>
              <a:rPr lang="en-GB" u="sng" dirty="0"/>
              <a:t>not for document classification</a:t>
            </a:r>
            <a:endParaRPr lang="en-SE" u="sng" dirty="0"/>
          </a:p>
        </p:txBody>
      </p:sp>
    </p:spTree>
    <p:extLst>
      <p:ext uri="{BB962C8B-B14F-4D97-AF65-F5344CB8AC3E}">
        <p14:creationId xmlns:p14="http://schemas.microsoft.com/office/powerpoint/2010/main" val="428540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F3CC-181E-101E-9E83-20307F54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Causality in Document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F0BD-03BA-5C60-40ED-C5810F78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30018"/>
            <a:ext cx="10728325" cy="4138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dirty="0"/>
              <a:t>Online fast-food restaurant reviews (bag-of-words model)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  <a:alpha val="58000"/>
                  </a:schemeClr>
                </a:solidFill>
              </a:rPr>
              <a:t>Vocabulary: ["The", "food", "was", "delicious", "and", "service", "excellent", "I", "didn't", "like", "staff", "rude"]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95000"/>
                  <a:alpha val="58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  <a:alpha val="58000"/>
                  </a:schemeClr>
                </a:solidFill>
              </a:rPr>
              <a:t>Review : [1, 1, 1, 1, 1, 1, 1, 0, 0, 0, 0, 0]   Class label: </a:t>
            </a:r>
            <a:r>
              <a:rPr lang="en-GB" u="sng" dirty="0">
                <a:solidFill>
                  <a:schemeClr val="tx1">
                    <a:lumMod val="95000"/>
                    <a:alpha val="58000"/>
                  </a:schemeClr>
                </a:solidFill>
                <a:highlight>
                  <a:srgbClr val="008000"/>
                </a:highlight>
              </a:rPr>
              <a:t>positive</a:t>
            </a:r>
          </a:p>
          <a:p>
            <a:pPr marL="0" indent="0">
              <a:buNone/>
            </a:pPr>
            <a:endParaRPr lang="en-SE" dirty="0">
              <a:solidFill>
                <a:schemeClr val="tx1">
                  <a:lumMod val="95000"/>
                  <a:alpha val="58000"/>
                </a:schemeClr>
              </a:solidFill>
            </a:endParaRPr>
          </a:p>
          <a:p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41C27-DFB6-1479-4BA3-A5DB0C8D0CD8}"/>
              </a:ext>
            </a:extLst>
          </p:cNvPr>
          <p:cNvSpPr txBox="1"/>
          <p:nvPr/>
        </p:nvSpPr>
        <p:spPr>
          <a:xfrm>
            <a:off x="8791383" y="4627817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u="sng" dirty="0">
                <a:effectLst/>
              </a:rPr>
              <a:t>People </a:t>
            </a:r>
            <a:r>
              <a:rPr lang="en-GB" i="1" dirty="0">
                <a:effectLst/>
              </a:rPr>
              <a:t>           </a:t>
            </a:r>
            <a:r>
              <a:rPr lang="en-GB" i="1" u="sng" dirty="0">
                <a:effectLst/>
              </a:rPr>
              <a:t>Text</a:t>
            </a:r>
            <a:endParaRPr lang="en-GB" u="sng" dirty="0">
              <a:effectLst/>
            </a:endParaRPr>
          </a:p>
          <a:p>
            <a:r>
              <a:rPr lang="en-GB" i="1" dirty="0">
                <a:effectLst/>
              </a:rPr>
              <a:t>Subject           Document</a:t>
            </a:r>
            <a:endParaRPr lang="en-GB" dirty="0">
              <a:effectLst/>
            </a:endParaRPr>
          </a:p>
          <a:p>
            <a:r>
              <a:rPr lang="en-GB" i="1" dirty="0">
                <a:effectLst/>
              </a:rPr>
              <a:t>Treatment       Word</a:t>
            </a:r>
            <a:endParaRPr lang="en-GB" dirty="0">
              <a:effectLst/>
            </a:endParaRPr>
          </a:p>
          <a:p>
            <a:r>
              <a:rPr lang="en-GB" i="1" dirty="0">
                <a:effectLst/>
              </a:rPr>
              <a:t>Outcome        Class label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D9B2F-502D-A85A-B7B0-FE494C399FBA}"/>
              </a:ext>
            </a:extLst>
          </p:cNvPr>
          <p:cNvSpPr txBox="1"/>
          <p:nvPr/>
        </p:nvSpPr>
        <p:spPr>
          <a:xfrm>
            <a:off x="9922387" y="6214302"/>
            <a:ext cx="214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SE" dirty="0"/>
              <a:t>ositive    negative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44882B-AFA5-79AD-7465-D3CB7E4A6B54}"/>
              </a:ext>
            </a:extLst>
          </p:cNvPr>
          <p:cNvCxnSpPr/>
          <p:nvPr/>
        </p:nvCxnSpPr>
        <p:spPr>
          <a:xfrm flipH="1">
            <a:off x="10474825" y="5831724"/>
            <a:ext cx="128337" cy="38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E50AA7-720B-69D3-98CE-7F5F201C19D6}"/>
              </a:ext>
            </a:extLst>
          </p:cNvPr>
          <p:cNvCxnSpPr>
            <a:cxnSpLocks/>
          </p:cNvCxnSpPr>
          <p:nvPr/>
        </p:nvCxnSpPr>
        <p:spPr>
          <a:xfrm>
            <a:off x="11143714" y="5831724"/>
            <a:ext cx="149258" cy="38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F3CC-181E-101E-9E83-20307F54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Causality in Document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F0BD-03BA-5C60-40ED-C5810F78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30018"/>
            <a:ext cx="10728325" cy="4138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dirty="0"/>
              <a:t>Online fast-food restaurant reviews (bag-of-words model)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  <a:alpha val="58000"/>
                  </a:schemeClr>
                </a:solidFill>
              </a:rPr>
              <a:t>Vocabulary: ["The", "food", "was", "delicious", "and", "service", "excellent", "I", "didn't", "like", "staff", "rude”, ”</a:t>
            </a:r>
            <a:r>
              <a:rPr lang="en-GB" dirty="0">
                <a:solidFill>
                  <a:schemeClr val="tx1">
                    <a:lumMod val="95000"/>
                    <a:alpha val="58000"/>
                  </a:schemeClr>
                </a:solidFill>
                <a:highlight>
                  <a:srgbClr val="800000"/>
                </a:highlight>
              </a:rPr>
              <a:t>terrible</a:t>
            </a:r>
            <a:r>
              <a:rPr lang="en-GB" dirty="0">
                <a:solidFill>
                  <a:schemeClr val="tx1">
                    <a:lumMod val="95000"/>
                    <a:alpha val="58000"/>
                  </a:schemeClr>
                </a:solidFill>
              </a:rPr>
              <a:t>”]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95000"/>
                  <a:alpha val="58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  <a:alpha val="58000"/>
                  </a:schemeClr>
                </a:solidFill>
              </a:rPr>
              <a:t>Review : [1, 1, 1, 1, 1, 1, 1, 0, 0, 0, 0, </a:t>
            </a:r>
            <a:r>
              <a:rPr lang="en-GB" dirty="0">
                <a:solidFill>
                  <a:schemeClr val="tx1">
                    <a:lumMod val="95000"/>
                    <a:alpha val="58000"/>
                  </a:schemeClr>
                </a:solidFill>
                <a:highlight>
                  <a:srgbClr val="800000"/>
                </a:highlight>
              </a:rPr>
              <a:t>1</a:t>
            </a:r>
            <a:r>
              <a:rPr lang="en-GB" dirty="0">
                <a:solidFill>
                  <a:schemeClr val="tx1">
                    <a:lumMod val="95000"/>
                    <a:alpha val="58000"/>
                  </a:schemeClr>
                </a:solidFill>
              </a:rPr>
              <a:t>]   Class label: </a:t>
            </a:r>
            <a:r>
              <a:rPr lang="en-GB" u="sng" dirty="0">
                <a:solidFill>
                  <a:schemeClr val="tx1">
                    <a:lumMod val="95000"/>
                    <a:alpha val="58000"/>
                  </a:schemeClr>
                </a:solidFill>
                <a:highlight>
                  <a:srgbClr val="800000"/>
                </a:highlight>
              </a:rPr>
              <a:t>negative</a:t>
            </a:r>
          </a:p>
          <a:p>
            <a:pPr marL="0" indent="0">
              <a:buNone/>
            </a:pPr>
            <a:endParaRPr lang="en-SE" dirty="0">
              <a:solidFill>
                <a:schemeClr val="tx1">
                  <a:lumMod val="95000"/>
                  <a:alpha val="58000"/>
                </a:schemeClr>
              </a:solidFill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43195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F3CC-181E-101E-9E83-20307F54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Causality in Document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F0BD-03BA-5C60-40ED-C5810F78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30018"/>
            <a:ext cx="10728325" cy="4138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dirty="0"/>
              <a:t>Online fast-food restaurant reviews (bag-of-words model)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  <a:alpha val="58000"/>
                  </a:schemeClr>
                </a:solidFill>
              </a:rPr>
              <a:t>Vocabulary: ["The", "food", "was", "delicious", "and", "service", "excellent", "I", "didn't", "like", "staff", "rude”, ”</a:t>
            </a:r>
            <a:r>
              <a:rPr lang="en-GB" dirty="0">
                <a:solidFill>
                  <a:schemeClr val="tx1">
                    <a:lumMod val="95000"/>
                    <a:alpha val="58000"/>
                  </a:schemeClr>
                </a:solidFill>
                <a:highlight>
                  <a:srgbClr val="808080"/>
                </a:highlight>
              </a:rPr>
              <a:t>drive-thru</a:t>
            </a:r>
            <a:r>
              <a:rPr lang="en-GB" dirty="0">
                <a:solidFill>
                  <a:schemeClr val="tx1">
                    <a:lumMod val="95000"/>
                    <a:alpha val="58000"/>
                  </a:schemeClr>
                </a:solidFill>
              </a:rPr>
              <a:t>”]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95000"/>
                  <a:alpha val="58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  <a:alpha val="58000"/>
                  </a:schemeClr>
                </a:solidFill>
              </a:rPr>
              <a:t>Review : [1, 1, 1, 1, 1, 1, 1, 0, 0, 0, 0, 1]</a:t>
            </a:r>
            <a:endParaRPr lang="en-SE" dirty="0"/>
          </a:p>
          <a:p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FE064-8D86-BB7F-0706-42BF652F48AD}"/>
              </a:ext>
            </a:extLst>
          </p:cNvPr>
          <p:cNvSpPr txBox="1"/>
          <p:nvPr/>
        </p:nvSpPr>
        <p:spPr>
          <a:xfrm>
            <a:off x="5150380" y="396847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95000"/>
                    <a:alpha val="58000"/>
                  </a:schemeClr>
                </a:solidFill>
              </a:rPr>
              <a:t>Class label: </a:t>
            </a:r>
            <a:r>
              <a:rPr lang="en-GB" sz="2000" dirty="0">
                <a:solidFill>
                  <a:schemeClr val="tx1">
                    <a:lumMod val="95000"/>
                    <a:alpha val="58000"/>
                  </a:schemeClr>
                </a:solidFill>
                <a:highlight>
                  <a:srgbClr val="800000"/>
                </a:highlight>
              </a:rPr>
              <a:t>negative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67D8F-97EF-E540-C966-82E2CD7FAB00}"/>
              </a:ext>
            </a:extLst>
          </p:cNvPr>
          <p:cNvSpPr txBox="1"/>
          <p:nvPr/>
        </p:nvSpPr>
        <p:spPr>
          <a:xfrm>
            <a:off x="546538" y="4904816"/>
            <a:ext cx="9574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Confounding factor : restaurant type / lower average score in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dirty="0"/>
              <a:t>Words like drive-thru can create spurious associations</a:t>
            </a:r>
          </a:p>
        </p:txBody>
      </p:sp>
    </p:spTree>
    <p:extLst>
      <p:ext uri="{BB962C8B-B14F-4D97-AF65-F5344CB8AC3E}">
        <p14:creationId xmlns:p14="http://schemas.microsoft.com/office/powerpoint/2010/main" val="134136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11E5-082C-A3A5-4A79-B8B9C434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PSM for document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53CF-4DE8-9605-77A6-94F91578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096528"/>
            <a:ext cx="10728325" cy="3227375"/>
          </a:xfrm>
        </p:spPr>
        <p:txBody>
          <a:bodyPr/>
          <a:lstStyle/>
          <a:p>
            <a:r>
              <a:rPr lang="en-GB" dirty="0"/>
              <a:t>The study employs propensity score matching (PSM) to simulate randomized controlled trials</a:t>
            </a:r>
            <a:endParaRPr lang="en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32506D-B642-A523-E461-DB30840344B3}"/>
              </a:ext>
            </a:extLst>
          </p:cNvPr>
          <p:cNvSpPr txBox="1"/>
          <p:nvPr/>
        </p:nvSpPr>
        <p:spPr>
          <a:xfrm>
            <a:off x="1135556" y="3829502"/>
            <a:ext cx="94991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effectLst/>
                <a:latin typeface="Helvetica" pitchFamily="2" charset="0"/>
              </a:rPr>
              <a:t>propensity score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i="1" dirty="0">
                <a:effectLst/>
                <a:latin typeface="Helvetica" pitchFamily="2" charset="0"/>
              </a:rPr>
              <a:t>matching (</a:t>
            </a:r>
            <a:r>
              <a:rPr lang="en-GB" i="1" dirty="0">
                <a:solidFill>
                  <a:schemeClr val="tx1">
                    <a:lumMod val="95000"/>
                  </a:schemeClr>
                </a:solidFill>
                <a:effectLst/>
                <a:latin typeface="Helvetica" pitchFamily="2" charset="0"/>
              </a:rPr>
              <a:t>Rosenbaum and Rubin, 1985</a:t>
            </a:r>
            <a:r>
              <a:rPr lang="en-GB" i="1" dirty="0">
                <a:effectLst/>
                <a:latin typeface="Helvetica" pitchFamily="2" charset="0"/>
              </a:rPr>
              <a:t>):</a:t>
            </a:r>
          </a:p>
          <a:p>
            <a:endParaRPr lang="en-GB" i="1" dirty="0">
              <a:latin typeface="Helvetica" pitchFamily="2" charset="0"/>
            </a:endParaRPr>
          </a:p>
          <a:p>
            <a:r>
              <a:rPr lang="en-GB" i="1" dirty="0">
                <a:effectLst/>
                <a:latin typeface="Helvetica" pitchFamily="2" charset="0"/>
              </a:rPr>
              <a:t>“..matching subjects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i="1" dirty="0">
                <a:effectLst/>
                <a:latin typeface="Helvetica" pitchFamily="2" charset="0"/>
              </a:rPr>
              <a:t>with a similar “propensity” to receive treatment” </a:t>
            </a:r>
          </a:p>
          <a:p>
            <a:endParaRPr lang="en-GB" i="1" dirty="0">
              <a:latin typeface="Helvetica" pitchFamily="2" charset="0"/>
            </a:endParaRPr>
          </a:p>
          <a:p>
            <a:endParaRPr lang="en-GB" i="1" dirty="0">
              <a:solidFill>
                <a:schemeClr val="tx1">
                  <a:lumMod val="75000"/>
                </a:schemeClr>
              </a:solidFill>
              <a:effectLst/>
              <a:latin typeface="Helvetica" pitchFamily="2" charset="0"/>
            </a:endParaRPr>
          </a:p>
          <a:p>
            <a:endParaRPr lang="en-GB" i="1" dirty="0">
              <a:solidFill>
                <a:schemeClr val="tx1">
                  <a:lumMod val="75000"/>
                </a:schemeClr>
              </a:solidFill>
              <a:latin typeface="Helvetica" pitchFamily="2" charset="0"/>
            </a:endParaRPr>
          </a:p>
          <a:p>
            <a:r>
              <a:rPr lang="en-GB" i="1" dirty="0">
                <a:solidFill>
                  <a:schemeClr val="tx1">
                    <a:lumMod val="75000"/>
                  </a:schemeClr>
                </a:solidFill>
                <a:effectLst/>
                <a:latin typeface="Helvetica" pitchFamily="2" charset="0"/>
              </a:rPr>
              <a:t>= create comparable groups (treated and control)</a:t>
            </a:r>
            <a:endParaRPr lang="en-GB" dirty="0">
              <a:solidFill>
                <a:schemeClr val="tx1">
                  <a:lumMod val="75000"/>
                </a:schemeClr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8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9ABA-E40D-01F5-65ED-37D9DCC2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172C-772D-7B38-773C-5CC57013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236" y="1914740"/>
            <a:ext cx="11598363" cy="448137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dirty="0"/>
              <a:t>Each PS (probability of having a word) is estimated by training a logistic regression model</a:t>
            </a:r>
          </a:p>
          <a:p>
            <a:pPr marL="457200" indent="-457200">
              <a:buAutoNum type="arabicPeriod"/>
            </a:pPr>
            <a:r>
              <a:rPr lang="en-GB" dirty="0"/>
              <a:t>Documents matched: containing a word (treatment group) to documents without the word (control group) but with similar PS  (one-to-one matching, greedy search)</a:t>
            </a:r>
          </a:p>
          <a:p>
            <a:pPr marL="457200" indent="-457200">
              <a:buAutoNum type="arabicPeriod"/>
            </a:pPr>
            <a:r>
              <a:rPr lang="en-GB" dirty="0" err="1"/>
              <a:t>McNemar’s</a:t>
            </a:r>
            <a:r>
              <a:rPr lang="en-GB" dirty="0"/>
              <a:t> test (</a:t>
            </a:r>
            <a:r>
              <a:rPr lang="el-GR" dirty="0"/>
              <a:t>χ</a:t>
            </a:r>
            <a:r>
              <a:rPr lang="el-GR" baseline="30000" dirty="0"/>
              <a:t>2</a:t>
            </a:r>
            <a:r>
              <a:rPr lang="el-GR" dirty="0"/>
              <a:t> </a:t>
            </a:r>
            <a:r>
              <a:rPr lang="en-GB" dirty="0"/>
              <a:t>for matching) : changes in the probability distribution in response to the presence of a certain word</a:t>
            </a:r>
          </a:p>
          <a:p>
            <a:pPr marL="457200" indent="-457200">
              <a:buAutoNum type="arabicPeriod"/>
            </a:pPr>
            <a:r>
              <a:rPr lang="en-GB" dirty="0"/>
              <a:t>Compare performance </a:t>
            </a:r>
            <a:r>
              <a:rPr lang="en-US" dirty="0"/>
              <a:t>with standard</a:t>
            </a:r>
            <a:r>
              <a:rPr lang="en-GB" dirty="0"/>
              <a:t> </a:t>
            </a:r>
            <a:r>
              <a:rPr lang="el-GR" dirty="0"/>
              <a:t>χ</a:t>
            </a:r>
            <a:r>
              <a:rPr lang="el-GR" baseline="30000" dirty="0"/>
              <a:t>2</a:t>
            </a:r>
            <a:r>
              <a:rPr lang="en-US" baseline="30000" dirty="0"/>
              <a:t>  </a:t>
            </a:r>
            <a:r>
              <a:rPr lang="en-US" dirty="0"/>
              <a:t>:</a:t>
            </a:r>
            <a:r>
              <a:rPr lang="en-US" baseline="30000" dirty="0"/>
              <a:t> </a:t>
            </a:r>
            <a:r>
              <a:rPr lang="en-US" dirty="0"/>
              <a:t>No matching but instead expected and observed frequency of a word in a class</a:t>
            </a:r>
          </a:p>
        </p:txBody>
      </p:sp>
    </p:spTree>
    <p:extLst>
      <p:ext uri="{BB962C8B-B14F-4D97-AF65-F5344CB8AC3E}">
        <p14:creationId xmlns:p14="http://schemas.microsoft.com/office/powerpoint/2010/main" val="34975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1637</Words>
  <Application>Microsoft Macintosh PowerPoint</Application>
  <PresentationFormat>Widescreen</PresentationFormat>
  <Paragraphs>125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Avenir Next LT Pro</vt:lpstr>
      <vt:lpstr>Helvetica</vt:lpstr>
      <vt:lpstr>Rockwell Nova Light</vt:lpstr>
      <vt:lpstr>Söhne</vt:lpstr>
      <vt:lpstr>The Hand Extrablack</vt:lpstr>
      <vt:lpstr>Times New Roman</vt:lpstr>
      <vt:lpstr>BlobVTI</vt:lpstr>
      <vt:lpstr>Feature Selection as Causal Inference: Experiments with Text Classification Proceedings of the 21st Conference on Computational Natural Language Learning (CoNLL 2017), pages 163–172, Vancouver, Canada, August 3 - August 4, 2017. </vt:lpstr>
      <vt:lpstr>In short:  Application of Propensity Score Matching to discover and infer on the impact of certain words in affecting the overall sentiment of online reviews (positive or negative) using a bag-of-words model.</vt:lpstr>
      <vt:lpstr>Intro</vt:lpstr>
      <vt:lpstr>Previous work (novelty)</vt:lpstr>
      <vt:lpstr>Causality in Document Classification</vt:lpstr>
      <vt:lpstr>Causality in Document Classification</vt:lpstr>
      <vt:lpstr>Causality in Document Classification</vt:lpstr>
      <vt:lpstr>PSM for document classification</vt:lpstr>
      <vt:lpstr>Experimental design</vt:lpstr>
      <vt:lpstr>Results</vt:lpstr>
      <vt:lpstr>(Most important) Results</vt:lpstr>
      <vt:lpstr>Future Work</vt:lpstr>
      <vt:lpstr>Conclusion</vt:lpstr>
      <vt:lpstr>Thank you for listening :-)</vt:lpstr>
      <vt:lpstr>Experimental Design</vt:lpstr>
      <vt:lpstr>PowerPoint Presentation</vt:lpstr>
      <vt:lpstr>Previous work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as Causal Inference: Experiments with Text Classification</dc:title>
  <dc:creator>Eirini Ornithopoulou</dc:creator>
  <cp:lastModifiedBy>Eirini Ornithopoulou</cp:lastModifiedBy>
  <cp:revision>20</cp:revision>
  <dcterms:created xsi:type="dcterms:W3CDTF">2024-03-05T12:52:04Z</dcterms:created>
  <dcterms:modified xsi:type="dcterms:W3CDTF">2024-03-11T12:08:33Z</dcterms:modified>
</cp:coreProperties>
</file>