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2" r:id="rId4"/>
    <p:sldId id="263" r:id="rId5"/>
    <p:sldId id="258" r:id="rId6"/>
    <p:sldId id="259" r:id="rId7"/>
    <p:sldId id="261" r:id="rId8"/>
    <p:sldId id="260"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8" d="100"/>
          <a:sy n="78" d="100"/>
        </p:scale>
        <p:origin x="1872"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22ECF-B229-47CB-B10F-8209BEC9D8CE}" type="datetimeFigureOut">
              <a:rPr lang="en-US" smtClean="0"/>
              <a:t>11/19/2024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29500-25DA-46C8-B314-E1529A94E960}" type="slidenum">
              <a:rPr lang="en-US" smtClean="0"/>
              <a:t>‹Nº›</a:t>
            </a:fld>
            <a:endParaRPr lang="en-US"/>
          </a:p>
        </p:txBody>
      </p:sp>
    </p:spTree>
    <p:extLst>
      <p:ext uri="{BB962C8B-B14F-4D97-AF65-F5344CB8AC3E}">
        <p14:creationId xmlns:p14="http://schemas.microsoft.com/office/powerpoint/2010/main" val="211121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7C29500-25DA-46C8-B314-E1529A94E960}" type="slidenum">
              <a:rPr lang="en-US" smtClean="0"/>
              <a:t>3</a:t>
            </a:fld>
            <a:endParaRPr lang="en-US"/>
          </a:p>
        </p:txBody>
      </p:sp>
    </p:spTree>
    <p:extLst>
      <p:ext uri="{BB962C8B-B14F-4D97-AF65-F5344CB8AC3E}">
        <p14:creationId xmlns:p14="http://schemas.microsoft.com/office/powerpoint/2010/main" val="296854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7C29500-25DA-46C8-B314-E1529A94E960}" type="slidenum">
              <a:rPr lang="en-US" smtClean="0"/>
              <a:t>4</a:t>
            </a:fld>
            <a:endParaRPr lang="en-US"/>
          </a:p>
        </p:txBody>
      </p:sp>
    </p:spTree>
    <p:extLst>
      <p:ext uri="{BB962C8B-B14F-4D97-AF65-F5344CB8AC3E}">
        <p14:creationId xmlns:p14="http://schemas.microsoft.com/office/powerpoint/2010/main" val="1722773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6AEC631-FFCC-4615-96E8-2BD711FEFAEA}" type="datetimeFigureOut">
              <a:rPr lang="es-MX" smtClean="0"/>
              <a:t>19/11/2024</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360258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151859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11504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770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3044105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6AEC631-FFCC-4615-96E8-2BD711FEFAEA}" type="datetimeFigureOut">
              <a:rPr lang="es-MX" smtClean="0"/>
              <a:t>19/11/2024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2213318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6AEC631-FFCC-4615-96E8-2BD711FEFAEA}" type="datetimeFigureOut">
              <a:rPr lang="es-MX" smtClean="0"/>
              <a:t>19/11/2024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284913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AEC631-FFCC-4615-96E8-2BD711FEFAEA}" type="datetimeFigureOut">
              <a:rPr lang="es-MX" smtClean="0"/>
              <a:t>19/11/2024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5244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AEC631-FFCC-4615-96E8-2BD711FEFAEA}" type="datetimeFigureOut">
              <a:rPr lang="es-MX" smtClean="0"/>
              <a:t>19/11/2024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405583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AEC631-FFCC-4615-96E8-2BD711FEFAEA}" type="datetimeFigureOut">
              <a:rPr lang="es-MX" smtClean="0"/>
              <a:t>19/11/2024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301888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AEC631-FFCC-4615-96E8-2BD711FEFAEA}" type="datetimeFigureOut">
              <a:rPr lang="es-MX" smtClean="0"/>
              <a:t>19/11/2024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28772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417930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AEC631-FFCC-4615-96E8-2BD711FEFAEA}" type="datetimeFigureOut">
              <a:rPr lang="es-MX" smtClean="0"/>
              <a:t>19/11/2024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266457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AEC631-FFCC-4615-96E8-2BD711FEFAEA}" type="datetimeFigureOut">
              <a:rPr lang="es-MX" smtClean="0"/>
              <a:t>19/11/2024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249086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EC631-FFCC-4615-96E8-2BD711FEFAEA}" type="datetimeFigureOut">
              <a:rPr lang="es-MX" smtClean="0"/>
              <a:t>19/11/2024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211361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351311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AEC631-FFCC-4615-96E8-2BD711FEFAEA}" type="datetimeFigureOut">
              <a:rPr lang="es-MX" smtClean="0"/>
              <a:t>19/11/2024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55BF76F-C1C5-4D12-8DE3-DBA8D966BA56}" type="slidenum">
              <a:rPr lang="es-MX" smtClean="0"/>
              <a:t>‹Nº›</a:t>
            </a:fld>
            <a:endParaRPr lang="es-MX"/>
          </a:p>
        </p:txBody>
      </p:sp>
    </p:spTree>
    <p:extLst>
      <p:ext uri="{BB962C8B-B14F-4D97-AF65-F5344CB8AC3E}">
        <p14:creationId xmlns:p14="http://schemas.microsoft.com/office/powerpoint/2010/main" val="118718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AEC631-FFCC-4615-96E8-2BD711FEFAEA}" type="datetimeFigureOut">
              <a:rPr lang="es-MX" smtClean="0"/>
              <a:t>19/11/2024</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5BF76F-C1C5-4D12-8DE3-DBA8D966BA56}" type="slidenum">
              <a:rPr lang="es-MX" smtClean="0"/>
              <a:t>‹Nº›</a:t>
            </a:fld>
            <a:endParaRPr lang="es-MX"/>
          </a:p>
        </p:txBody>
      </p:sp>
    </p:spTree>
    <p:extLst>
      <p:ext uri="{BB962C8B-B14F-4D97-AF65-F5344CB8AC3E}">
        <p14:creationId xmlns:p14="http://schemas.microsoft.com/office/powerpoint/2010/main" val="23355241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1081-FF23-9BFF-656E-F77F4CE49907}"/>
              </a:ext>
            </a:extLst>
          </p:cNvPr>
          <p:cNvSpPr>
            <a:spLocks noGrp="1"/>
          </p:cNvSpPr>
          <p:nvPr>
            <p:ph type="ctrTitle"/>
          </p:nvPr>
        </p:nvSpPr>
        <p:spPr/>
        <p:txBody>
          <a:bodyPr/>
          <a:lstStyle/>
          <a:p>
            <a:r>
              <a:rPr lang="es-MX" dirty="0" smtClean="0"/>
              <a:t>Reto </a:t>
            </a:r>
            <a:r>
              <a:rPr lang="es-MX" dirty="0" err="1" smtClean="0"/>
              <a:t>Liderly</a:t>
            </a:r>
            <a:endParaRPr lang="es-MX" dirty="0"/>
          </a:p>
        </p:txBody>
      </p:sp>
      <p:sp>
        <p:nvSpPr>
          <p:cNvPr id="3" name="Subtítulo 2">
            <a:extLst>
              <a:ext uri="{FF2B5EF4-FFF2-40B4-BE49-F238E27FC236}">
                <a16:creationId xmlns:a16="http://schemas.microsoft.com/office/drawing/2014/main" id="{77C0415F-F68A-5DFD-EE14-AE9817DDE4F8}"/>
              </a:ext>
            </a:extLst>
          </p:cNvPr>
          <p:cNvSpPr>
            <a:spLocks noGrp="1"/>
          </p:cNvSpPr>
          <p:nvPr>
            <p:ph type="subTitle" idx="1"/>
          </p:nvPr>
        </p:nvSpPr>
        <p:spPr/>
        <p:txBody>
          <a:bodyPr>
            <a:normAutofit fontScale="92500" lnSpcReduction="10000"/>
          </a:bodyPr>
          <a:lstStyle/>
          <a:p>
            <a:r>
              <a:rPr lang="es-MX" dirty="0" smtClean="0"/>
              <a:t>Automatización del sistema de cotizaciones y gestión de descuentos de la universidad </a:t>
            </a:r>
            <a:r>
              <a:rPr lang="es-MX" dirty="0" err="1" smtClean="0"/>
              <a:t>learning</a:t>
            </a:r>
            <a:r>
              <a:rPr lang="es-MX" dirty="0" smtClean="0"/>
              <a:t> </a:t>
            </a:r>
            <a:r>
              <a:rPr lang="es-MX" dirty="0" err="1" smtClean="0"/>
              <a:t>force</a:t>
            </a:r>
            <a:endParaRPr lang="es-MX" dirty="0" smtClean="0"/>
          </a:p>
          <a:p>
            <a:endParaRPr lang="es-MX" dirty="0"/>
          </a:p>
          <a:p>
            <a:r>
              <a:rPr lang="es-MX" dirty="0" smtClean="0"/>
              <a:t>Por Ulises Jiménez Sabido</a:t>
            </a:r>
            <a:endParaRPr lang="es-MX" dirty="0"/>
          </a:p>
        </p:txBody>
      </p:sp>
    </p:spTree>
    <p:extLst>
      <p:ext uri="{BB962C8B-B14F-4D97-AF65-F5344CB8AC3E}">
        <p14:creationId xmlns:p14="http://schemas.microsoft.com/office/powerpoint/2010/main" val="191290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n-US" dirty="0"/>
          </a:p>
        </p:txBody>
      </p:sp>
      <p:sp>
        <p:nvSpPr>
          <p:cNvPr id="3" name="Marcador de contenido 2"/>
          <p:cNvSpPr>
            <a:spLocks noGrp="1"/>
          </p:cNvSpPr>
          <p:nvPr>
            <p:ph idx="1"/>
          </p:nvPr>
        </p:nvSpPr>
        <p:spPr>
          <a:xfrm>
            <a:off x="1141412" y="2249487"/>
            <a:ext cx="10350133" cy="3541714"/>
          </a:xfrm>
        </p:spPr>
        <p:txBody>
          <a:bodyPr>
            <a:normAutofit fontScale="70000" lnSpcReduction="20000"/>
          </a:bodyPr>
          <a:lstStyle/>
          <a:p>
            <a:r>
              <a:rPr lang="es-ES" dirty="0" smtClean="0"/>
              <a:t>Implementación de objetos estándar y/o personalizados para gestionar la información de los estudiantes y de las cotizaciones.</a:t>
            </a:r>
          </a:p>
          <a:p>
            <a:endParaRPr lang="es-ES" dirty="0" smtClean="0"/>
          </a:p>
          <a:p>
            <a:r>
              <a:rPr lang="es-ES" dirty="0" smtClean="0"/>
              <a:t>Automatizar el sistema de cotizaciones, esto incluye:</a:t>
            </a:r>
            <a:br>
              <a:rPr lang="es-ES" dirty="0" smtClean="0"/>
            </a:br>
            <a:r>
              <a:rPr lang="es-ES" dirty="0" smtClean="0"/>
              <a:t>-Calcular el costo de la inscripción, teniendo en cuenta el costo de las materias, la cantidad de estas y el método de pago.</a:t>
            </a:r>
            <a:r>
              <a:rPr lang="en-US" dirty="0" smtClean="0"/>
              <a:t/>
            </a:r>
            <a:br>
              <a:rPr lang="en-US" dirty="0" smtClean="0"/>
            </a:br>
            <a:r>
              <a:rPr lang="en-US" dirty="0" smtClean="0"/>
              <a:t>-</a:t>
            </a:r>
            <a:r>
              <a:rPr lang="en-US" dirty="0" err="1" smtClean="0"/>
              <a:t>Calcular</a:t>
            </a:r>
            <a:r>
              <a:rPr lang="en-US" dirty="0" smtClean="0"/>
              <a:t> y </a:t>
            </a:r>
            <a:r>
              <a:rPr lang="en-US" dirty="0" err="1" smtClean="0"/>
              <a:t>aplicar</a:t>
            </a:r>
            <a:r>
              <a:rPr lang="en-US" dirty="0" smtClean="0"/>
              <a:t> </a:t>
            </a:r>
            <a:r>
              <a:rPr lang="en-US" dirty="0" err="1" smtClean="0"/>
              <a:t>los</a:t>
            </a:r>
            <a:r>
              <a:rPr lang="en-US" dirty="0" smtClean="0"/>
              <a:t> </a:t>
            </a:r>
            <a:r>
              <a:rPr lang="en-US" dirty="0" err="1" smtClean="0"/>
              <a:t>descuentos</a:t>
            </a:r>
            <a:r>
              <a:rPr lang="en-US" dirty="0" smtClean="0"/>
              <a:t> </a:t>
            </a:r>
            <a:r>
              <a:rPr lang="en-US" dirty="0" err="1" smtClean="0"/>
              <a:t>necesarios</a:t>
            </a:r>
            <a:r>
              <a:rPr lang="en-US" dirty="0" smtClean="0"/>
              <a:t>, </a:t>
            </a:r>
            <a:r>
              <a:rPr lang="en-US" dirty="0" err="1" smtClean="0"/>
              <a:t>teniendo</a:t>
            </a:r>
            <a:r>
              <a:rPr lang="en-US" dirty="0" smtClean="0"/>
              <a:t> </a:t>
            </a:r>
            <a:r>
              <a:rPr lang="en-US" dirty="0" err="1" smtClean="0"/>
              <a:t>en</a:t>
            </a:r>
            <a:r>
              <a:rPr lang="en-US" dirty="0" smtClean="0"/>
              <a:t> </a:t>
            </a:r>
            <a:r>
              <a:rPr lang="en-US" dirty="0" err="1" smtClean="0"/>
              <a:t>cuenta</a:t>
            </a:r>
            <a:r>
              <a:rPr lang="en-US" dirty="0" smtClean="0"/>
              <a:t> las </a:t>
            </a:r>
            <a:r>
              <a:rPr lang="en-US" dirty="0" err="1" smtClean="0"/>
              <a:t>becas</a:t>
            </a:r>
            <a:r>
              <a:rPr lang="en-US" dirty="0" smtClean="0"/>
              <a:t> del </a:t>
            </a:r>
            <a:r>
              <a:rPr lang="en-US" dirty="0" err="1" smtClean="0"/>
              <a:t>estudiante</a:t>
            </a:r>
            <a:r>
              <a:rPr lang="en-US" dirty="0" smtClean="0"/>
              <a:t/>
            </a:r>
            <a:br>
              <a:rPr lang="en-US" dirty="0" smtClean="0"/>
            </a:br>
            <a:r>
              <a:rPr lang="en-US" dirty="0" smtClean="0"/>
              <a:t>-</a:t>
            </a:r>
            <a:r>
              <a:rPr lang="en-US" dirty="0" err="1" smtClean="0"/>
              <a:t>Enviar</a:t>
            </a:r>
            <a:r>
              <a:rPr lang="en-US" dirty="0" smtClean="0"/>
              <a:t> </a:t>
            </a:r>
            <a:r>
              <a:rPr lang="en-US" dirty="0" err="1" smtClean="0"/>
              <a:t>automáticamente</a:t>
            </a:r>
            <a:r>
              <a:rPr lang="en-US" dirty="0" smtClean="0"/>
              <a:t> un </a:t>
            </a:r>
            <a:r>
              <a:rPr lang="en-US" dirty="0" err="1" smtClean="0"/>
              <a:t>correo</a:t>
            </a:r>
            <a:r>
              <a:rPr lang="en-US" dirty="0" smtClean="0"/>
              <a:t> al </a:t>
            </a:r>
            <a:r>
              <a:rPr lang="en-US" dirty="0" err="1" smtClean="0"/>
              <a:t>estudiante</a:t>
            </a:r>
            <a:r>
              <a:rPr lang="en-US" dirty="0" smtClean="0"/>
              <a:t>, con un PDF </a:t>
            </a:r>
            <a:r>
              <a:rPr lang="en-US" dirty="0" err="1" smtClean="0"/>
              <a:t>adjunto</a:t>
            </a:r>
            <a:r>
              <a:rPr lang="en-US" dirty="0" smtClean="0"/>
              <a:t> que </a:t>
            </a:r>
            <a:r>
              <a:rPr lang="en-US" dirty="0" err="1" smtClean="0"/>
              <a:t>incluye</a:t>
            </a:r>
            <a:r>
              <a:rPr lang="en-US" dirty="0" smtClean="0"/>
              <a:t> </a:t>
            </a:r>
            <a:r>
              <a:rPr lang="en-US" dirty="0" err="1" smtClean="0"/>
              <a:t>información</a:t>
            </a:r>
            <a:r>
              <a:rPr lang="en-US" dirty="0" smtClean="0"/>
              <a:t> de la </a:t>
            </a:r>
            <a:r>
              <a:rPr lang="en-US" dirty="0" err="1" smtClean="0"/>
              <a:t>cotización</a:t>
            </a:r>
            <a:endParaRPr lang="en-US" dirty="0" smtClean="0"/>
          </a:p>
          <a:p>
            <a:pPr marL="0" indent="0">
              <a:buNone/>
            </a:pPr>
            <a:endParaRPr lang="en-US" dirty="0" smtClean="0"/>
          </a:p>
          <a:p>
            <a:r>
              <a:rPr lang="es-ES" dirty="0" smtClean="0"/>
              <a:t>Aplicar reglas de validación para mantener la integridad de los datos.</a:t>
            </a:r>
          </a:p>
        </p:txBody>
      </p:sp>
    </p:spTree>
    <p:extLst>
      <p:ext uri="{BB962C8B-B14F-4D97-AF65-F5344CB8AC3E}">
        <p14:creationId xmlns:p14="http://schemas.microsoft.com/office/powerpoint/2010/main" val="3884683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Solución implementada</a:t>
            </a:r>
            <a:endParaRPr lang="en-US" dirty="0"/>
          </a:p>
        </p:txBody>
      </p:sp>
      <p:sp>
        <p:nvSpPr>
          <p:cNvPr id="3" name="Marcador de contenido 2"/>
          <p:cNvSpPr>
            <a:spLocks noGrp="1"/>
          </p:cNvSpPr>
          <p:nvPr>
            <p:ph idx="1"/>
          </p:nvPr>
        </p:nvSpPr>
        <p:spPr>
          <a:xfrm>
            <a:off x="1141413" y="1951021"/>
            <a:ext cx="9905998" cy="3541714"/>
          </a:xfrm>
        </p:spPr>
        <p:txBody>
          <a:bodyPr>
            <a:normAutofit/>
          </a:bodyPr>
          <a:lstStyle/>
          <a:p>
            <a:pPr algn="ctr"/>
            <a:r>
              <a:rPr lang="es-ES" sz="1600" dirty="0" smtClean="0"/>
              <a:t>Se utilizaron los objetos </a:t>
            </a:r>
            <a:r>
              <a:rPr lang="es-ES" sz="1600" dirty="0" err="1" smtClean="0"/>
              <a:t>Contact</a:t>
            </a:r>
            <a:r>
              <a:rPr lang="es-ES" sz="1600" dirty="0" smtClean="0"/>
              <a:t> y </a:t>
            </a:r>
            <a:r>
              <a:rPr lang="es-ES" sz="1600" dirty="0" err="1" smtClean="0"/>
              <a:t>Contract</a:t>
            </a:r>
            <a:r>
              <a:rPr lang="es-ES" sz="1600" dirty="0" smtClean="0"/>
              <a:t>, los cuáles ya incluyen campos útiles para la gestión de estudiantes y sus cotizaciones, tales como el nombre, la fecha de nacimiento, el email, etc. Adicionalmente, ambos objetos está relacionados (un contacto puede tener muchos contratos). Únicamente se añadieron los campos personalizados necesarios para este caso.</a:t>
            </a:r>
            <a:endParaRPr lang="es-ES" sz="1600" dirty="0" smtClean="0"/>
          </a:p>
        </p:txBody>
      </p:sp>
      <p:pic>
        <p:nvPicPr>
          <p:cNvPr id="4" name="Imagen 3"/>
          <p:cNvPicPr>
            <a:picLocks noChangeAspect="1"/>
          </p:cNvPicPr>
          <p:nvPr/>
        </p:nvPicPr>
        <p:blipFill rotWithShape="1">
          <a:blip r:embed="rId3"/>
          <a:srcRect t="17037" r="51042" b="43148"/>
          <a:stretch/>
        </p:blipFill>
        <p:spPr>
          <a:xfrm>
            <a:off x="3548435" y="3528240"/>
            <a:ext cx="5091953" cy="2329298"/>
          </a:xfrm>
          <a:prstGeom prst="rect">
            <a:avLst/>
          </a:prstGeom>
        </p:spPr>
      </p:pic>
    </p:spTree>
    <p:extLst>
      <p:ext uri="{BB962C8B-B14F-4D97-AF65-F5344CB8AC3E}">
        <p14:creationId xmlns:p14="http://schemas.microsoft.com/office/powerpoint/2010/main" val="3933330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Solución implementada</a:t>
            </a:r>
            <a:endParaRPr lang="en-US" dirty="0"/>
          </a:p>
        </p:txBody>
      </p:sp>
      <p:sp>
        <p:nvSpPr>
          <p:cNvPr id="3" name="Marcador de contenido 2"/>
          <p:cNvSpPr>
            <a:spLocks noGrp="1"/>
          </p:cNvSpPr>
          <p:nvPr>
            <p:ph idx="1"/>
          </p:nvPr>
        </p:nvSpPr>
        <p:spPr>
          <a:xfrm>
            <a:off x="1141413" y="1951021"/>
            <a:ext cx="9905998" cy="3541714"/>
          </a:xfrm>
        </p:spPr>
        <p:txBody>
          <a:bodyPr>
            <a:normAutofit/>
          </a:bodyPr>
          <a:lstStyle/>
          <a:p>
            <a:pPr algn="ctr"/>
            <a:r>
              <a:rPr lang="es-ES" sz="1600" dirty="0" smtClean="0"/>
              <a:t>Gran parte de la solución recae en un </a:t>
            </a:r>
            <a:r>
              <a:rPr lang="es-ES" sz="1600" dirty="0" err="1" smtClean="0"/>
              <a:t>trigger</a:t>
            </a:r>
            <a:r>
              <a:rPr lang="es-ES" sz="1600" dirty="0" smtClean="0"/>
              <a:t> que se ejecuta antes Y después de insertar un registro del objeto </a:t>
            </a:r>
            <a:r>
              <a:rPr lang="es-ES" sz="1600" dirty="0" err="1" smtClean="0"/>
              <a:t>Contract</a:t>
            </a:r>
            <a:r>
              <a:rPr lang="es-ES" sz="1600" dirty="0" smtClean="0"/>
              <a:t>. Antes de insertar el registro, el </a:t>
            </a:r>
            <a:r>
              <a:rPr lang="es-ES" sz="1600" dirty="0" err="1" smtClean="0"/>
              <a:t>trigger</a:t>
            </a:r>
            <a:r>
              <a:rPr lang="es-ES" sz="1600" dirty="0" smtClean="0"/>
              <a:t> llama a un </a:t>
            </a:r>
            <a:r>
              <a:rPr lang="es-ES" sz="1600" dirty="0" err="1" smtClean="0"/>
              <a:t>handler</a:t>
            </a:r>
            <a:r>
              <a:rPr lang="es-ES" sz="1600" dirty="0" smtClean="0"/>
              <a:t> que calcula el costo subtotal y el costo total de la cotización. Después de insertar el registro, el </a:t>
            </a:r>
            <a:r>
              <a:rPr lang="es-ES" sz="1600" dirty="0" err="1" smtClean="0"/>
              <a:t>trigger</a:t>
            </a:r>
            <a:r>
              <a:rPr lang="es-ES" sz="1600" dirty="0" smtClean="0"/>
              <a:t> invoca un servicio que se ejecuta de forma asíncrona, el cuál envía un PDF con información de la </a:t>
            </a:r>
            <a:r>
              <a:rPr lang="es-ES" sz="1600" dirty="0" err="1" smtClean="0"/>
              <a:t>cotizacón</a:t>
            </a:r>
            <a:r>
              <a:rPr lang="es-ES" sz="1600" dirty="0" smtClean="0"/>
              <a:t> al correo del estudiante. El </a:t>
            </a:r>
            <a:r>
              <a:rPr lang="es-ES" sz="1600" dirty="0" err="1" smtClean="0"/>
              <a:t>trigger</a:t>
            </a:r>
            <a:r>
              <a:rPr lang="es-ES" sz="1600" dirty="0" smtClean="0"/>
              <a:t> puede manejar registros insertados en </a:t>
            </a:r>
            <a:r>
              <a:rPr lang="es-ES" sz="1600" dirty="0" err="1" smtClean="0"/>
              <a:t>bulk</a:t>
            </a:r>
            <a:r>
              <a:rPr lang="es-ES" sz="1600" dirty="0" smtClean="0"/>
              <a:t>.</a:t>
            </a:r>
            <a:endParaRPr lang="es-ES" sz="1600" dirty="0" smtClean="0"/>
          </a:p>
        </p:txBody>
      </p:sp>
      <p:pic>
        <p:nvPicPr>
          <p:cNvPr id="5" name="Imagen 4"/>
          <p:cNvPicPr>
            <a:picLocks noChangeAspect="1"/>
          </p:cNvPicPr>
          <p:nvPr/>
        </p:nvPicPr>
        <p:blipFill rotWithShape="1">
          <a:blip r:embed="rId3"/>
          <a:srcRect l="1141" t="12924" r="55877" b="58694"/>
          <a:stretch/>
        </p:blipFill>
        <p:spPr>
          <a:xfrm>
            <a:off x="2436811" y="3614942"/>
            <a:ext cx="7315201" cy="2717076"/>
          </a:xfrm>
          <a:prstGeom prst="rect">
            <a:avLst/>
          </a:prstGeom>
        </p:spPr>
      </p:pic>
    </p:spTree>
    <p:extLst>
      <p:ext uri="{BB962C8B-B14F-4D97-AF65-F5344CB8AC3E}">
        <p14:creationId xmlns:p14="http://schemas.microsoft.com/office/powerpoint/2010/main" val="4247508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27659"/>
            <a:ext cx="9905998" cy="1478570"/>
          </a:xfrm>
        </p:spPr>
        <p:txBody>
          <a:bodyPr/>
          <a:lstStyle/>
          <a:p>
            <a:pPr algn="ctr"/>
            <a:r>
              <a:rPr lang="es-ES" dirty="0" smtClean="0"/>
              <a:t>Demostración de funcionalidades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406" y="2735457"/>
            <a:ext cx="4848847" cy="3541712"/>
          </a:xfrm>
        </p:spPr>
      </p:pic>
      <p:pic>
        <p:nvPicPr>
          <p:cNvPr id="5" name="Imagen 4"/>
          <p:cNvPicPr>
            <a:picLocks noChangeAspect="1"/>
          </p:cNvPicPr>
          <p:nvPr/>
        </p:nvPicPr>
        <p:blipFill rotWithShape="1">
          <a:blip r:embed="rId3"/>
          <a:srcRect l="28650" t="12924" r="28988" b="21978"/>
          <a:stretch/>
        </p:blipFill>
        <p:spPr>
          <a:xfrm>
            <a:off x="6809689" y="2614054"/>
            <a:ext cx="4237722" cy="3663115"/>
          </a:xfrm>
          <a:prstGeom prst="rect">
            <a:avLst/>
          </a:prstGeom>
        </p:spPr>
      </p:pic>
      <p:sp>
        <p:nvSpPr>
          <p:cNvPr id="6" name="CuadroTexto 5"/>
          <p:cNvSpPr txBox="1"/>
          <p:nvPr/>
        </p:nvSpPr>
        <p:spPr>
          <a:xfrm>
            <a:off x="1549264" y="1986239"/>
            <a:ext cx="3618876" cy="369332"/>
          </a:xfrm>
          <a:prstGeom prst="rect">
            <a:avLst/>
          </a:prstGeom>
          <a:noFill/>
        </p:spPr>
        <p:txBody>
          <a:bodyPr wrap="none" rtlCol="0">
            <a:spAutoFit/>
          </a:bodyPr>
          <a:lstStyle/>
          <a:p>
            <a:r>
              <a:rPr lang="es-ES" dirty="0" smtClean="0"/>
              <a:t>Formulario de inserción de estudiante</a:t>
            </a:r>
            <a:endParaRPr lang="en-US" dirty="0"/>
          </a:p>
        </p:txBody>
      </p:sp>
      <p:sp>
        <p:nvSpPr>
          <p:cNvPr id="7" name="CuadroTexto 6"/>
          <p:cNvSpPr txBox="1"/>
          <p:nvPr/>
        </p:nvSpPr>
        <p:spPr>
          <a:xfrm>
            <a:off x="7119112" y="1986239"/>
            <a:ext cx="3580404" cy="369332"/>
          </a:xfrm>
          <a:prstGeom prst="rect">
            <a:avLst/>
          </a:prstGeom>
          <a:noFill/>
        </p:spPr>
        <p:txBody>
          <a:bodyPr wrap="none" rtlCol="0">
            <a:spAutoFit/>
          </a:bodyPr>
          <a:lstStyle/>
          <a:p>
            <a:r>
              <a:rPr lang="es-ES" dirty="0" smtClean="0"/>
              <a:t>Formulario de inserción de cotización</a:t>
            </a:r>
            <a:endParaRPr lang="en-US" dirty="0"/>
          </a:p>
        </p:txBody>
      </p:sp>
    </p:spTree>
    <p:extLst>
      <p:ext uri="{BB962C8B-B14F-4D97-AF65-F5344CB8AC3E}">
        <p14:creationId xmlns:p14="http://schemas.microsoft.com/office/powerpoint/2010/main" val="1022416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27659"/>
            <a:ext cx="9905998" cy="1478570"/>
          </a:xfrm>
        </p:spPr>
        <p:txBody>
          <a:bodyPr/>
          <a:lstStyle/>
          <a:p>
            <a:pPr algn="ctr"/>
            <a:r>
              <a:rPr lang="es-ES" dirty="0" smtClean="0"/>
              <a:t>Demostración de funcionalidades</a:t>
            </a:r>
            <a:endParaRPr lang="en-US" dirty="0"/>
          </a:p>
        </p:txBody>
      </p:sp>
      <p:sp>
        <p:nvSpPr>
          <p:cNvPr id="6" name="CuadroTexto 5"/>
          <p:cNvSpPr txBox="1"/>
          <p:nvPr/>
        </p:nvSpPr>
        <p:spPr>
          <a:xfrm>
            <a:off x="4882703" y="1878416"/>
            <a:ext cx="2053767" cy="369332"/>
          </a:xfrm>
          <a:prstGeom prst="rect">
            <a:avLst/>
          </a:prstGeom>
          <a:noFill/>
        </p:spPr>
        <p:txBody>
          <a:bodyPr wrap="none" rtlCol="0">
            <a:spAutoFit/>
          </a:bodyPr>
          <a:lstStyle/>
          <a:p>
            <a:r>
              <a:rPr lang="es-ES" dirty="0" smtClean="0"/>
              <a:t>Lista de cotizaciones</a:t>
            </a:r>
            <a:endParaRPr lang="en-U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988" y="2453768"/>
            <a:ext cx="9467321" cy="3655201"/>
          </a:xfrm>
        </p:spPr>
      </p:pic>
    </p:spTree>
    <p:extLst>
      <p:ext uri="{BB962C8B-B14F-4D97-AF65-F5344CB8AC3E}">
        <p14:creationId xmlns:p14="http://schemas.microsoft.com/office/powerpoint/2010/main" val="313559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27659"/>
            <a:ext cx="9905998" cy="1478570"/>
          </a:xfrm>
        </p:spPr>
        <p:txBody>
          <a:bodyPr/>
          <a:lstStyle/>
          <a:p>
            <a:pPr algn="ctr"/>
            <a:r>
              <a:rPr lang="es-ES" dirty="0" smtClean="0"/>
              <a:t>Demostración de funcionalidades</a:t>
            </a:r>
            <a:endParaRPr lang="en-US" dirty="0"/>
          </a:p>
        </p:txBody>
      </p:sp>
      <p:sp>
        <p:nvSpPr>
          <p:cNvPr id="6" name="CuadroTexto 5"/>
          <p:cNvSpPr txBox="1"/>
          <p:nvPr/>
        </p:nvSpPr>
        <p:spPr>
          <a:xfrm>
            <a:off x="5430608" y="1773930"/>
            <a:ext cx="1327608" cy="369332"/>
          </a:xfrm>
          <a:prstGeom prst="rect">
            <a:avLst/>
          </a:prstGeom>
          <a:noFill/>
        </p:spPr>
        <p:txBody>
          <a:bodyPr wrap="none" rtlCol="0">
            <a:spAutoFit/>
          </a:bodyPr>
          <a:lstStyle/>
          <a:p>
            <a:r>
              <a:rPr lang="es-ES" dirty="0" smtClean="0"/>
              <a:t>PDF Enviado</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502" y="2395401"/>
            <a:ext cx="7981942" cy="3937303"/>
          </a:xfrm>
        </p:spPr>
      </p:pic>
    </p:spTree>
    <p:extLst>
      <p:ext uri="{BB962C8B-B14F-4D97-AF65-F5344CB8AC3E}">
        <p14:creationId xmlns:p14="http://schemas.microsoft.com/office/powerpoint/2010/main" val="388113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Reflexiones del proceso de desarrollo</a:t>
            </a:r>
            <a:endParaRPr lang="en-US" dirty="0"/>
          </a:p>
        </p:txBody>
      </p:sp>
      <p:sp>
        <p:nvSpPr>
          <p:cNvPr id="3" name="Marcador de contenido 2"/>
          <p:cNvSpPr>
            <a:spLocks noGrp="1"/>
          </p:cNvSpPr>
          <p:nvPr>
            <p:ph idx="1"/>
          </p:nvPr>
        </p:nvSpPr>
        <p:spPr>
          <a:xfrm>
            <a:off x="1141412" y="1974715"/>
            <a:ext cx="9905999" cy="4280171"/>
          </a:xfrm>
        </p:spPr>
        <p:txBody>
          <a:bodyPr>
            <a:normAutofit fontScale="92500" lnSpcReduction="20000"/>
          </a:bodyPr>
          <a:lstStyle/>
          <a:p>
            <a:r>
              <a:rPr lang="es-ES" dirty="0" smtClean="0"/>
              <a:t>Lecciones aprendidas:</a:t>
            </a:r>
            <a:r>
              <a:rPr lang="es-ES" dirty="0"/>
              <a:t/>
            </a:r>
            <a:br>
              <a:rPr lang="es-ES" dirty="0"/>
            </a:br>
            <a:r>
              <a:rPr lang="es-ES" dirty="0" smtClean="0"/>
              <a:t>-Desarrollo de soluciones de forma creativa</a:t>
            </a:r>
            <a:br>
              <a:rPr lang="es-ES" dirty="0" smtClean="0"/>
            </a:br>
            <a:r>
              <a:rPr lang="es-ES" dirty="0" smtClean="0"/>
              <a:t>-Manejo de estructura de datos</a:t>
            </a:r>
            <a:br>
              <a:rPr lang="es-ES" dirty="0" smtClean="0"/>
            </a:br>
            <a:r>
              <a:rPr lang="es-ES" dirty="0" smtClean="0"/>
              <a:t>-Enfocarse en mantener simples las soluciones</a:t>
            </a:r>
            <a:endParaRPr lang="es-ES" dirty="0"/>
          </a:p>
          <a:p>
            <a:r>
              <a:rPr lang="es-ES" dirty="0" smtClean="0"/>
              <a:t>Lecciones reforzadas:</a:t>
            </a:r>
            <a:br>
              <a:rPr lang="es-ES" dirty="0" smtClean="0"/>
            </a:br>
            <a:r>
              <a:rPr lang="es-ES" dirty="0" smtClean="0"/>
              <a:t>-Desarrollo de </a:t>
            </a:r>
            <a:r>
              <a:rPr lang="es-ES" dirty="0" err="1" smtClean="0"/>
              <a:t>triggers</a:t>
            </a:r>
            <a:r>
              <a:rPr lang="es-ES" dirty="0" smtClean="0"/>
              <a:t>, </a:t>
            </a:r>
            <a:r>
              <a:rPr lang="es-ES" dirty="0" err="1"/>
              <a:t>a</a:t>
            </a:r>
            <a:r>
              <a:rPr lang="es-ES" dirty="0" err="1" smtClean="0"/>
              <a:t>pex</a:t>
            </a:r>
            <a:r>
              <a:rPr lang="es-ES" dirty="0" smtClean="0"/>
              <a:t> asíncrono, </a:t>
            </a:r>
            <a:r>
              <a:rPr lang="es-ES" dirty="0" err="1" smtClean="0"/>
              <a:t>callouts</a:t>
            </a:r>
            <a:r>
              <a:rPr lang="es-ES" dirty="0" smtClean="0"/>
              <a:t> y </a:t>
            </a:r>
            <a:r>
              <a:rPr lang="es-ES" dirty="0" err="1" smtClean="0"/>
              <a:t>handlers</a:t>
            </a:r>
            <a:r>
              <a:rPr lang="es-ES" dirty="0" smtClean="0"/>
              <a:t/>
            </a:r>
            <a:br>
              <a:rPr lang="es-ES" dirty="0" smtClean="0"/>
            </a:br>
            <a:r>
              <a:rPr lang="es-ES" dirty="0" smtClean="0"/>
              <a:t>-</a:t>
            </a:r>
            <a:r>
              <a:rPr lang="es-ES" dirty="0" err="1" smtClean="0"/>
              <a:t>Visualforce</a:t>
            </a:r>
            <a:r>
              <a:rPr lang="es-ES" dirty="0" smtClean="0"/>
              <a:t/>
            </a:r>
            <a:br>
              <a:rPr lang="es-ES" dirty="0" smtClean="0"/>
            </a:br>
            <a:r>
              <a:rPr lang="es-ES" dirty="0" smtClean="0"/>
              <a:t>-Creación de objetos y campos personalizados</a:t>
            </a:r>
            <a:endParaRPr lang="es-ES" dirty="0"/>
          </a:p>
          <a:p>
            <a:r>
              <a:rPr lang="es-ES" dirty="0" smtClean="0"/>
              <a:t>Lecciones a mejorar:</a:t>
            </a:r>
            <a:br>
              <a:rPr lang="es-ES" dirty="0" smtClean="0"/>
            </a:br>
            <a:r>
              <a:rPr lang="es-ES" dirty="0" smtClean="0"/>
              <a:t>-Interfaz de usuario</a:t>
            </a:r>
            <a:r>
              <a:rPr lang="es-ES" dirty="0"/>
              <a:t/>
            </a:r>
            <a:br>
              <a:rPr lang="es-ES" dirty="0"/>
            </a:br>
            <a:r>
              <a:rPr lang="es-ES" dirty="0" smtClean="0"/>
              <a:t>-Formato de </a:t>
            </a:r>
            <a:r>
              <a:rPr lang="es-ES" dirty="0" err="1" smtClean="0"/>
              <a:t>Visualforce</a:t>
            </a:r>
            <a:endParaRPr lang="es-ES" dirty="0" smtClean="0"/>
          </a:p>
        </p:txBody>
      </p:sp>
    </p:spTree>
    <p:extLst>
      <p:ext uri="{BB962C8B-B14F-4D97-AF65-F5344CB8AC3E}">
        <p14:creationId xmlns:p14="http://schemas.microsoft.com/office/powerpoint/2010/main" val="2466068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79</TotalTime>
  <Words>239</Words>
  <Application>Microsoft Office PowerPoint</Application>
  <PresentationFormat>Panorámica</PresentationFormat>
  <Paragraphs>27</Paragraphs>
  <Slides>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Trebuchet MS</vt:lpstr>
      <vt:lpstr>Tw Cen MT</vt:lpstr>
      <vt:lpstr>Circuito</vt:lpstr>
      <vt:lpstr>Reto Liderly</vt:lpstr>
      <vt:lpstr>Objetivos</vt:lpstr>
      <vt:lpstr>Solución implementada</vt:lpstr>
      <vt:lpstr>Solución implementada</vt:lpstr>
      <vt:lpstr>Demostración de funcionalidades</vt:lpstr>
      <vt:lpstr>Demostración de funcionalidades</vt:lpstr>
      <vt:lpstr>Demostración de funcionalidades</vt:lpstr>
      <vt:lpstr>Reflexiones del proceso de 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Liderly</dc:title>
  <dc:creator>Jesús Manuel Figueroa Castillo</dc:creator>
  <cp:lastModifiedBy>Usuario</cp:lastModifiedBy>
  <cp:revision>6</cp:revision>
  <dcterms:created xsi:type="dcterms:W3CDTF">2024-11-01T13:56:53Z</dcterms:created>
  <dcterms:modified xsi:type="dcterms:W3CDTF">2024-11-19T09:05:38Z</dcterms:modified>
</cp:coreProperties>
</file>