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3" r:id="rId9"/>
    <p:sldId id="265" r:id="rId10"/>
    <p:sldId id="264" r:id="rId11"/>
    <p:sldId id="262" r:id="rId12"/>
    <p:sldId id="268" r:id="rId13"/>
    <p:sldId id="266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DDDDDD"/>
    <a:srgbClr val="FABCCF"/>
    <a:srgbClr val="F896B4"/>
    <a:srgbClr val="FAFAFA"/>
    <a:srgbClr val="F9F9F9"/>
    <a:srgbClr val="FFF3F7"/>
    <a:srgbClr val="FEACCB"/>
    <a:srgbClr val="FF7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84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2821-9FDB-4417-B8B3-21108CBE3224}" type="datetimeFigureOut">
              <a:rPr lang="en-DE" smtClean="0"/>
              <a:t>27/06/2024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031F0-F032-455C-ACEA-51A8DDB24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660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40C72-0DB0-1A48-8CC3-63755D7B4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B204E-E8ED-2B2B-F446-21C1DA2E8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5F5F7-EA21-D865-CAF4-ECF24EA1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745E-CC1F-4D8C-AB14-713BDEDCFEEB}" type="datetime8">
              <a:rPr lang="en-DE" smtClean="0"/>
              <a:t>27/06/2024 16:29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86F9C9-A7C7-E22D-A612-EF1A5222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07728-BEF2-3CEE-2C74-03C1036A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405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8D9C7-E8C0-4139-2115-50511E60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12BEE7-155B-930C-E366-14AB5F02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3E5DD-5C99-F028-A5C5-4FA7D6A5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0E4-33E7-4BD8-A1D1-C1E453B36FBE}" type="datetime8">
              <a:rPr lang="en-DE" smtClean="0"/>
              <a:t>27/06/2024 16:29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6F005-880E-638D-B720-6A555058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548C0-82C5-FDEB-9F87-534C1353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622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7B53C1-A4C6-19F1-4714-F52FE9D42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16F8E2-0068-AA23-404E-122696049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11D2A-8129-62C9-D07E-A1DF30A1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6A28-1F59-4FFB-92CF-CE623345F9DB}" type="datetime8">
              <a:rPr lang="en-DE" smtClean="0"/>
              <a:t>27/06/2024 16:29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7051E-84D7-06C2-9310-8550D3C7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14449-BA41-39EE-E259-25B9F274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96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A9349-8762-A2D1-DA3D-3256BF3C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DC1576-4998-A0EA-0A31-95305D43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95029A-CCB2-1085-A47F-27EEAB1A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135-D190-4BD9-B150-64BA07FEF37B}" type="datetime8">
              <a:rPr lang="en-DE" smtClean="0"/>
              <a:t>27/06/2024 16:29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58D032-D02F-1395-526B-95B2AA3C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5343B-BFC3-E8E7-05BB-8291EBD3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916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8B32A-5841-87D4-B738-B8EBC036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45B414-F5C8-B57C-17FA-A93A2292B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B911A-EF8A-9C50-37CA-A2513288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CE1D-6A5B-488C-96F4-3F018FB6CB1F}" type="datetime8">
              <a:rPr lang="en-DE" smtClean="0"/>
              <a:t>27/06/2024 16:29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8C187-9400-2D4E-6413-037ADC90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3DA65-6D82-CEB4-56B8-F3F33846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1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5112F-986C-0B99-AC41-D94B141D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02C6C-F95F-1FD2-B215-DE8248A95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9AC0D3-F974-C3EE-58F2-7310F1D4B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BC8694-FC27-8915-09AF-47CC000D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E17E-FE36-4AAC-B6F4-3A0FEB106346}" type="datetime8">
              <a:rPr lang="en-DE" smtClean="0"/>
              <a:t>27/06/2024 16:29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438944-AA49-B6B0-C722-B468462E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1CDB1F-9CED-AE1B-EC14-7042D135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697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F677-C016-AB51-32AC-638CCA46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72B28D-8423-9404-D4B2-0792AEC6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B2628F-C6C7-AED6-E64A-3D7E7EB5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E994F4-433C-797F-342A-74307336D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05AA1-E272-D193-C014-D0E01A894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9E6E4B-32C7-8F7D-781B-9B113527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4BE2-97CD-40A0-B6BF-437A9B3728FF}" type="datetime8">
              <a:rPr lang="en-DE" smtClean="0"/>
              <a:t>27/06/2024 16:29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F38338-4FC2-AB4C-5C8C-E9F49F27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0CF882-9E39-A577-4101-E60AD9F4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535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4C8AC-B0DA-B990-6C85-E4F8D9F4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98009D-13D5-1DEC-F15F-632E4A64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E48-4668-48E3-8E08-D6EF6EFD458C}" type="datetime8">
              <a:rPr lang="en-DE" smtClean="0"/>
              <a:t>27/06/2024 16:29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C98CAA-D90E-AB8D-F458-21EE053A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A31BDF-5FEB-30BD-4343-0BDD29AC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247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F67B09-94EC-2147-B711-F249FDE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FF6-23CE-41F2-98FA-82F1523C33FE}" type="datetime8">
              <a:rPr lang="en-DE" smtClean="0"/>
              <a:t>27/06/2024 16:29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08BDD4-C352-D021-0E04-047B877B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8E45B0-1513-D25A-4965-4229676B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19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DDDBC-2C0F-CA9C-04B1-5EC2F2E5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5C7C4-D880-0EEA-07AF-8D3FD2493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2897AD-F7D8-5890-CCBD-63E641569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741CC6-3FC3-A646-E2FA-E9849569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CF8B-005B-45A0-8527-E3C8A79F5D7D}" type="datetime8">
              <a:rPr lang="en-DE" smtClean="0"/>
              <a:t>27/06/2024 16:29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49A99D-F612-0BAF-66A2-E2CD6172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0D9C86-F8B1-1DE3-157C-C63CE654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471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E5A46-C043-8AAC-F0CF-479BAB9C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AE5C45-65A3-BC3C-8BBE-505BE624B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32F9B2-65D8-56F8-2F98-7A442D5F1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4F17FE-7E14-1BBB-A8A2-1BD68DAC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2414-ECD0-4D1E-890D-FA17C5DB1788}" type="datetime8">
              <a:rPr lang="en-DE" smtClean="0"/>
              <a:t>27/06/2024 16:29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7A93C2-A7F5-942F-415B-E09CFF23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E3FAC5-8FB9-1FE9-4666-DBCBCF35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074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A8540B-E7BC-AF44-A6BE-0A6D5EDE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601C27-2425-C73C-1FCD-67E1719B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54CD2-31C2-D4FE-CDC3-57A881F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4BD09-B586-496D-A7C7-4A6458ECB1EF}" type="datetime8">
              <a:rPr lang="en-DE" smtClean="0"/>
              <a:t>27/06/2024 16:29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42EA46-9238-D85E-3668-C002F7CCF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4C96F1-4DB5-6D2F-4D57-CAFD5DF1D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21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isenwave.github.io/cpp-proposals/int-least12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A036BDA-8774-B19D-CD0E-41C9519A8404}"/>
              </a:ext>
            </a:extLst>
          </p:cNvPr>
          <p:cNvSpPr/>
          <p:nvPr/>
        </p:nvSpPr>
        <p:spPr>
          <a:xfrm rot="18069589">
            <a:off x="5092700" y="1384302"/>
            <a:ext cx="13893800" cy="866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5558B7-9C18-E883-A1FE-3DF383B35735}"/>
              </a:ext>
            </a:extLst>
          </p:cNvPr>
          <p:cNvSpPr/>
          <p:nvPr/>
        </p:nvSpPr>
        <p:spPr>
          <a:xfrm rot="18069589">
            <a:off x="5765800" y="1231902"/>
            <a:ext cx="13893800" cy="866140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7845C0-86C1-AE05-3465-4E1CD0CB18BD}"/>
              </a:ext>
            </a:extLst>
          </p:cNvPr>
          <p:cNvSpPr/>
          <p:nvPr/>
        </p:nvSpPr>
        <p:spPr>
          <a:xfrm rot="18069589">
            <a:off x="6121400" y="939801"/>
            <a:ext cx="13893800" cy="866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43086F-D23B-1829-1744-352B5D8D1AD1}"/>
              </a:ext>
            </a:extLst>
          </p:cNvPr>
          <p:cNvSpPr txBox="1"/>
          <p:nvPr/>
        </p:nvSpPr>
        <p:spPr>
          <a:xfrm>
            <a:off x="355600" y="76200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>
                <a:solidFill>
                  <a:schemeClr val="bg2">
                    <a:lumMod val="50000"/>
                  </a:schemeClr>
                </a:solidFill>
              </a:rPr>
              <a:t>P3140R0</a:t>
            </a:r>
            <a:endParaRPr lang="de-DE" sz="4800" b="1">
              <a:solidFill>
                <a:schemeClr val="bg2">
                  <a:lumMod val="50000"/>
                </a:schemeClr>
              </a:solidFill>
              <a:latin typeface="Aptos Mono" panose="020F0502020204030204" pitchFamily="49" charset="0"/>
            </a:endParaRPr>
          </a:p>
          <a:p>
            <a:r>
              <a:rPr lang="de-DE" sz="6000" b="1">
                <a:latin typeface="Consolas" panose="020B0609020204030204" pitchFamily="49" charset="0"/>
              </a:rPr>
              <a:t>std::int_least128_t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05705F-CAA5-DF60-ADC6-FE157FA7918F}"/>
              </a:ext>
            </a:extLst>
          </p:cNvPr>
          <p:cNvSpPr txBox="1"/>
          <p:nvPr/>
        </p:nvSpPr>
        <p:spPr>
          <a:xfrm>
            <a:off x="8181975" y="3103463"/>
            <a:ext cx="3581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400" b="1">
                <a:solidFill>
                  <a:srgbClr val="FABCCF"/>
                </a:solidFill>
              </a:rPr>
              <a:t>St. Louis</a:t>
            </a:r>
          </a:p>
          <a:p>
            <a:pPr algn="r"/>
            <a:r>
              <a:rPr lang="de-DE" sz="4400" b="1">
                <a:solidFill>
                  <a:srgbClr val="FABCCF"/>
                </a:solidFill>
              </a:rPr>
              <a:t>2024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2162F4-4FC7-D3E3-4CBF-B9EC3BD4F13B}"/>
              </a:ext>
            </a:extLst>
          </p:cNvPr>
          <p:cNvSpPr txBox="1"/>
          <p:nvPr/>
        </p:nvSpPr>
        <p:spPr>
          <a:xfrm>
            <a:off x="184442" y="5270501"/>
            <a:ext cx="727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Author</a:t>
            </a:r>
            <a:r>
              <a:rPr lang="de-DE"/>
              <a:t>:          Jan Schultke</a:t>
            </a:r>
          </a:p>
          <a:p>
            <a:r>
              <a:rPr lang="de-DE" b="1"/>
              <a:t>Presenter</a:t>
            </a:r>
            <a:r>
              <a:rPr lang="de-DE"/>
              <a:t>:   Jan Schultke</a:t>
            </a:r>
          </a:p>
          <a:p>
            <a:r>
              <a:rPr lang="de-DE" b="1"/>
              <a:t>Audience</a:t>
            </a:r>
            <a:r>
              <a:rPr lang="de-DE"/>
              <a:t>:    EWG</a:t>
            </a:r>
          </a:p>
          <a:p>
            <a:r>
              <a:rPr lang="de-DE" b="1"/>
              <a:t>Project</a:t>
            </a:r>
            <a:r>
              <a:rPr lang="de-DE"/>
              <a:t>:         </a:t>
            </a:r>
            <a:r>
              <a:rPr lang="en-US"/>
              <a:t>ISO/IEC 14882 Programming Languages — C++,</a:t>
            </a:r>
          </a:p>
          <a:p>
            <a:r>
              <a:rPr lang="en-US"/>
              <a:t>                          ISO/IEC JTC1/SC22/WG21</a:t>
            </a:r>
            <a:endParaRPr lang="en-DE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43CC-BFB4-23DE-CB48-89F31302F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4805" y="4392343"/>
            <a:ext cx="4644795" cy="27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3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9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4. Impact on implementations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0" y="1073457"/>
            <a:ext cx="1136737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Implementing </a:t>
            </a:r>
            <a:r>
              <a:rPr lang="de-DE" sz="3200" b="1">
                <a:highlight>
                  <a:srgbClr val="FAFAFA"/>
                </a:highlight>
                <a:latin typeface="Aptos Mono" panose="020B0009020202020204" pitchFamily="49" charset="0"/>
              </a:rPr>
              <a:t>std::int_least128_t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GCC and clang provide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_BitInt(128)</a:t>
            </a:r>
            <a:r>
              <a:rPr lang="de-DE" sz="2400"/>
              <a:t> and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__int128</a:t>
            </a:r>
            <a:r>
              <a:rPr lang="de-DE" sz="2400"/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(with some restrictions)</a:t>
            </a:r>
            <a:r>
              <a:rPr lang="de-DE" sz="2400"/>
              <a:t>.</a:t>
            </a:r>
            <a:endParaRPr lang="de-DE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No built-in type for MSVC, only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std::_Signed128</a:t>
            </a:r>
            <a:r>
              <a:rPr lang="de-DE" sz="2400"/>
              <a:t>,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std::_Unsigned128</a:t>
            </a:r>
            <a:r>
              <a:rPr lang="de-DE" sz="2400"/>
              <a:t> classes.</a:t>
            </a:r>
            <a:endParaRPr lang="de-DE" sz="2800" b="1"/>
          </a:p>
          <a:p>
            <a:pPr>
              <a:lnSpc>
                <a:spcPct val="150000"/>
              </a:lnSpc>
            </a:pPr>
            <a:r>
              <a:rPr lang="de-DE" sz="3600" b="1"/>
              <a:t>Implementing standard library (non-)changes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Many </a:t>
            </a:r>
            <a:r>
              <a:rPr lang="de-DE" sz="2400">
                <a:solidFill>
                  <a:srgbClr val="FF0066"/>
                </a:solidFill>
              </a:rPr>
              <a:t>menial changes</a:t>
            </a:r>
            <a:r>
              <a:rPr lang="de-DE" sz="2400"/>
              <a:t> (defining macros, aliases, relaxing  constraints, 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Numerics and bit manipulation</a:t>
            </a:r>
            <a:r>
              <a:rPr lang="de-DE" sz="2400"/>
              <a:t> (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std::gcd</a:t>
            </a:r>
            <a:r>
              <a:rPr lang="de-DE" sz="2400"/>
              <a:t>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std::popcount</a:t>
            </a:r>
            <a:r>
              <a:rPr lang="de-DE" sz="2400"/>
              <a:t>, 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New overloads</a:t>
            </a:r>
            <a:r>
              <a:rPr lang="de-DE" sz="2400"/>
              <a:t> (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std::abs</a:t>
            </a:r>
            <a:r>
              <a:rPr lang="de-DE" sz="2400"/>
              <a:t>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std::to_string</a:t>
            </a:r>
            <a:r>
              <a:rPr lang="de-DE" sz="2400"/>
              <a:t>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256-bit arithmetic</a:t>
            </a:r>
            <a:r>
              <a:rPr lang="de-DE" sz="2400"/>
              <a:t> for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std::linear_congruential_engine&lt;std::uint128_t&gt;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Overwhelming majority of standard library </a:t>
            </a:r>
            <a:r>
              <a:rPr lang="de-DE" sz="2400">
                <a:solidFill>
                  <a:srgbClr val="FF0066"/>
                </a:solidFill>
              </a:rPr>
              <a:t>unchanged</a:t>
            </a:r>
            <a:r>
              <a:rPr lang="de-DE" sz="24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As mentioned before, 128-bit </a:t>
            </a:r>
            <a:r>
              <a:rPr lang="de-DE" sz="2000">
                <a:latin typeface="Aptos Mono" panose="020B0009020202020204" pitchFamily="49" charset="0"/>
              </a:rPr>
              <a:t>std::printf</a:t>
            </a:r>
            <a:r>
              <a:rPr lang="de-DE" sz="2400"/>
              <a:t> support is </a:t>
            </a:r>
            <a:r>
              <a:rPr lang="de-DE" sz="2400">
                <a:solidFill>
                  <a:srgbClr val="FF0066"/>
                </a:solidFill>
              </a:rPr>
              <a:t>optional</a:t>
            </a:r>
            <a:r>
              <a:rPr lang="de-DE" sz="2400"/>
              <a:t>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C0093EE-A7BE-AE1B-2AF5-5D020D094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148" y="5267770"/>
            <a:ext cx="1781182" cy="1060153"/>
          </a:xfrm>
          <a:prstGeom prst="rect">
            <a:avLst/>
          </a:prstGeom>
        </p:spPr>
      </p:pic>
      <p:sp>
        <p:nvSpPr>
          <p:cNvPr id="7" name="Textfeld 9">
            <a:extLst>
              <a:ext uri="{FF2B5EF4-FFF2-40B4-BE49-F238E27FC236}">
                <a16:creationId xmlns:a16="http://schemas.microsoft.com/office/drawing/2014/main" id="{A96309E0-53AF-38EC-A2B2-949C5520BD87}"/>
              </a:ext>
            </a:extLst>
          </p:cNvPr>
          <p:cNvSpPr txBox="1"/>
          <p:nvPr/>
        </p:nvSpPr>
        <p:spPr>
          <a:xfrm>
            <a:off x="9602648" y="6283492"/>
            <a:ext cx="2589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400" b="1">
                <a:solidFill>
                  <a:srgbClr val="FABCCF"/>
                </a:solidFill>
              </a:rPr>
              <a:t>ST. LOUIS 2024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129094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665470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10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5. Design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“What if we added a standard integer instead?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long long long</a:t>
            </a:r>
            <a:r>
              <a:rPr lang="de-DE" sz="2200">
                <a:highlight>
                  <a:srgbClr val="FAFAFA"/>
                </a:highlight>
                <a:latin typeface="Aptos Mono" panose="020B0009020202020204" pitchFamily="49" charset="0"/>
              </a:rPr>
              <a:t>?</a:t>
            </a:r>
            <a:endParaRPr lang="de-DE" sz="2200">
              <a:latin typeface="Aptos Mono" panose="020B0009020202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More core impact.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Difference in </a:t>
            </a:r>
            <a:r>
              <a:rPr lang="de-DE" sz="2200">
                <a:solidFill>
                  <a:srgbClr val="FF0066"/>
                </a:solidFill>
              </a:rPr>
              <a:t>conversion rank</a:t>
            </a:r>
            <a:r>
              <a:rPr lang="de-DE" sz="22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“Why no </a:t>
            </a:r>
            <a:r>
              <a:rPr lang="de-DE" sz="2000" i="1">
                <a:highlight>
                  <a:srgbClr val="FAFAFA"/>
                </a:highlight>
                <a:latin typeface="Aptos Mono" panose="020B0009020202020204" pitchFamily="49" charset="0"/>
              </a:rPr>
              <a:t>std::int_least256_t</a:t>
            </a:r>
            <a:r>
              <a:rPr lang="de-DE" sz="2200" i="1"/>
              <a:t>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Too little motivation, unclear ABI, long literals.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“Why not solve this more generally (e.g. </a:t>
            </a:r>
            <a:r>
              <a:rPr lang="de-DE" i="1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_BitInt(N)</a:t>
            </a:r>
            <a:r>
              <a:rPr lang="de-DE" sz="2200" i="1"/>
              <a:t>)?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 i="1"/>
              <a:t>Huge</a:t>
            </a:r>
            <a:r>
              <a:rPr lang="de-DE" sz="2200"/>
              <a:t> effort, better done through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std::big_int&lt;N&gt;</a:t>
            </a:r>
            <a:r>
              <a:rPr lang="de-DE" sz="22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“Why make it mandatory?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If it‘s optional, library authors do </a:t>
            </a:r>
            <a:r>
              <a:rPr lang="de-DE" sz="2200">
                <a:solidFill>
                  <a:srgbClr val="FF0066"/>
                </a:solidFill>
              </a:rPr>
              <a:t>twice the work</a:t>
            </a:r>
            <a:r>
              <a:rPr lang="de-DE" sz="220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Implementation effort is reasonable, software emulation acceptable.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It‘s already here: </a:t>
            </a:r>
            <a:r>
              <a:rPr lang="de-DE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_BitInt(128)</a:t>
            </a:r>
            <a:r>
              <a:rPr lang="de-DE" sz="2200"/>
              <a:t>, </a:t>
            </a:r>
            <a:r>
              <a:rPr lang="de-DE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__int128</a:t>
            </a:r>
            <a:r>
              <a:rPr lang="de-DE" sz="2200"/>
              <a:t>, </a:t>
            </a:r>
            <a:r>
              <a:rPr lang="de-DE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std::_Signed128</a:t>
            </a:r>
            <a:r>
              <a:rPr lang="de-DE" sz="2200"/>
              <a:t>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F8453D-37ED-8E5B-0A0F-C27BEEC17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148" y="5267770"/>
            <a:ext cx="1781182" cy="1060153"/>
          </a:xfrm>
          <a:prstGeom prst="rect">
            <a:avLst/>
          </a:prstGeom>
        </p:spPr>
      </p:pic>
      <p:sp>
        <p:nvSpPr>
          <p:cNvPr id="7" name="Textfeld 9">
            <a:extLst>
              <a:ext uri="{FF2B5EF4-FFF2-40B4-BE49-F238E27FC236}">
                <a16:creationId xmlns:a16="http://schemas.microsoft.com/office/drawing/2014/main" id="{C29B4D40-4F44-68A8-9327-11BFA18A7F37}"/>
              </a:ext>
            </a:extLst>
          </p:cNvPr>
          <p:cNvSpPr txBox="1"/>
          <p:nvPr/>
        </p:nvSpPr>
        <p:spPr>
          <a:xfrm>
            <a:off x="9602648" y="6283492"/>
            <a:ext cx="2589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400" b="1">
                <a:solidFill>
                  <a:srgbClr val="FABCCF"/>
                </a:solidFill>
              </a:rPr>
              <a:t>ST. LOUIS 2024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164647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665470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11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6. Open questions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126424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“Do we want 128-bit fundamental type integers in the language?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If not, </a:t>
            </a:r>
            <a:r>
              <a:rPr lang="de-DE" sz="2200">
                <a:solidFill>
                  <a:srgbClr val="FF0066"/>
                </a:solidFill>
              </a:rPr>
              <a:t>drastic changes</a:t>
            </a:r>
            <a:r>
              <a:rPr lang="de-DE" sz="2200"/>
              <a:t> to proposal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“Is a </a:t>
            </a:r>
            <a:r>
              <a:rPr lang="de-DE" sz="2200" i="1">
                <a:solidFill>
                  <a:srgbClr val="FF0066"/>
                </a:solidFill>
              </a:rPr>
              <a:t>non-general solution</a:t>
            </a:r>
            <a:r>
              <a:rPr lang="de-DE" sz="2200" i="1"/>
              <a:t> (no 256-bit, no arbitrary bit, etc.) worth pursuing?“</a:t>
            </a:r>
            <a:endParaRPr lang="de-DE" sz="2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“Do we want them to be (mandatory) extended integers, or standard integers?“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Observable difference: </a:t>
            </a:r>
            <a:r>
              <a:rPr lang="de-DE" sz="2200">
                <a:solidFill>
                  <a:srgbClr val="FF0066"/>
                </a:solidFill>
              </a:rPr>
              <a:t>conversion rank</a:t>
            </a:r>
            <a:r>
              <a:rPr lang="de-DE" sz="2200"/>
              <a:t> vs. </a:t>
            </a:r>
            <a:r>
              <a:rPr lang="de-DE" sz="2000">
                <a:highlight>
                  <a:srgbClr val="DDDDDD"/>
                </a:highlight>
                <a:latin typeface="Aptos Mono" panose="020B0009020202020204" pitchFamily="49" charset="0"/>
              </a:rPr>
              <a:t>long long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“Should 128-bit integers be mandatory for freestanding implementations?“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Author position: </a:t>
            </a:r>
            <a:r>
              <a:rPr lang="de-DE" sz="2200">
                <a:solidFill>
                  <a:srgbClr val="FF0066"/>
                </a:solidFill>
              </a:rPr>
              <a:t>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“Should 128-bit integers be entirely optional?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Author position: </a:t>
            </a:r>
            <a:r>
              <a:rPr lang="de-DE" sz="2200">
                <a:solidFill>
                  <a:srgbClr val="FF0066"/>
                </a:solidFill>
              </a:rPr>
              <a:t>strongly against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“Is it acceptable for them to be a distinct type from </a:t>
            </a:r>
            <a:r>
              <a:rPr lang="de-DE" sz="2000" i="1">
                <a:highlight>
                  <a:srgbClr val="DDDDDD"/>
                </a:highlight>
                <a:latin typeface="Aptos Mono" panose="020B0009020202020204" pitchFamily="49" charset="0"/>
              </a:rPr>
              <a:t>__int128</a:t>
            </a:r>
            <a:r>
              <a:rPr lang="de-DE" sz="2200" i="1"/>
              <a:t>, even on implementations that already support such a 128-bit integer type?“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“Do we pursue </a:t>
            </a:r>
            <a:r>
              <a:rPr lang="de-DE" sz="2200" i="1">
                <a:solidFill>
                  <a:srgbClr val="FF0066"/>
                </a:solidFill>
              </a:rPr>
              <a:t>library changes</a:t>
            </a:r>
            <a:r>
              <a:rPr lang="de-DE" sz="2200" i="1"/>
              <a:t> which increase support for additional integer types (extended or otherwise) and prevent them from breaking ABI? “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F8453D-37ED-8E5B-0A0F-C27BEEC17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148" y="5267770"/>
            <a:ext cx="1781182" cy="1060153"/>
          </a:xfrm>
          <a:prstGeom prst="rect">
            <a:avLst/>
          </a:prstGeom>
        </p:spPr>
      </p:pic>
      <p:sp>
        <p:nvSpPr>
          <p:cNvPr id="7" name="Textfeld 9">
            <a:extLst>
              <a:ext uri="{FF2B5EF4-FFF2-40B4-BE49-F238E27FC236}">
                <a16:creationId xmlns:a16="http://schemas.microsoft.com/office/drawing/2014/main" id="{C29B4D40-4F44-68A8-9327-11BFA18A7F37}"/>
              </a:ext>
            </a:extLst>
          </p:cNvPr>
          <p:cNvSpPr txBox="1"/>
          <p:nvPr/>
        </p:nvSpPr>
        <p:spPr>
          <a:xfrm>
            <a:off x="9602648" y="6283492"/>
            <a:ext cx="2589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400" b="1">
                <a:solidFill>
                  <a:srgbClr val="FABCCF"/>
                </a:solidFill>
              </a:rPr>
              <a:t>ST. LOUIS 2024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395480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585069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12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References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/>
              <a:t>Jan Schultke;</a:t>
            </a:r>
            <a:r>
              <a:rPr lang="de-DE" sz="2800" b="1"/>
              <a:t> P3140:</a:t>
            </a:r>
            <a:r>
              <a:rPr lang="de-DE" sz="2800"/>
              <a:t> </a:t>
            </a:r>
            <a:r>
              <a:rPr lang="en-US" sz="2400">
                <a:latin typeface="Aptos Mono" panose="020B0009020202020204" pitchFamily="49" charset="0"/>
              </a:rPr>
              <a:t>std::int_least_128_t</a:t>
            </a:r>
            <a:r>
              <a:rPr lang="en-US" sz="2800"/>
              <a:t> 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(latest revision)</a:t>
            </a:r>
          </a:p>
          <a:p>
            <a:r>
              <a:rPr lang="de-DE" sz="2800">
                <a:hlinkClick r:id="rId2"/>
              </a:rPr>
              <a:t>https://eisenwave.github.io/cpp-proposals/int-least128.html</a:t>
            </a:r>
            <a:endParaRPr lang="de-DE" sz="2800"/>
          </a:p>
        </p:txBody>
      </p:sp>
      <p:sp>
        <p:nvSpPr>
          <p:cNvPr id="7" name="Textfeld 14">
            <a:extLst>
              <a:ext uri="{FF2B5EF4-FFF2-40B4-BE49-F238E27FC236}">
                <a16:creationId xmlns:a16="http://schemas.microsoft.com/office/drawing/2014/main" id="{4A4D5EB1-4B17-B6CD-D4C6-9950F154247D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5D9A394-BA53-F83D-6EBC-E1E1565BC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7148" y="5267770"/>
            <a:ext cx="1781182" cy="1060153"/>
          </a:xfrm>
          <a:prstGeom prst="rect">
            <a:avLst/>
          </a:prstGeom>
        </p:spPr>
      </p:pic>
      <p:sp>
        <p:nvSpPr>
          <p:cNvPr id="9" name="Textfeld 9">
            <a:extLst>
              <a:ext uri="{FF2B5EF4-FFF2-40B4-BE49-F238E27FC236}">
                <a16:creationId xmlns:a16="http://schemas.microsoft.com/office/drawing/2014/main" id="{A750D5D9-91A2-6B8D-DE59-48A96F8C57D0}"/>
              </a:ext>
            </a:extLst>
          </p:cNvPr>
          <p:cNvSpPr txBox="1"/>
          <p:nvPr/>
        </p:nvSpPr>
        <p:spPr>
          <a:xfrm>
            <a:off x="9602648" y="6283492"/>
            <a:ext cx="2589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400" b="1">
                <a:solidFill>
                  <a:srgbClr val="FABCCF"/>
                </a:solidFill>
              </a:rPr>
              <a:t>ST. LOUIS 2024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243404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Contents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296006" y="1376807"/>
            <a:ext cx="106767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4000"/>
              <a:t> </a:t>
            </a:r>
            <a:r>
              <a:rPr lang="en-US" sz="400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Impact on the </a:t>
            </a:r>
            <a:r>
              <a:rPr lang="de-DE" sz="4000" noProof="1"/>
              <a:t>standard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Impact on implementations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Design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Open questions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720968-C548-F372-DF20-F96D863E5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148" y="5267770"/>
            <a:ext cx="1781182" cy="106015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2589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400" b="1">
                <a:solidFill>
                  <a:srgbClr val="FABCCF"/>
                </a:solidFill>
              </a:rPr>
              <a:t>ST. LOUIS 2024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116593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2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1. Introduction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err="1"/>
              <a:t>Proposed</a:t>
            </a:r>
            <a:r>
              <a:rPr lang="de-DE" sz="3600" b="1"/>
              <a:t> types</a:t>
            </a:r>
            <a:endParaRPr lang="de-DE" sz="3600" b="1">
              <a:highlight>
                <a:srgbClr val="FAFAFA"/>
              </a:highlight>
              <a:latin typeface="Aptos Mono" panose="020B0009020202020204" pitchFamily="49" charset="0"/>
            </a:endParaRPr>
          </a:p>
          <a:p>
            <a:endParaRPr lang="de-DE" sz="2000">
              <a:highlight>
                <a:srgbClr val="FAFAFA"/>
              </a:highlight>
              <a:latin typeface="Aptos Mono" panose="020B0009020202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128-bit signed and unsigned integers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DDDDDD"/>
                </a:highlight>
                <a:latin typeface="Aptos Mono" panose="020B0009020202020204" pitchFamily="49" charset="0"/>
              </a:rPr>
              <a:t>std::int_least128_t</a:t>
            </a:r>
            <a:r>
              <a:rPr lang="de-DE" sz="2400"/>
              <a:t>, </a:t>
            </a:r>
            <a:r>
              <a:rPr lang="de-DE" sz="2000">
                <a:highlight>
                  <a:srgbClr val="DDDDDD"/>
                </a:highlight>
                <a:latin typeface="Aptos Mono" panose="020B0009020202020204" pitchFamily="49" charset="0"/>
              </a:rPr>
              <a:t>std::uint_least128_t</a:t>
            </a:r>
            <a:r>
              <a:rPr lang="de-DE" sz="2400"/>
              <a:t>, etc. spellings</a:t>
            </a:r>
          </a:p>
          <a:p>
            <a:endParaRPr lang="de-DE" sz="2400">
              <a:latin typeface="Aptos Mono" panose="020B0009020202020204" pitchFamily="49" charset="0"/>
            </a:endParaRPr>
          </a:p>
          <a:p>
            <a:r>
              <a:rPr lang="de-DE" sz="3600" b="1" err="1"/>
              <a:t>Desired</a:t>
            </a:r>
            <a:r>
              <a:rPr lang="de-DE" sz="3600" b="1"/>
              <a:t> </a:t>
            </a:r>
            <a:r>
              <a:rPr lang="de-DE" sz="3600" b="1" err="1"/>
              <a:t>semantics</a:t>
            </a:r>
            <a:endParaRPr lang="de-DE" sz="36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Width </a:t>
            </a:r>
            <a:r>
              <a:rPr lang="de-DE" sz="2400" err="1"/>
              <a:t>of</a:t>
            </a:r>
            <a:r>
              <a:rPr lang="de-DE" sz="2400">
                <a:solidFill>
                  <a:srgbClr val="FF0066"/>
                </a:solidFill>
              </a:rPr>
              <a:t> ≥ 128</a:t>
            </a:r>
            <a:r>
              <a:rPr lang="de-DE" sz="2400"/>
              <a:t> </a:t>
            </a:r>
            <a:r>
              <a:rPr lang="de-DE" sz="2400" err="1"/>
              <a:t>bits</a:t>
            </a:r>
            <a:r>
              <a:rPr lang="de-DE" sz="2400"/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(minimum-</a:t>
            </a:r>
            <a:r>
              <a:rPr lang="de-DE" sz="2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std::int128_t</a:t>
            </a:r>
            <a:r>
              <a:rPr lang="de-DE" sz="2400"/>
              <a:t> and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std::uint128_t</a:t>
            </a:r>
            <a:r>
              <a:rPr lang="de-DE" sz="2400"/>
              <a:t> by proxy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(exact-width types)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Types are </a:t>
            </a:r>
            <a:r>
              <a:rPr lang="de-DE" sz="2400">
                <a:solidFill>
                  <a:srgbClr val="FF0066"/>
                </a:solidFill>
              </a:rPr>
              <a:t>mandatory</a:t>
            </a:r>
            <a:r>
              <a:rPr lang="de-DE" sz="2400"/>
              <a:t> (at least on hosted platforms)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Types </a:t>
            </a:r>
            <a:r>
              <a:rPr lang="de-DE" sz="2400" err="1"/>
              <a:t>are</a:t>
            </a:r>
            <a:r>
              <a:rPr lang="de-DE" sz="2400"/>
              <a:t> </a:t>
            </a:r>
            <a:r>
              <a:rPr lang="de-DE" sz="2400">
                <a:solidFill>
                  <a:srgbClr val="FF0066"/>
                </a:solidFill>
              </a:rPr>
              <a:t>extended integer types </a:t>
            </a:r>
            <a:r>
              <a:rPr lang="de-DE" sz="2400"/>
              <a:t>(currently proposed, subject to change?)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Strong </a:t>
            </a:r>
            <a:r>
              <a:rPr lang="de-DE" sz="2400">
                <a:solidFill>
                  <a:srgbClr val="FF0066"/>
                </a:solidFill>
              </a:rPr>
              <a:t>standard</a:t>
            </a:r>
            <a:r>
              <a:rPr lang="de-DE" sz="2400"/>
              <a:t> </a:t>
            </a:r>
            <a:r>
              <a:rPr lang="de-DE" sz="2400" err="1">
                <a:solidFill>
                  <a:srgbClr val="FF0066"/>
                </a:solidFill>
              </a:rPr>
              <a:t>library</a:t>
            </a:r>
            <a:r>
              <a:rPr lang="de-DE" sz="2400">
                <a:solidFill>
                  <a:srgbClr val="FF0066"/>
                </a:solidFill>
              </a:rPr>
              <a:t>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Some library changes required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17495C2-7C5C-6140-2D6F-A3E203CC5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148" y="5267770"/>
            <a:ext cx="1781182" cy="1060153"/>
          </a:xfrm>
          <a:prstGeom prst="rect">
            <a:avLst/>
          </a:prstGeom>
        </p:spPr>
      </p:pic>
      <p:sp>
        <p:nvSpPr>
          <p:cNvPr id="7" name="Textfeld 9">
            <a:extLst>
              <a:ext uri="{FF2B5EF4-FFF2-40B4-BE49-F238E27FC236}">
                <a16:creationId xmlns:a16="http://schemas.microsoft.com/office/drawing/2014/main" id="{0DBB6D90-C91C-4609-FA03-2E9F6EB20FFC}"/>
              </a:ext>
            </a:extLst>
          </p:cNvPr>
          <p:cNvSpPr txBox="1"/>
          <p:nvPr/>
        </p:nvSpPr>
        <p:spPr>
          <a:xfrm>
            <a:off x="9602648" y="6283492"/>
            <a:ext cx="2589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400" b="1">
                <a:solidFill>
                  <a:srgbClr val="FABCCF"/>
                </a:solidFill>
              </a:rPr>
              <a:t>ST. LOUIS 2024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269653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3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Motivation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128-bit integers are useful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Code search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/int128|int_128/ language:c++</a:t>
            </a:r>
            <a:r>
              <a:rPr lang="de-DE" sz="2400"/>
              <a:t>     ⟶  </a:t>
            </a:r>
            <a:r>
              <a:rPr lang="de-DE" sz="2400">
                <a:solidFill>
                  <a:srgbClr val="FF0066"/>
                </a:solidFill>
              </a:rPr>
              <a:t>145K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For reference,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/std::byte/ language:c++</a:t>
            </a:r>
            <a:r>
              <a:rPr lang="de-DE" sz="2400"/>
              <a:t>        ⟶  </a:t>
            </a:r>
            <a:r>
              <a:rPr lang="de-DE" sz="2400">
                <a:solidFill>
                  <a:srgbClr val="FF0066"/>
                </a:solidFill>
              </a:rPr>
              <a:t>45.6K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For reference,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/long double/ language:c++</a:t>
            </a:r>
            <a:r>
              <a:rPr lang="de-DE" sz="2400"/>
              <a:t>   ⟶  </a:t>
            </a:r>
            <a:r>
              <a:rPr lang="de-DE" sz="2400">
                <a:solidFill>
                  <a:srgbClr val="FF0066"/>
                </a:solidFill>
              </a:rPr>
              <a:t>582K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Used in </a:t>
            </a:r>
            <a:r>
              <a:rPr lang="de-DE" sz="2400" i="1"/>
              <a:t>many</a:t>
            </a:r>
            <a:r>
              <a:rPr lang="de-DE" sz="2400"/>
              <a:t> domains: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Cryptography and random number generation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Widening, multi-precision, fixed-point arithmetic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Implementing, parsing, printing (decimal) floating-point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Huge numbers (high-precision time, financial systems,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UUID, IPv6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Bitsets, bit-manipulation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...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4781690-0674-433C-A0F2-435915264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148" y="5267770"/>
            <a:ext cx="1781182" cy="1060153"/>
          </a:xfrm>
          <a:prstGeom prst="rect">
            <a:avLst/>
          </a:prstGeom>
        </p:spPr>
      </p:pic>
      <p:sp>
        <p:nvSpPr>
          <p:cNvPr id="7" name="Textfeld 9">
            <a:extLst>
              <a:ext uri="{FF2B5EF4-FFF2-40B4-BE49-F238E27FC236}">
                <a16:creationId xmlns:a16="http://schemas.microsoft.com/office/drawing/2014/main" id="{D6A491A8-8CD6-6B23-3BCD-47C54FBFE4F0}"/>
              </a:ext>
            </a:extLst>
          </p:cNvPr>
          <p:cNvSpPr txBox="1"/>
          <p:nvPr/>
        </p:nvSpPr>
        <p:spPr>
          <a:xfrm>
            <a:off x="9602648" y="6283492"/>
            <a:ext cx="2589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400" b="1">
                <a:solidFill>
                  <a:srgbClr val="FABCCF"/>
                </a:solidFill>
              </a:rPr>
              <a:t>ST. LOUIS 2024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228376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4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Motivation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The push for 128-bit integers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622C4F-F1D3-C18E-3702-5DD86B2E6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08079"/>
              </p:ext>
            </p:extLst>
          </p:nvPr>
        </p:nvGraphicFramePr>
        <p:xfrm>
          <a:off x="501577" y="1715623"/>
          <a:ext cx="10487776" cy="3230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7367">
                  <a:extLst>
                    <a:ext uri="{9D8B030D-6E8A-4147-A177-3AD203B41FA5}">
                      <a16:colId xmlns:a16="http://schemas.microsoft.com/office/drawing/2014/main" val="704575953"/>
                    </a:ext>
                  </a:extLst>
                </a:gridCol>
                <a:gridCol w="8770409">
                  <a:extLst>
                    <a:ext uri="{9D8B030D-6E8A-4147-A177-3AD203B41FA5}">
                      <a16:colId xmlns:a16="http://schemas.microsoft.com/office/drawing/2014/main" val="3687002959"/>
                    </a:ext>
                  </a:extLst>
                </a:gridCol>
              </a:tblGrid>
              <a:tr h="357017"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Language</a:t>
                      </a:r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Support/Evolution</a:t>
                      </a:r>
                      <a:endParaRPr lang="en-DE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424765"/>
                  </a:ext>
                </a:extLst>
              </a:tr>
              <a:tr h="365431">
                <a:tc>
                  <a:txBody>
                    <a:bodyPr/>
                    <a:lstStyle/>
                    <a:p>
                      <a:pPr algn="ctr"/>
                      <a:r>
                        <a:rPr lang="de-DE" sz="2000" b="1">
                          <a:solidFill>
                            <a:schemeClr val="tx1"/>
                          </a:solidFill>
                        </a:rPr>
                        <a:t>C++</a:t>
                      </a:r>
                      <a:endParaRPr lang="en-DE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FF0066"/>
                          </a:solidFill>
                          <a:latin typeface="Aptos Mono" panose="020B0009020202020204" pitchFamily="49" charset="0"/>
                        </a:rPr>
                        <a:t>__int128</a:t>
                      </a:r>
                      <a:r>
                        <a:rPr lang="en-US" sz="1800" b="0">
                          <a:latin typeface="Aptos Mono" panose="020B0009020202020204" pitchFamily="49" charset="0"/>
                        </a:rPr>
                        <a:t>, </a:t>
                      </a:r>
                      <a:r>
                        <a:rPr lang="en-US" sz="1800" b="0">
                          <a:solidFill>
                            <a:srgbClr val="FF0066"/>
                          </a:solidFill>
                          <a:latin typeface="Aptos Mono" panose="020B0009020202020204" pitchFamily="49" charset="0"/>
                        </a:rPr>
                        <a:t>_Signed128</a:t>
                      </a:r>
                      <a:r>
                        <a:rPr lang="en-US" sz="1800" b="0">
                          <a:latin typeface="Aptos Mono" panose="020B0009020202020204" pitchFamily="49" charset="0"/>
                        </a:rPr>
                        <a:t>, </a:t>
                      </a:r>
                      <a:r>
                        <a:rPr lang="en-US" sz="1800" b="0">
                          <a:solidFill>
                            <a:srgbClr val="FF0066"/>
                          </a:solidFill>
                          <a:latin typeface="Aptos Mono" panose="020B0009020202020204" pitchFamily="49" charset="0"/>
                        </a:rPr>
                        <a:t>_BitInt(128)</a:t>
                      </a:r>
                      <a:endParaRPr lang="en-DE" sz="1800" b="0">
                        <a:solidFill>
                          <a:srgbClr val="FF0066"/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304448"/>
                  </a:ext>
                </a:extLst>
              </a:tr>
              <a:tr h="36543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C</a:t>
                      </a:r>
                      <a:endParaRPr lang="en-DE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FF0066"/>
                          </a:solidFill>
                          <a:latin typeface="Aptos Mono" panose="020B0009020202020204" pitchFamily="49" charset="0"/>
                        </a:rPr>
                        <a:t>_BitInt(128)</a:t>
                      </a:r>
                      <a:endParaRPr lang="en-DE" sz="1800" b="0">
                        <a:solidFill>
                          <a:srgbClr val="FF0066"/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998644"/>
                  </a:ext>
                </a:extLst>
              </a:tr>
              <a:tr h="36543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CUDA</a:t>
                      </a:r>
                      <a:endParaRPr lang="en-DE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FF0066"/>
                          </a:solidFill>
                          <a:latin typeface="Aptos Mono" panose="020B0009020202020204" pitchFamily="49" charset="0"/>
                        </a:rPr>
                        <a:t>__int128</a:t>
                      </a:r>
                      <a:endParaRPr lang="en-DE" sz="1800" b="0">
                        <a:solidFill>
                          <a:srgbClr val="FF0066"/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949147"/>
                  </a:ext>
                </a:extLst>
              </a:tr>
              <a:tr h="36543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C#</a:t>
                      </a:r>
                      <a:endParaRPr lang="en-DE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FF0066"/>
                          </a:solidFill>
                          <a:latin typeface="Aptos Mono" panose="020B0009020202020204" pitchFamily="49" charset="0"/>
                        </a:rPr>
                        <a:t>Int128</a:t>
                      </a:r>
                      <a:endParaRPr lang="en-DE" sz="1800" b="0">
                        <a:solidFill>
                          <a:srgbClr val="FF0066"/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429697"/>
                  </a:ext>
                </a:extLst>
              </a:tr>
              <a:tr h="36543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Rust</a:t>
                      </a:r>
                      <a:endParaRPr lang="en-DE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rgbClr val="FF0066"/>
                          </a:solidFill>
                          <a:latin typeface="Aptos Mono" panose="020B0009020202020204" pitchFamily="49" charset="0"/>
                        </a:rPr>
                        <a:t>i128</a:t>
                      </a:r>
                      <a:r>
                        <a:rPr lang="en-US" sz="1800" b="0">
                          <a:latin typeface="Aptos Mono" panose="020B0009020202020204" pitchFamily="49" charset="0"/>
                        </a:rPr>
                        <a:t> </a:t>
                      </a:r>
                      <a:r>
                        <a:rPr lang="en-US" sz="18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tos Mono" panose="020B0009020202020204" pitchFamily="49" charset="0"/>
                        </a:rPr>
                        <a:t>(RFC-1504)</a:t>
                      </a:r>
                      <a:endParaRPr lang="en-DE" sz="18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0641072"/>
                  </a:ext>
                </a:extLst>
              </a:tr>
              <a:tr h="36543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Swift</a:t>
                      </a:r>
                      <a:endParaRPr lang="en-DE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Aptos Mono" panose="020B0009020202020204" pitchFamily="49" charset="0"/>
                        </a:rPr>
                        <a:t>SE-0425</a:t>
                      </a:r>
                      <a:endParaRPr lang="en-DE" sz="18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284429"/>
                  </a:ext>
                </a:extLst>
              </a:tr>
              <a:tr h="365431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Go</a:t>
                      </a:r>
                      <a:endParaRPr lang="en-DE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latin typeface="Aptos Mono" panose="020B0009020202020204" pitchFamily="49" charset="0"/>
                        </a:rPr>
                        <a:t>golang/go/issues/9455</a:t>
                      </a:r>
                      <a:endParaRPr lang="en-DE" sz="18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45849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AC7D069-4905-DCED-95D8-3BD36A060E34}"/>
              </a:ext>
            </a:extLst>
          </p:cNvPr>
          <p:cNvSpPr txBox="1"/>
          <p:nvPr/>
        </p:nvSpPr>
        <p:spPr>
          <a:xfrm>
            <a:off x="362317" y="4937760"/>
            <a:ext cx="10487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Many languages also support 128-bit through </a:t>
            </a:r>
            <a:r>
              <a:rPr lang="en-US" sz="2400">
                <a:solidFill>
                  <a:srgbClr val="FF0066"/>
                </a:solidFill>
              </a:rPr>
              <a:t>multi-precision integers</a:t>
            </a:r>
            <a:r>
              <a:rPr lang="en-US" sz="2400"/>
              <a:t> in the standard library.</a:t>
            </a:r>
            <a:endParaRPr lang="LID4096" sz="240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AEB36C0-C428-F361-143F-B9A445D25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148" y="5267770"/>
            <a:ext cx="1781182" cy="1060153"/>
          </a:xfrm>
          <a:prstGeom prst="rect">
            <a:avLst/>
          </a:prstGeom>
        </p:spPr>
      </p:pic>
      <p:sp>
        <p:nvSpPr>
          <p:cNvPr id="7" name="Textfeld 9">
            <a:extLst>
              <a:ext uri="{FF2B5EF4-FFF2-40B4-BE49-F238E27FC236}">
                <a16:creationId xmlns:a16="http://schemas.microsoft.com/office/drawing/2014/main" id="{6E9FD980-60A1-2F02-77EB-BDA4251683BE}"/>
              </a:ext>
            </a:extLst>
          </p:cNvPr>
          <p:cNvSpPr txBox="1"/>
          <p:nvPr/>
        </p:nvSpPr>
        <p:spPr>
          <a:xfrm>
            <a:off x="9602648" y="6283492"/>
            <a:ext cx="2589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400" b="1">
                <a:solidFill>
                  <a:srgbClr val="FABCCF"/>
                </a:solidFill>
              </a:rPr>
              <a:t>ST. LOUIS 2024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167721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5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Motivation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128-bit integers have hardware support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B255F-B09A-5AC8-A82A-FB674062C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13624"/>
              </p:ext>
            </p:extLst>
          </p:nvPr>
        </p:nvGraphicFramePr>
        <p:xfrm>
          <a:off x="501578" y="1959463"/>
          <a:ext cx="10215188" cy="38015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3797">
                  <a:extLst>
                    <a:ext uri="{9D8B030D-6E8A-4147-A177-3AD203B41FA5}">
                      <a16:colId xmlns:a16="http://schemas.microsoft.com/office/drawing/2014/main" val="704575953"/>
                    </a:ext>
                  </a:extLst>
                </a:gridCol>
                <a:gridCol w="2553797">
                  <a:extLst>
                    <a:ext uri="{9D8B030D-6E8A-4147-A177-3AD203B41FA5}">
                      <a16:colId xmlns:a16="http://schemas.microsoft.com/office/drawing/2014/main" val="3687002959"/>
                    </a:ext>
                  </a:extLst>
                </a:gridCol>
                <a:gridCol w="2553797">
                  <a:extLst>
                    <a:ext uri="{9D8B030D-6E8A-4147-A177-3AD203B41FA5}">
                      <a16:colId xmlns:a16="http://schemas.microsoft.com/office/drawing/2014/main" val="1452932485"/>
                    </a:ext>
                  </a:extLst>
                </a:gridCol>
                <a:gridCol w="2553797">
                  <a:extLst>
                    <a:ext uri="{9D8B030D-6E8A-4147-A177-3AD203B41FA5}">
                      <a16:colId xmlns:a16="http://schemas.microsoft.com/office/drawing/2014/main" val="2156556575"/>
                    </a:ext>
                  </a:extLst>
                </a:gridCol>
              </a:tblGrid>
              <a:tr h="601186"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Operation</a:t>
                      </a:r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x86_64</a:t>
                      </a:r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ARM</a:t>
                      </a:r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RISC-V</a:t>
                      </a:r>
                      <a:endParaRPr lang="en-DE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424765"/>
                  </a:ext>
                </a:extLst>
              </a:tr>
              <a:tr h="601186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rgbClr val="FF0066"/>
                          </a:solidFill>
                        </a:rPr>
                        <a:t>64 → 128-bit</a:t>
                      </a:r>
                    </a:p>
                    <a:p>
                      <a:pPr algn="l"/>
                      <a:r>
                        <a:rPr lang="de-DE" sz="1800"/>
                        <a:t>unsigned multiply</a:t>
                      </a:r>
                      <a:endParaRPr lang="en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umulh, 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mulhu, 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304448"/>
                  </a:ext>
                </a:extLst>
              </a:tr>
              <a:tr h="601186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rgbClr val="FF0066"/>
                          </a:solidFill>
                        </a:rPr>
                        <a:t>64 → 128-bit</a:t>
                      </a:r>
                    </a:p>
                    <a:p>
                      <a:pPr algn="l"/>
                      <a:r>
                        <a:rPr lang="de-DE" sz="1800"/>
                        <a:t>signed multiply</a:t>
                      </a:r>
                      <a:endParaRPr lang="en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imul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smulh, 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mulsu, 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522322"/>
                  </a:ext>
                </a:extLst>
              </a:tr>
              <a:tr h="601186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rgbClr val="FF0066"/>
                          </a:solidFill>
                        </a:rPr>
                        <a:t>128 → 64-bit</a:t>
                      </a:r>
                    </a:p>
                    <a:p>
                      <a:pPr algn="l"/>
                      <a:r>
                        <a:rPr lang="de-DE" sz="1800"/>
                        <a:t>unsigned divide</a:t>
                      </a:r>
                      <a:endParaRPr lang="en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div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tos Mono" panose="020B0009020202020204" pitchFamily="49" charset="0"/>
                        </a:rPr>
                        <a:t>N/A</a:t>
                      </a:r>
                      <a:endParaRPr lang="en-DE" sz="20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divu </a:t>
                      </a:r>
                      <a:r>
                        <a:rPr lang="de-DE" sz="2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tos Mono" panose="020B0009020202020204" pitchFamily="49" charset="0"/>
                        </a:rPr>
                        <a:t>(RV128I)</a:t>
                      </a:r>
                      <a:endParaRPr lang="en-DE" sz="20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950151"/>
                  </a:ext>
                </a:extLst>
              </a:tr>
              <a:tr h="601186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rgbClr val="FF0066"/>
                          </a:solidFill>
                        </a:rPr>
                        <a:t>128 → 64-bit</a:t>
                      </a:r>
                    </a:p>
                    <a:p>
                      <a:pPr algn="l"/>
                      <a:r>
                        <a:rPr lang="de-DE" sz="1800"/>
                        <a:t>signed 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idiv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tos Mono" panose="020B0009020202020204" pitchFamily="49" charset="0"/>
                        </a:rPr>
                        <a:t>N/A</a:t>
                      </a:r>
                      <a:endParaRPr lang="en-DE" sz="20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divs </a:t>
                      </a:r>
                      <a:r>
                        <a:rPr lang="de-DE" sz="2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tos Mono" panose="020B0009020202020204" pitchFamily="49" charset="0"/>
                        </a:rPr>
                        <a:t>(RV128I)</a:t>
                      </a:r>
                      <a:endParaRPr lang="en-DE" sz="20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582281"/>
                  </a:ext>
                </a:extLst>
              </a:tr>
              <a:tr h="601186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rgbClr val="FF0066"/>
                          </a:solidFill>
                        </a:rPr>
                        <a:t>64 → 128-bit</a:t>
                      </a:r>
                    </a:p>
                    <a:p>
                      <a:pPr algn="l"/>
                      <a:r>
                        <a:rPr lang="de-DE" sz="1800"/>
                        <a:t>carry-less multiply</a:t>
                      </a:r>
                      <a:endParaRPr lang="en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pclmulqdq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pmull, pmull2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clmul, clmulh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439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84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B7F0C-9482-69D8-0C68-2A8FB4BC722F}"/>
              </a:ext>
            </a:extLst>
          </p:cNvPr>
          <p:cNvSpPr/>
          <p:nvPr/>
        </p:nvSpPr>
        <p:spPr>
          <a:xfrm>
            <a:off x="0" y="2266412"/>
            <a:ext cx="12192000" cy="30916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6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Motivation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Motivating example</a:t>
            </a:r>
          </a:p>
          <a:p>
            <a:r>
              <a:rPr lang="de-DE" sz="2400"/>
              <a:t>Using 128-bit integers,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isinf(float128_t)</a:t>
            </a:r>
            <a:r>
              <a:rPr lang="de-DE" sz="2400"/>
              <a:t> can be implemented as follows:</a:t>
            </a:r>
          </a:p>
          <a:p>
            <a:endParaRPr lang="de-DE" sz="2400"/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float128_t</a:t>
            </a:r>
            <a:r>
              <a:rPr lang="de-DE" sz="2000">
                <a:latin typeface="Aptos Mono" panose="020B0009020202020204" pitchFamily="49" charset="0"/>
              </a:rPr>
              <a:t> 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float128_t</a:t>
            </a:r>
            <a:r>
              <a:rPr lang="de-DE" sz="2000">
                <a:latin typeface="Aptos Mono" panose="020B0009020202020204" pitchFamily="49" charset="0"/>
              </a:rPr>
              <a:t> 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{</a:t>
            </a:r>
          </a:p>
          <a:p>
            <a:r>
              <a:rPr lang="de-DE" sz="2000">
                <a:latin typeface="Aptos Mono" panose="020B0009020202020204" pitchFamily="49" charset="0"/>
              </a:rPr>
              <a:t>   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return</a:t>
            </a:r>
            <a:r>
              <a:rPr lang="de-DE" sz="2000">
                <a:latin typeface="Aptos Mono" panose="020B0009020202020204" pitchFamily="49" charset="0"/>
              </a:rPr>
              <a:t> bit_cast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float128_t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&gt;(</a:t>
            </a:r>
          </a:p>
          <a:p>
            <a:r>
              <a:rPr lang="de-DE" sz="2000">
                <a:latin typeface="Aptos Mono" panose="020B0009020202020204" pitchFamily="49" charset="0"/>
              </a:rPr>
              <a:t>        bit_cast&lt;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uint128_t</a:t>
            </a:r>
            <a:r>
              <a:rPr lang="de-DE" sz="2000">
                <a:latin typeface="Aptos Mono" panose="020B0009020202020204" pitchFamily="49" charset="0"/>
              </a:rPr>
              <a:t>&gt;(x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 &amp;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uint128_t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chemeClr val="accent2">
                    <a:lumMod val="75000"/>
                  </a:schemeClr>
                </a:solidFill>
                <a:latin typeface="Aptos Mono" panose="020B0009020202020204" pitchFamily="49" charset="0"/>
              </a:rPr>
              <a:t>-1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&gt;&gt;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accent2">
                    <a:lumMod val="75000"/>
                  </a:schemeClr>
                </a:solidFill>
                <a:latin typeface="Aptos Mono" panose="020B0009020202020204" pitchFamily="49" charset="0"/>
              </a:rPr>
              <a:t>1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));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endParaRPr lang="de-DE" sz="2000">
              <a:latin typeface="Aptos Mono" panose="020B0009020202020204" pitchFamily="49" charset="0"/>
            </a:endParaRP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bool</a:t>
            </a:r>
            <a:r>
              <a:rPr lang="de-DE" sz="2000">
                <a:latin typeface="Aptos Mono" panose="020B0009020202020204" pitchFamily="49" charset="0"/>
              </a:rPr>
              <a:t> isinf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float128_t</a:t>
            </a:r>
            <a:r>
              <a:rPr lang="de-DE" sz="2000">
                <a:latin typeface="Aptos Mono" panose="020B0009020202020204" pitchFamily="49" charset="0"/>
              </a:rPr>
              <a:t> 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{</a:t>
            </a:r>
          </a:p>
          <a:p>
            <a:r>
              <a:rPr lang="de-DE" sz="2000">
                <a:latin typeface="Aptos Mono" panose="020B0009020202020204" pitchFamily="49" charset="0"/>
              </a:rPr>
              <a:t>   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return</a:t>
            </a:r>
            <a:r>
              <a:rPr lang="de-DE" sz="2000">
                <a:latin typeface="Aptos Mono" panose="020B0009020202020204" pitchFamily="49" charset="0"/>
              </a:rPr>
              <a:t> bit_cast&lt;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uint128_t</a:t>
            </a:r>
            <a:r>
              <a:rPr lang="de-DE" sz="2000">
                <a:latin typeface="Aptos Mono" panose="020B0009020202020204" pitchFamily="49" charset="0"/>
              </a:rPr>
              <a:t>&gt;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))</a:t>
            </a:r>
          </a:p>
          <a:p>
            <a:r>
              <a:rPr lang="de-DE" sz="2000">
                <a:latin typeface="Aptos Mono" panose="020B0009020202020204" pitchFamily="49" charset="0"/>
              </a:rPr>
              <a:t>       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==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accent2">
                    <a:lumMod val="75000"/>
                  </a:schemeClr>
                </a:solidFill>
                <a:latin typeface="Aptos Mono" panose="020B0009020202020204" pitchFamily="49" charset="0"/>
              </a:rPr>
              <a:t>0x7fff'0000'0000'0000'0000'0000'0000'0000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3D45197-7032-728C-5753-81CFE1ADA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148" y="5267770"/>
            <a:ext cx="1781182" cy="1060153"/>
          </a:xfrm>
          <a:prstGeom prst="rect">
            <a:avLst/>
          </a:prstGeom>
        </p:spPr>
      </p:pic>
      <p:sp>
        <p:nvSpPr>
          <p:cNvPr id="9" name="Textfeld 9">
            <a:extLst>
              <a:ext uri="{FF2B5EF4-FFF2-40B4-BE49-F238E27FC236}">
                <a16:creationId xmlns:a16="http://schemas.microsoft.com/office/drawing/2014/main" id="{E5E36FAA-B2EA-4783-E187-8D6684D78038}"/>
              </a:ext>
            </a:extLst>
          </p:cNvPr>
          <p:cNvSpPr txBox="1"/>
          <p:nvPr/>
        </p:nvSpPr>
        <p:spPr>
          <a:xfrm>
            <a:off x="9602648" y="6283492"/>
            <a:ext cx="2589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400" b="1">
                <a:solidFill>
                  <a:srgbClr val="FABCCF"/>
                </a:solidFill>
              </a:rPr>
              <a:t>ST. LOUIS 2024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269892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7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3. Impact on the standard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C 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ABI issues related to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intmax_t</a:t>
            </a:r>
            <a:r>
              <a:rPr lang="de-DE" sz="2400"/>
              <a:t> have been resolved in C23.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std::int_least128_t</a:t>
            </a:r>
            <a:r>
              <a:rPr lang="de-DE" sz="2400"/>
              <a:t> does not imply existence of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int_least128_t</a:t>
            </a:r>
            <a:r>
              <a:rPr lang="de-DE" sz="2400">
                <a:solidFill>
                  <a:srgbClr val="FF0066"/>
                </a:solidFill>
              </a:rPr>
              <a:t> in C</a:t>
            </a:r>
            <a:r>
              <a:rPr lang="de-DE" sz="24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std::printf</a:t>
            </a:r>
            <a:r>
              <a:rPr lang="de-DE" sz="2400"/>
              <a:t> support for 128-bit must be </a:t>
            </a:r>
            <a:r>
              <a:rPr lang="de-DE" sz="2400">
                <a:solidFill>
                  <a:srgbClr val="FF0066"/>
                </a:solidFill>
              </a:rPr>
              <a:t>optional</a:t>
            </a:r>
            <a:r>
              <a:rPr lang="de-DE" sz="2400"/>
              <a:t>.</a:t>
            </a:r>
          </a:p>
          <a:p>
            <a:endParaRPr lang="de-DE" sz="2800" b="1"/>
          </a:p>
          <a:p>
            <a:r>
              <a:rPr lang="de-DE" sz="2800" b="1"/>
              <a:t>Core language impact</a:t>
            </a:r>
          </a:p>
          <a:p>
            <a:r>
              <a:rPr lang="de-DE" sz="2400"/>
              <a:t>Depends on the design (no changes in the current proposal)</a:t>
            </a:r>
            <a:endParaRPr lang="de-DE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sz="2400"/>
          </a:p>
          <a:p>
            <a:r>
              <a:rPr lang="de-DE" sz="2800" b="1"/>
              <a:t>Standard library impact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Menial changes</a:t>
            </a:r>
            <a:r>
              <a:rPr lang="de-DE" sz="2400"/>
              <a:t> (adding macros, aliases,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Enhancing support</a:t>
            </a:r>
            <a:r>
              <a:rPr lang="de-DE" sz="2400"/>
              <a:t> for extended integers (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std::to_string</a:t>
            </a:r>
            <a:r>
              <a:rPr lang="de-DE" sz="2400"/>
              <a:t>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/>
              <a:t>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Preventing 128-bit integers from </a:t>
            </a:r>
            <a:r>
              <a:rPr lang="de-DE" sz="2400">
                <a:solidFill>
                  <a:srgbClr val="FF0066"/>
                </a:solidFill>
              </a:rPr>
              <a:t>breaking ABI</a:t>
            </a:r>
            <a:r>
              <a:rPr lang="de-DE" sz="2400"/>
              <a:t> (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std::ranges::iota_view</a:t>
            </a:r>
            <a:r>
              <a:rPr lang="de-DE" sz="2400"/>
              <a:t>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67994FE-F890-F388-6E0D-9F46CFE30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148" y="5267770"/>
            <a:ext cx="1781182" cy="1060153"/>
          </a:xfrm>
          <a:prstGeom prst="rect">
            <a:avLst/>
          </a:prstGeom>
        </p:spPr>
      </p:pic>
      <p:sp>
        <p:nvSpPr>
          <p:cNvPr id="7" name="Textfeld 9">
            <a:extLst>
              <a:ext uri="{FF2B5EF4-FFF2-40B4-BE49-F238E27FC236}">
                <a16:creationId xmlns:a16="http://schemas.microsoft.com/office/drawing/2014/main" id="{2C7CE0CD-6A38-1267-3E58-3A92C6A5C3A6}"/>
              </a:ext>
            </a:extLst>
          </p:cNvPr>
          <p:cNvSpPr txBox="1"/>
          <p:nvPr/>
        </p:nvSpPr>
        <p:spPr>
          <a:xfrm>
            <a:off x="9602648" y="6283492"/>
            <a:ext cx="2589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400" b="1">
                <a:solidFill>
                  <a:srgbClr val="FABCCF"/>
                </a:solidFill>
              </a:rPr>
              <a:t>ST. LOUIS 2024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266740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B7F0C-9482-69D8-0C68-2A8FB4BC722F}"/>
              </a:ext>
            </a:extLst>
          </p:cNvPr>
          <p:cNvSpPr/>
          <p:nvPr/>
        </p:nvSpPr>
        <p:spPr>
          <a:xfrm>
            <a:off x="0" y="3031270"/>
            <a:ext cx="12192000" cy="2454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8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3. Impact on the standard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0" y="1073457"/>
            <a:ext cx="116112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Enhancing support for extended integers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Some overload sets (</a:t>
            </a:r>
            <a:r>
              <a:rPr lang="de-DE" sz="2000">
                <a:latin typeface="Aptos Mono" panose="020B0009020202020204" pitchFamily="49" charset="0"/>
              </a:rPr>
              <a:t>std::abs</a:t>
            </a:r>
            <a:r>
              <a:rPr lang="de-DE" sz="2400"/>
              <a:t>, </a:t>
            </a:r>
            <a:r>
              <a:rPr lang="de-DE" sz="2000">
                <a:latin typeface="Aptos Mono" panose="020B0009020202020204" pitchFamily="49" charset="0"/>
              </a:rPr>
              <a:t>std::to_string</a:t>
            </a:r>
            <a:r>
              <a:rPr lang="de-DE" sz="2400"/>
              <a:t>, </a:t>
            </a:r>
            <a:r>
              <a:rPr lang="de-DE" sz="2000">
                <a:latin typeface="Aptos Mono" panose="020B0009020202020204" pitchFamily="49" charset="0"/>
              </a:rPr>
              <a:t>std::bitset</a:t>
            </a:r>
            <a:r>
              <a:rPr lang="de-DE" sz="2400"/>
              <a:t> constructor) are </a:t>
            </a:r>
            <a:r>
              <a:rPr lang="de-DE" sz="2400">
                <a:solidFill>
                  <a:srgbClr val="FF0066"/>
                </a:solidFill>
              </a:rPr>
              <a:t>restricted</a:t>
            </a:r>
            <a:r>
              <a:rPr lang="de-DE" sz="2400"/>
              <a:t> to standard integer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Adding overloads for </a:t>
            </a:r>
            <a:r>
              <a:rPr lang="de-DE" sz="2000">
                <a:latin typeface="Aptos Mono" panose="020B0009020202020204" pitchFamily="49" charset="0"/>
              </a:rPr>
              <a:t>std::int_least128_t</a:t>
            </a:r>
            <a:r>
              <a:rPr lang="de-DE" sz="2400"/>
              <a:t> would </a:t>
            </a:r>
            <a:r>
              <a:rPr lang="de-DE" sz="2400">
                <a:solidFill>
                  <a:srgbClr val="FF0066"/>
                </a:solidFill>
              </a:rPr>
              <a:t>not comply</a:t>
            </a:r>
            <a:r>
              <a:rPr lang="de-DE" sz="2400"/>
              <a:t>.</a:t>
            </a:r>
          </a:p>
          <a:p>
            <a:endParaRPr lang="de-DE" sz="2400"/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// current overload set</a:t>
            </a: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int</a:t>
            </a:r>
            <a:r>
              <a:rPr lang="de-DE" sz="2000">
                <a:latin typeface="Aptos Mono" panose="020B0009020202020204" pitchFamily="49" charset="0"/>
              </a:rPr>
              <a:t>           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int</a:t>
            </a:r>
            <a:r>
              <a:rPr lang="de-DE" sz="2000">
                <a:latin typeface="Aptos Mono" panose="020B0009020202020204" pitchFamily="49" charset="0"/>
              </a:rPr>
              <a:t> j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;</a:t>
            </a: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long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int</a:t>
            </a:r>
            <a:r>
              <a:rPr lang="de-DE" sz="2000">
                <a:latin typeface="Aptos Mono" panose="020B0009020202020204" pitchFamily="49" charset="0"/>
              </a:rPr>
              <a:t>      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long int</a:t>
            </a:r>
            <a:r>
              <a:rPr lang="de-DE" sz="2000">
                <a:latin typeface="Aptos Mono" panose="020B0009020202020204" pitchFamily="49" charset="0"/>
              </a:rPr>
              <a:t> j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;</a:t>
            </a: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long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long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int</a:t>
            </a:r>
            <a:r>
              <a:rPr lang="de-DE" sz="2000">
                <a:latin typeface="Aptos Mono" panose="020B0009020202020204" pitchFamily="49" charset="0"/>
              </a:rPr>
              <a:t> 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long long int</a:t>
            </a:r>
            <a:r>
              <a:rPr lang="de-DE" sz="2000">
                <a:latin typeface="Aptos Mono" panose="020B0009020202020204" pitchFamily="49" charset="0"/>
              </a:rPr>
              <a:t> j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;</a:t>
            </a:r>
          </a:p>
          <a:p>
            <a:endParaRPr lang="de-DE" sz="2000">
              <a:solidFill>
                <a:schemeClr val="tx1">
                  <a:lumMod val="50000"/>
                  <a:lumOff val="50000"/>
                </a:schemeClr>
              </a:solidFill>
              <a:latin typeface="Aptos Mono" panose="020B0009020202020204" pitchFamily="49" charset="0"/>
            </a:endParaRP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// proposed overload set</a:t>
            </a: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 i="1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signed-integer-least-int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i="1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signed-integer-least-int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j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625050-0C65-610C-9BD2-FCD241962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7148" y="5267770"/>
            <a:ext cx="1781182" cy="1060153"/>
          </a:xfrm>
          <a:prstGeom prst="rect">
            <a:avLst/>
          </a:prstGeom>
        </p:spPr>
      </p:pic>
      <p:sp>
        <p:nvSpPr>
          <p:cNvPr id="9" name="Textfeld 9">
            <a:extLst>
              <a:ext uri="{FF2B5EF4-FFF2-40B4-BE49-F238E27FC236}">
                <a16:creationId xmlns:a16="http://schemas.microsoft.com/office/drawing/2014/main" id="{8C914616-FB3B-F714-18C8-46D4B81F1F5C}"/>
              </a:ext>
            </a:extLst>
          </p:cNvPr>
          <p:cNvSpPr txBox="1"/>
          <p:nvPr/>
        </p:nvSpPr>
        <p:spPr>
          <a:xfrm>
            <a:off x="9602648" y="6283492"/>
            <a:ext cx="2589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400" b="1">
                <a:solidFill>
                  <a:srgbClr val="FABCCF"/>
                </a:solidFill>
              </a:rPr>
              <a:t>ST. LOUIS 2024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306992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1304</Words>
  <Application>Microsoft Office PowerPoint</Application>
  <PresentationFormat>Widescreen</PresentationFormat>
  <Paragraphs>217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Aptos Mono</vt:lpstr>
      <vt:lpstr>Arial</vt:lpstr>
      <vt:lpstr>Consolas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Schultke</dc:creator>
  <cp:lastModifiedBy>Jan Schultke</cp:lastModifiedBy>
  <cp:revision>19</cp:revision>
  <dcterms:created xsi:type="dcterms:W3CDTF">2024-02-29T16:05:37Z</dcterms:created>
  <dcterms:modified xsi:type="dcterms:W3CDTF">2024-06-27T15:51:41Z</dcterms:modified>
</cp:coreProperties>
</file>