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0066"/>
    <a:srgbClr val="FAFAFA"/>
    <a:srgbClr val="DDDDDD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03/18/2024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03/18/2024 00:29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isenwave.github.io/cpp-proposals/bit-permuta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isenwave.github.io/cpp-proposals/more-bitset-operations.html" TargetMode="External"/><Relationship Id="rId5" Type="http://schemas.openxmlformats.org/officeDocument/2006/relationships/hyperlink" Target="https://www.open-std.org/jtc1/sc22/wg21/docs/papers/2021/p2417r0.pdf" TargetMode="External"/><Relationship Id="rId4" Type="http://schemas.openxmlformats.org/officeDocument/2006/relationships/hyperlink" Target="https://www.open-std.org/jtc1/sc22/wg21/docs/papers/2019/p0553r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P3103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/>
              <a:t>More bitset operations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accent1"/>
                </a:solidFill>
              </a:rPr>
              <a:t>Tokyo 2024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chemeClr val="accent1"/>
                </a:solidFill>
              </a:rPr>
              <a:t>東京</a:t>
            </a:r>
            <a:endParaRPr lang="en-DE" sz="12000" b="1">
              <a:solidFill>
                <a:schemeClr val="accent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000"/>
              <a:t> </a:t>
            </a:r>
            <a:r>
              <a:rPr lang="en-US" sz="4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the </a:t>
            </a:r>
            <a:r>
              <a:rPr lang="de-DE" sz="4000" noProof="1"/>
              <a:t>standard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Implementation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Design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 standardized in C++98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minor changes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most recently, </a:t>
            </a:r>
            <a:r>
              <a:rPr lang="de-DE" sz="2400" b="1"/>
              <a:t>P2417R2:</a:t>
            </a:r>
            <a:r>
              <a:rPr lang="de-DE" sz="2400"/>
              <a:t> A more constexpr bitset</a:t>
            </a:r>
            <a:r>
              <a:rPr lang="de-DE" sz="2400" i="1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meanwhile, </a:t>
            </a:r>
            <a:r>
              <a:rPr lang="de-DE" sz="2400" b="1">
                <a:solidFill>
                  <a:schemeClr val="accent2"/>
                </a:solidFill>
              </a:rPr>
              <a:t>P0553R4:</a:t>
            </a:r>
            <a:r>
              <a:rPr lang="de-DE" sz="2400">
                <a:solidFill>
                  <a:schemeClr val="accent2"/>
                </a:solidFill>
              </a:rPr>
              <a:t> Bit operations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(C++20)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std::rotl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std::popcount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std::countl_zero</a:t>
            </a:r>
            <a:r>
              <a:rPr lang="de-DE" sz="2400"/>
              <a:t>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>
                <a:solidFill>
                  <a:schemeClr val="accent2"/>
                </a:solidFill>
              </a:rPr>
              <a:t> unchanged</a:t>
            </a:r>
          </a:p>
          <a:p>
            <a:pPr lvl="1"/>
            <a:endParaRPr lang="de-DE" sz="2400">
              <a:solidFill>
                <a:schemeClr val="accent2"/>
              </a:solidFill>
            </a:endParaRPr>
          </a:p>
          <a:p>
            <a:r>
              <a:rPr lang="de-DE" sz="3600" b="1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Add most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&lt;bit&gt;</a:t>
            </a:r>
            <a:r>
              <a:rPr lang="de-DE" sz="2400"/>
              <a:t> functionality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Additional utility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bitset::reverse</a:t>
            </a:r>
            <a:r>
              <a:rPr lang="de-DE" sz="2000"/>
              <a:t>, ...</a:t>
            </a:r>
            <a:r>
              <a:rPr lang="de-DE" sz="2400"/>
              <a:t>).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 is useful and worth maintaining.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GitHub code search for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/std::bitset language:c++/</a:t>
            </a:r>
            <a:r>
              <a:rPr lang="de-DE" sz="2400"/>
              <a:t> ⟶ </a:t>
            </a:r>
            <a:r>
              <a:rPr lang="de-DE" sz="2400">
                <a:solidFill>
                  <a:schemeClr val="accent2"/>
                </a:solidFill>
              </a:rPr>
              <a:t>73.2K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Common complaints: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(Mandatory range checks and exceptions.)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find first/last set bit.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iterate over all set bits.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Essentially, </a:t>
            </a:r>
            <a:r>
              <a:rPr lang="de-DE" sz="2400">
                <a:solidFill>
                  <a:schemeClr val="accent2"/>
                </a:solidFill>
              </a:rPr>
              <a:t>zero-overhead principle</a:t>
            </a:r>
            <a:r>
              <a:rPr lang="de-DE" sz="2400"/>
              <a:t> violations.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Hardware support for bit-counting, bit-reversal,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example: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tzcnt</a:t>
            </a:r>
            <a:r>
              <a:rPr lang="de-DE" sz="2400"/>
              <a:t>/</a:t>
            </a: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ctz</a:t>
            </a:r>
            <a:r>
              <a:rPr lang="de-DE" sz="2400"/>
              <a:t> for counting trailing zeros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bswap</a:t>
            </a:r>
            <a:r>
              <a:rPr lang="de-DE" sz="2400"/>
              <a:t>/</a:t>
            </a: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rbit</a:t>
            </a:r>
            <a:r>
              <a:rPr lang="de-DE" sz="2400"/>
              <a:t> for reversing bytes/bits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utilize by the user.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36826"/>
            <a:ext cx="1067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Add the following member functions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F8B6D6-30E1-AFEE-FAEE-3796768AC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7287"/>
              </p:ext>
            </p:extLst>
          </p:nvPr>
        </p:nvGraphicFramePr>
        <p:xfrm>
          <a:off x="636127" y="1513727"/>
          <a:ext cx="10198886" cy="40909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9443">
                  <a:extLst>
                    <a:ext uri="{9D8B030D-6E8A-4147-A177-3AD203B41FA5}">
                      <a16:colId xmlns:a16="http://schemas.microsoft.com/office/drawing/2014/main" val="3567410024"/>
                    </a:ext>
                  </a:extLst>
                </a:gridCol>
                <a:gridCol w="5099443">
                  <a:extLst>
                    <a:ext uri="{9D8B030D-6E8A-4147-A177-3AD203B41FA5}">
                      <a16:colId xmlns:a16="http://schemas.microsoft.com/office/drawing/2014/main" val="2337008624"/>
                    </a:ext>
                  </a:extLst>
                </a:gridCol>
              </a:tblGrid>
              <a:tr h="499765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Aptos Mono" panose="020B0009020202020204" pitchFamily="49" charset="0"/>
                        </a:rPr>
                        <a:t>&lt;bit&gt;</a:t>
                      </a:r>
                      <a:r>
                        <a:rPr lang="de-DE" sz="2400"/>
                        <a:t> function template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Proposed 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bitset</a:t>
                      </a:r>
                      <a:r>
                        <a:rPr lang="de-DE" sz="2400"/>
                        <a:t> member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18505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std::has_single_bit(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one()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29481"/>
                  </a:ext>
                </a:extLst>
              </a:tr>
              <a:tr h="837953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std::countl_zero(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countl_zero()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</a:p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countl_zero(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21232"/>
                  </a:ext>
                </a:extLst>
              </a:tr>
              <a:tr h="837953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{zero,one}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{…}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</a:p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{…}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26394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std::rotl(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int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rotl(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noexcept</a:t>
                      </a:r>
                      <a:endParaRPr lang="de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4940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>
                          <a:latin typeface="Aptos Mono" panose="020B0009020202020204" pitchFamily="49" charset="0"/>
                        </a:rPr>
                        <a:t>std::rotr(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int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rotr(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noexcept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67004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std::bit_reverse(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(P3104)</a:t>
                      </a:r>
                      <a:endParaRPr lang="en-DE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reverse()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noexcept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6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GitHub: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ClaasBontus/bitset2</a:t>
            </a:r>
            <a:r>
              <a:rPr lang="de-DE" sz="2400"/>
              <a:t> </a:t>
            </a:r>
            <a:r>
              <a:rPr lang="de-DE" sz="2400" i="1"/>
              <a:t>basically</a:t>
            </a:r>
            <a:r>
              <a:rPr lang="de-DE" sz="2400"/>
              <a:t> implements all proposed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(for iteration, it has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find_next_one(size_t)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(exclusive index))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Many other feature-rich </a:t>
            </a:r>
            <a:r>
              <a:rPr lang="de-DE" sz="2000">
                <a:latin typeface="Aptos Mono" panose="020B0009020202020204" pitchFamily="49" charset="0"/>
              </a:rPr>
              <a:t>bitset</a:t>
            </a:r>
            <a:r>
              <a:rPr lang="de-DE" sz="2400"/>
              <a:t> implementations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accent2"/>
                </a:solidFill>
              </a:rPr>
              <a:t>This isn‘t rocket science.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Implementation experience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570D9D23-0D4F-AECF-D0C2-CF5AED785EFF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Design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Match the existing design of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Prefer in-place operations.</a:t>
            </a:r>
          </a:p>
          <a:p>
            <a:pPr marL="457200" indent="-457200">
              <a:buFont typeface="+mj-lt"/>
              <a:buAutoNum type="arabicPeriod"/>
            </a:pPr>
            <a:endParaRPr lang="de-DE" sz="2400"/>
          </a:p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“Why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one()</a:t>
            </a:r>
            <a:r>
              <a:rPr lang="de-DE" sz="2400" i="1"/>
              <a:t> instead of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has_single_bit()</a:t>
            </a:r>
            <a:r>
              <a:rPr lang="de-DE" sz="2400" i="1"/>
              <a:t>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To match conventions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any()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all()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none()</a:t>
            </a:r>
            <a:r>
              <a:rPr lang="de-DE" sz="240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“Why take </a:t>
            </a:r>
            <a:r>
              <a:rPr lang="de-DE" sz="2400" i="1">
                <a:highlight>
                  <a:srgbClr val="FAFAFA"/>
                </a:highlight>
                <a:latin typeface="Aptos Mono" panose="020B0009020202020204" pitchFamily="49" charset="0"/>
              </a:rPr>
              <a:t>size_t</a:t>
            </a:r>
            <a:r>
              <a:rPr lang="de-DE" sz="2400" i="1"/>
              <a:t> in counting overloads and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rotl(size_t)</a:t>
            </a:r>
            <a:r>
              <a:rPr lang="de-DE" sz="2400" i="1"/>
              <a:t>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To match conventions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get(size_t)</a:t>
            </a:r>
            <a:r>
              <a:rPr lang="de-DE" sz="2400"/>
              <a:t>, ...).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“Are there other options for supporting iteration?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Yes,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879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0F9AC5-F4D2-25DF-39AE-A8E6F613EF37}"/>
              </a:ext>
            </a:extLst>
          </p:cNvPr>
          <p:cNvSpPr/>
          <p:nvPr/>
        </p:nvSpPr>
        <p:spPr>
          <a:xfrm>
            <a:off x="207265" y="1682526"/>
            <a:ext cx="5498592" cy="1950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FC2E0F99-B87B-6463-6AFE-7F0CAF8E72B9}"/>
              </a:ext>
            </a:extLst>
          </p:cNvPr>
          <p:cNvSpPr txBox="1"/>
          <p:nvPr/>
        </p:nvSpPr>
        <p:spPr>
          <a:xfrm>
            <a:off x="312561" y="1073457"/>
            <a:ext cx="5661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P3103</a:t>
            </a:r>
            <a:endParaRPr lang="de-DE" sz="2400"/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!=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++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countr_zero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E428-AE28-C719-36C0-D1A4B889FB4F}"/>
              </a:ext>
            </a:extLst>
          </p:cNvPr>
          <p:cNvSpPr/>
          <p:nvPr/>
        </p:nvSpPr>
        <p:spPr>
          <a:xfrm>
            <a:off x="190710" y="4172379"/>
            <a:ext cx="9164986" cy="1467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feld 13">
            <a:extLst>
              <a:ext uri="{FF2B5EF4-FFF2-40B4-BE49-F238E27FC236}">
                <a16:creationId xmlns:a16="http://schemas.microsoft.com/office/drawing/2014/main" id="{34E95936-B851-740E-C6A6-B583AC971419}"/>
              </a:ext>
            </a:extLst>
          </p:cNvPr>
          <p:cNvSpPr txBox="1"/>
          <p:nvPr/>
        </p:nvSpPr>
        <p:spPr>
          <a:xfrm>
            <a:off x="296006" y="3673038"/>
            <a:ext cx="91649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Infallible </a:t>
            </a:r>
            <a:r>
              <a:rPr lang="de-DE" sz="2800" b="1">
                <a:highlight>
                  <a:srgbClr val="F9F9F9"/>
                </a:highlight>
                <a:latin typeface="Aptos Mono" panose="020B0009020202020204" pitchFamily="49" charset="0"/>
              </a:rPr>
              <a:t>countr_zero</a:t>
            </a:r>
            <a:endParaRPr lang="de-DE" sz="2800">
              <a:highlight>
                <a:srgbClr val="F9F9F9"/>
              </a:highlight>
            </a:endParaRPr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countr_zero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!=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++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0F861-0503-E759-3229-77CBDC07D864}"/>
              </a:ext>
            </a:extLst>
          </p:cNvPr>
          <p:cNvSpPr/>
          <p:nvPr/>
        </p:nvSpPr>
        <p:spPr>
          <a:xfrm>
            <a:off x="6112626" y="1679149"/>
            <a:ext cx="5498592" cy="1950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feld 13">
            <a:extLst>
              <a:ext uri="{FF2B5EF4-FFF2-40B4-BE49-F238E27FC236}">
                <a16:creationId xmlns:a16="http://schemas.microsoft.com/office/drawing/2014/main" id="{0F1D21C5-2B0B-D2D0-42D0-61698B290AE2}"/>
              </a:ext>
            </a:extLst>
          </p:cNvPr>
          <p:cNvSpPr txBox="1"/>
          <p:nvPr/>
        </p:nvSpPr>
        <p:spPr>
          <a:xfrm>
            <a:off x="6217922" y="1057888"/>
            <a:ext cx="5661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ClaasBontus/bitset2</a:t>
            </a:r>
            <a:endParaRPr lang="de-DE" sz="2400"/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while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find_next_one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!=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&lt;N&gt;::</a:t>
            </a:r>
            <a:r>
              <a:rPr lang="de-DE" sz="2000">
                <a:latin typeface="Aptos Mono" panose="020B0009020202020204" pitchFamily="49" charset="0"/>
              </a:rPr>
              <a:t>npos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13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10C0E106-0F66-E673-B218-160672E540AD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/>
              <a:t>Jens Maurer</a:t>
            </a:r>
            <a:r>
              <a:rPr lang="de-DE" sz="2400"/>
              <a:t>; </a:t>
            </a:r>
            <a:r>
              <a:rPr lang="de-DE" sz="2400" b="1"/>
              <a:t>P0553R4</a:t>
            </a:r>
            <a:r>
              <a:rPr lang="de-DE" sz="2400"/>
              <a:t> Bit operations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https://www.open-std.org/jtc1/sc22/wg21/docs/papers/2019/p0553r4.html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Daniil Goncharov</a:t>
            </a:r>
            <a:r>
              <a:rPr lang="de-DE" sz="2400"/>
              <a:t>; </a:t>
            </a:r>
            <a:r>
              <a:rPr lang="de-DE" sz="2400" b="1"/>
              <a:t>P2417R0</a:t>
            </a:r>
            <a:r>
              <a:rPr lang="de-DE" sz="2400"/>
              <a:t> A more constexpr bitset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https://www.open-std.org/jtc1/sc22/wg21/docs/papers/2021/p2417r0.pdf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Jan Schultke</a:t>
            </a:r>
            <a:r>
              <a:rPr lang="de-DE" sz="2400"/>
              <a:t>; </a:t>
            </a:r>
            <a:r>
              <a:rPr lang="de-DE" sz="2400" b="1"/>
              <a:t>P3103</a:t>
            </a:r>
            <a:r>
              <a:rPr lang="de-DE" sz="2400"/>
              <a:t> More bitset operations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https://eisenwave.github.io/cpp-proposals/more-bitset-operations.html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Jan Schultke</a:t>
            </a:r>
            <a:r>
              <a:rPr lang="de-DE" sz="2400"/>
              <a:t>; </a:t>
            </a:r>
            <a:r>
              <a:rPr lang="de-DE" sz="2400" b="1"/>
              <a:t>P3104</a:t>
            </a:r>
            <a:r>
              <a:rPr lang="de-DE" sz="2400"/>
              <a:t> Bit permutations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https://eisenwave.github.io/cpp-proposals/bit-permutations.html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822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13</cp:revision>
  <dcterms:created xsi:type="dcterms:W3CDTF">2024-02-29T16:05:37Z</dcterms:created>
  <dcterms:modified xsi:type="dcterms:W3CDTF">2024-03-17T23:29:31Z</dcterms:modified>
</cp:coreProperties>
</file>