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F0066"/>
    <a:srgbClr val="FAFAFA"/>
    <a:srgbClr val="DDDDDD"/>
    <a:srgbClr val="FFF3F7"/>
    <a:srgbClr val="FABCCF"/>
    <a:srgbClr val="F896B4"/>
    <a:srgbClr val="FEACCB"/>
    <a:srgbClr val="FF7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2821-9FDB-4417-B8B3-21108CBE3224}" type="datetimeFigureOut">
              <a:rPr lang="en-DE" smtClean="0"/>
              <a:t>5 Mar 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031F0-F032-455C-ACEA-51A8DDB24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660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11:28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95265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11:28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9777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11:28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11471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11:28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18531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11:28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225295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11:28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51623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11:28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7873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11:28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20336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11:28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86158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11:28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90720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11:28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22378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4BD09-B586-496D-A7C7-4A6458ECB1EF}" type="datetime8">
              <a:rPr lang="en-DE" smtClean="0"/>
              <a:t>5 Mar 2024 11:28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469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eisenwave.github.io/cpp-proposals/bit-permutation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isenwave.github.io/cpp-proposals/more-bitset-operations.html" TargetMode="External"/><Relationship Id="rId5" Type="http://schemas.openxmlformats.org/officeDocument/2006/relationships/hyperlink" Target="https://www.open-std.org/jtc1/sc22/wg21/docs/papers/2021/p2417r0.pdf" TargetMode="External"/><Relationship Id="rId4" Type="http://schemas.openxmlformats.org/officeDocument/2006/relationships/hyperlink" Target="https://www.open-std.org/jtc1/sc22/wg21/docs/papers/2019/p0553r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A036BDA-8774-B19D-CD0E-41C9519A8404}"/>
              </a:ext>
            </a:extLst>
          </p:cNvPr>
          <p:cNvSpPr/>
          <p:nvPr/>
        </p:nvSpPr>
        <p:spPr>
          <a:xfrm rot="18069589">
            <a:off x="5092700" y="1384302"/>
            <a:ext cx="13893800" cy="866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5558B7-9C18-E883-A1FE-3DF383B35735}"/>
              </a:ext>
            </a:extLst>
          </p:cNvPr>
          <p:cNvSpPr/>
          <p:nvPr/>
        </p:nvSpPr>
        <p:spPr>
          <a:xfrm rot="18069589">
            <a:off x="5765800" y="1231902"/>
            <a:ext cx="13893800" cy="866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7845C0-86C1-AE05-3465-4E1CD0CB18BD}"/>
              </a:ext>
            </a:extLst>
          </p:cNvPr>
          <p:cNvSpPr/>
          <p:nvPr/>
        </p:nvSpPr>
        <p:spPr>
          <a:xfrm rot="18069589">
            <a:off x="6121400" y="939801"/>
            <a:ext cx="13893800" cy="866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43086F-D23B-1829-1744-352B5D8D1AD1}"/>
              </a:ext>
            </a:extLst>
          </p:cNvPr>
          <p:cNvSpPr txBox="1"/>
          <p:nvPr/>
        </p:nvSpPr>
        <p:spPr>
          <a:xfrm>
            <a:off x="355600" y="76200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>
                <a:solidFill>
                  <a:schemeClr val="bg2">
                    <a:lumMod val="50000"/>
                  </a:schemeClr>
                </a:solidFill>
              </a:rPr>
              <a:t>P3103</a:t>
            </a:r>
            <a:endParaRPr lang="de-DE" sz="4800" b="1">
              <a:solidFill>
                <a:schemeClr val="bg2">
                  <a:lumMod val="50000"/>
                </a:schemeClr>
              </a:solidFill>
              <a:latin typeface="Aptos Mono" panose="020F0502020204030204" pitchFamily="49" charset="0"/>
            </a:endParaRPr>
          </a:p>
          <a:p>
            <a:r>
              <a:rPr lang="de-DE" sz="6000" b="1"/>
              <a:t>More bitset operations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05705F-CAA5-DF60-ADC6-FE157FA7918F}"/>
              </a:ext>
            </a:extLst>
          </p:cNvPr>
          <p:cNvSpPr txBox="1"/>
          <p:nvPr/>
        </p:nvSpPr>
        <p:spPr>
          <a:xfrm>
            <a:off x="8989512" y="4234208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>
                <a:solidFill>
                  <a:schemeClr val="accent1"/>
                </a:solidFill>
              </a:rPr>
              <a:t>Tokyo 2024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1C9DE6-4285-3749-75C0-22CBC489D4E2}"/>
              </a:ext>
            </a:extLst>
          </p:cNvPr>
          <p:cNvSpPr txBox="1"/>
          <p:nvPr/>
        </p:nvSpPr>
        <p:spPr>
          <a:xfrm>
            <a:off x="8859667" y="4762425"/>
            <a:ext cx="4208633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ja-JP" altLang="en-US" sz="12000" b="1">
                <a:solidFill>
                  <a:schemeClr val="accent1"/>
                </a:solidFill>
              </a:rPr>
              <a:t>東京</a:t>
            </a:r>
            <a:endParaRPr lang="en-DE" sz="12000" b="1">
              <a:solidFill>
                <a:schemeClr val="accent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2162F4-4FC7-D3E3-4CBF-B9EC3BD4F13B}"/>
              </a:ext>
            </a:extLst>
          </p:cNvPr>
          <p:cNvSpPr txBox="1"/>
          <p:nvPr/>
        </p:nvSpPr>
        <p:spPr>
          <a:xfrm>
            <a:off x="184442" y="5270501"/>
            <a:ext cx="727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Author</a:t>
            </a:r>
            <a:r>
              <a:rPr lang="de-DE"/>
              <a:t>:          Jan Schultke</a:t>
            </a:r>
          </a:p>
          <a:p>
            <a:r>
              <a:rPr lang="de-DE" b="1"/>
              <a:t>Presenter</a:t>
            </a:r>
            <a:r>
              <a:rPr lang="de-DE"/>
              <a:t>:   Jan Schultke</a:t>
            </a:r>
          </a:p>
          <a:p>
            <a:r>
              <a:rPr lang="de-DE" b="1"/>
              <a:t>Audience</a:t>
            </a:r>
            <a:r>
              <a:rPr lang="de-DE"/>
              <a:t>:    SG18</a:t>
            </a:r>
          </a:p>
          <a:p>
            <a:r>
              <a:rPr lang="de-DE" b="1"/>
              <a:t>Project</a:t>
            </a:r>
            <a:r>
              <a:rPr lang="de-DE"/>
              <a:t>:         </a:t>
            </a:r>
            <a:r>
              <a:rPr lang="en-US"/>
              <a:t>ISO/IEC 14882 Programming Languages — C++,</a:t>
            </a:r>
          </a:p>
          <a:p>
            <a:r>
              <a:rPr lang="en-US"/>
              <a:t>                          ISO/IEC JTC1/SC22/WG21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89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1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Contents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296006" y="1779479"/>
            <a:ext cx="106767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4000"/>
              <a:t> </a:t>
            </a:r>
            <a:r>
              <a:rPr lang="en-US" sz="400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Impact on the </a:t>
            </a:r>
            <a:r>
              <a:rPr lang="de-DE" sz="4000" noProof="1"/>
              <a:t>standard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Implementation experience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000"/>
              <a:t> Design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P3103 More bitset operations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3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1" y="1073457"/>
            <a:ext cx="106767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std::bitset</a:t>
            </a:r>
            <a:r>
              <a:rPr lang="de-DE" sz="2400"/>
              <a:t> standardized in C++98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minor changes over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most recently, </a:t>
            </a:r>
            <a:r>
              <a:rPr lang="de-DE" sz="2400" b="1"/>
              <a:t>P2417R2:</a:t>
            </a:r>
            <a:r>
              <a:rPr lang="de-DE" sz="2400"/>
              <a:t> A more constexpr bitset</a:t>
            </a:r>
            <a:r>
              <a:rPr lang="de-DE" sz="2400" i="1"/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(C++23)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meanwhile, </a:t>
            </a:r>
            <a:r>
              <a:rPr lang="de-DE" sz="2400" b="1">
                <a:solidFill>
                  <a:schemeClr val="accent2"/>
                </a:solidFill>
              </a:rPr>
              <a:t>P0553R4:</a:t>
            </a:r>
            <a:r>
              <a:rPr lang="de-DE" sz="2400">
                <a:solidFill>
                  <a:schemeClr val="accent2"/>
                </a:solidFill>
              </a:rPr>
              <a:t> Bit operations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 (C++20)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std::rotl</a:t>
            </a:r>
            <a:r>
              <a:rPr lang="de-DE" sz="2400"/>
              <a:t>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std::popcount</a:t>
            </a:r>
            <a:r>
              <a:rPr lang="de-DE" sz="2400"/>
              <a:t>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std::countl_zero</a:t>
            </a:r>
            <a:r>
              <a:rPr lang="de-DE" sz="2400"/>
              <a:t>,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>
                <a:solidFill>
                  <a:schemeClr val="accent2"/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std::bitset</a:t>
            </a:r>
            <a:r>
              <a:rPr lang="de-DE" sz="2400">
                <a:solidFill>
                  <a:schemeClr val="accent2"/>
                </a:solidFill>
              </a:rPr>
              <a:t> unchanged</a:t>
            </a:r>
          </a:p>
          <a:p>
            <a:pPr lvl="1"/>
            <a:endParaRPr lang="de-DE" sz="2400">
              <a:solidFill>
                <a:schemeClr val="accent2"/>
              </a:solidFill>
            </a:endParaRPr>
          </a:p>
          <a:p>
            <a:r>
              <a:rPr lang="de-DE" sz="3600" b="1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Add most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&lt;bit&gt;</a:t>
            </a:r>
            <a:r>
              <a:rPr lang="de-DE" sz="2400"/>
              <a:t> functionality to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std::bitset</a:t>
            </a:r>
            <a:r>
              <a:rPr lang="de-DE" sz="240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Additional utility (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bitset::reverse</a:t>
            </a:r>
            <a:r>
              <a:rPr lang="de-DE" sz="2000"/>
              <a:t>, ...</a:t>
            </a:r>
            <a:r>
              <a:rPr lang="de-DE" sz="2400"/>
              <a:t>).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2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1. Introduction</a:t>
            </a:r>
            <a:endParaRPr lang="en-DE" sz="4800" b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P3103 More bitset operations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6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1" y="1073457"/>
            <a:ext cx="106767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std::bitset</a:t>
            </a:r>
            <a:r>
              <a:rPr lang="de-DE" sz="2400"/>
              <a:t> is useful and worth maintaining.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GitHub code search for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/std::bitset language:c++/</a:t>
            </a:r>
            <a:r>
              <a:rPr lang="de-DE" sz="2400"/>
              <a:t> ⟶ </a:t>
            </a:r>
            <a:r>
              <a:rPr lang="de-DE" sz="2400">
                <a:solidFill>
                  <a:schemeClr val="accent2"/>
                </a:solidFill>
              </a:rPr>
              <a:t>73.2K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Common complaints: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(Mandatory range checks and exceptions.)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Difficult to find first/last set bit.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Difficult to iterate over all set bits.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Essentially, </a:t>
            </a:r>
            <a:r>
              <a:rPr lang="de-DE" sz="2400">
                <a:solidFill>
                  <a:schemeClr val="accent2"/>
                </a:solidFill>
              </a:rPr>
              <a:t>zero-overhead principle</a:t>
            </a:r>
            <a:r>
              <a:rPr lang="de-DE" sz="2400"/>
              <a:t> violations.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Hardware support for bit-counting, bit-reversal,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For example: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>
                <a:solidFill>
                  <a:schemeClr val="accent2"/>
                </a:solidFill>
                <a:latin typeface="Aptos Mono" panose="020B0009020202020204" pitchFamily="49" charset="0"/>
              </a:rPr>
              <a:t>tzcnt</a:t>
            </a:r>
            <a:r>
              <a:rPr lang="de-DE" sz="2400"/>
              <a:t>/</a:t>
            </a:r>
            <a:r>
              <a:rPr lang="de-DE" sz="2000">
                <a:solidFill>
                  <a:schemeClr val="accent2"/>
                </a:solidFill>
                <a:latin typeface="Aptos Mono" panose="020B0009020202020204" pitchFamily="49" charset="0"/>
              </a:rPr>
              <a:t>ctz</a:t>
            </a:r>
            <a:r>
              <a:rPr lang="de-DE" sz="2400"/>
              <a:t> for counting trailing zeros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000">
                <a:solidFill>
                  <a:schemeClr val="accent2"/>
                </a:solidFill>
                <a:latin typeface="Aptos Mono" panose="020B0009020202020204" pitchFamily="49" charset="0"/>
              </a:rPr>
              <a:t>bswap</a:t>
            </a:r>
            <a:r>
              <a:rPr lang="de-DE" sz="2400"/>
              <a:t>/</a:t>
            </a:r>
            <a:r>
              <a:rPr lang="de-DE" sz="2000">
                <a:solidFill>
                  <a:schemeClr val="accent2"/>
                </a:solidFill>
                <a:latin typeface="Aptos Mono" panose="020B0009020202020204" pitchFamily="49" charset="0"/>
              </a:rPr>
              <a:t>rbit</a:t>
            </a:r>
            <a:r>
              <a:rPr lang="de-DE" sz="2400"/>
              <a:t> for reversing bytes/bits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Difficult to utilize by the user.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3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Motivation</a:t>
            </a:r>
            <a:endParaRPr lang="en-DE" sz="4800" b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P3103 More bitset operations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86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1" y="936826"/>
            <a:ext cx="10676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Add the following member functions to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std::bitset</a:t>
            </a:r>
            <a:r>
              <a:rPr lang="de-DE" sz="2400"/>
              <a:t>: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4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3. Impact on the standard</a:t>
            </a:r>
            <a:endParaRPr lang="en-DE" sz="4800" b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P3103 More bitset operations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3F8B6D6-30E1-AFEE-FAEE-3796768AC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295334"/>
              </p:ext>
            </p:extLst>
          </p:nvPr>
        </p:nvGraphicFramePr>
        <p:xfrm>
          <a:off x="636127" y="1513727"/>
          <a:ext cx="10198886" cy="40909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99443">
                  <a:extLst>
                    <a:ext uri="{9D8B030D-6E8A-4147-A177-3AD203B41FA5}">
                      <a16:colId xmlns:a16="http://schemas.microsoft.com/office/drawing/2014/main" val="3567410024"/>
                    </a:ext>
                  </a:extLst>
                </a:gridCol>
                <a:gridCol w="5099443">
                  <a:extLst>
                    <a:ext uri="{9D8B030D-6E8A-4147-A177-3AD203B41FA5}">
                      <a16:colId xmlns:a16="http://schemas.microsoft.com/office/drawing/2014/main" val="2337008624"/>
                    </a:ext>
                  </a:extLst>
                </a:gridCol>
              </a:tblGrid>
              <a:tr h="499765">
                <a:tc>
                  <a:txBody>
                    <a:bodyPr/>
                    <a:lstStyle/>
                    <a:p>
                      <a:pPr algn="ctr"/>
                      <a:r>
                        <a:rPr lang="de-DE" sz="2000">
                          <a:latin typeface="Aptos Mono" panose="020B0009020202020204" pitchFamily="49" charset="0"/>
                        </a:rPr>
                        <a:t>&lt;bit&gt;</a:t>
                      </a:r>
                      <a:r>
                        <a:rPr lang="de-DE" sz="2400"/>
                        <a:t> function template</a:t>
                      </a:r>
                      <a:endParaRPr lang="en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Proposed 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bitset</a:t>
                      </a:r>
                      <a:r>
                        <a:rPr lang="de-DE" sz="2400"/>
                        <a:t> member</a:t>
                      </a:r>
                      <a:endParaRPr lang="en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18505"/>
                  </a:ext>
                </a:extLst>
              </a:tr>
              <a:tr h="478830"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std::has_single_bit(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</a:t>
                      </a:r>
                      <a:endParaRPr lang="en-DE" sz="2000"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one() </a:t>
                      </a:r>
                      <a:r>
                        <a:rPr lang="de-DE" sz="2000">
                          <a:solidFill>
                            <a:srgbClr val="C00000"/>
                          </a:solidFill>
                          <a:latin typeface="Aptos Mono" panose="020B0009020202020204" pitchFamily="49" charset="0"/>
                        </a:rPr>
                        <a:t>const noexcept</a:t>
                      </a:r>
                      <a:endParaRPr lang="en-DE" sz="2000">
                        <a:solidFill>
                          <a:srgbClr val="C00000"/>
                        </a:solidFill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29481"/>
                  </a:ext>
                </a:extLst>
              </a:tr>
              <a:tr h="837953"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std::countl_zero(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</a:t>
                      </a:r>
                      <a:endParaRPr lang="en-DE" sz="2000"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countl_zero() </a:t>
                      </a:r>
                      <a:r>
                        <a:rPr lang="de-DE" sz="2000">
                          <a:solidFill>
                            <a:srgbClr val="C00000"/>
                          </a:solidFill>
                          <a:latin typeface="Aptos Mono" panose="020B0009020202020204" pitchFamily="49" charset="0"/>
                        </a:rPr>
                        <a:t>const noexcept</a:t>
                      </a:r>
                    </a:p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countl_zero(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size_t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 </a:t>
                      </a:r>
                      <a:r>
                        <a:rPr lang="de-DE" sz="2000">
                          <a:solidFill>
                            <a:srgbClr val="C00000"/>
                          </a:solidFill>
                          <a:latin typeface="Aptos Mono" panose="020B0009020202020204" pitchFamily="49" charset="0"/>
                        </a:rPr>
                        <a:t>const</a:t>
                      </a:r>
                      <a:endParaRPr lang="en-DE" sz="2000">
                        <a:solidFill>
                          <a:srgbClr val="C00000"/>
                        </a:solidFill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21232"/>
                  </a:ext>
                </a:extLst>
              </a:tr>
              <a:tr h="837953"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std::count</a:t>
                      </a:r>
                      <a:r>
                        <a:rPr lang="de-DE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{l,r}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_</a:t>
                      </a:r>
                      <a:r>
                        <a:rPr lang="de-DE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{zero,one}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</a:t>
                      </a:r>
                      <a:endParaRPr lang="en-DE" sz="2000"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count</a:t>
                      </a:r>
                      <a:r>
                        <a:rPr lang="de-DE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{l,r}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_</a:t>
                      </a:r>
                      <a:r>
                        <a:rPr lang="de-DE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{…}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() </a:t>
                      </a:r>
                      <a:r>
                        <a:rPr lang="de-DE" sz="2000">
                          <a:solidFill>
                            <a:srgbClr val="C00000"/>
                          </a:solidFill>
                          <a:latin typeface="Aptos Mono" panose="020B0009020202020204" pitchFamily="49" charset="0"/>
                        </a:rPr>
                        <a:t>const noexcept</a:t>
                      </a:r>
                    </a:p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count</a:t>
                      </a:r>
                      <a:r>
                        <a:rPr lang="de-DE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{l,r}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_</a:t>
                      </a:r>
                      <a:r>
                        <a:rPr lang="de-DE" sz="2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{…}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size_t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 </a:t>
                      </a:r>
                      <a:r>
                        <a:rPr lang="de-DE" sz="2000">
                          <a:solidFill>
                            <a:srgbClr val="C00000"/>
                          </a:solidFill>
                          <a:latin typeface="Aptos Mono" panose="020B0009020202020204" pitchFamily="49" charset="0"/>
                        </a:rPr>
                        <a:t>const</a:t>
                      </a:r>
                      <a:endParaRPr lang="en-DE" sz="2000">
                        <a:solidFill>
                          <a:srgbClr val="C00000"/>
                        </a:solidFill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926394"/>
                  </a:ext>
                </a:extLst>
              </a:tr>
              <a:tr h="478830"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std::rotl(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, 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int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rotl(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size_t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24940"/>
                  </a:ext>
                </a:extLst>
              </a:tr>
              <a:tr h="4788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>
                          <a:latin typeface="Aptos Mono" panose="020B0009020202020204" pitchFamily="49" charset="0"/>
                        </a:rPr>
                        <a:t>std::rotr(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, 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int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</a:t>
                      </a:r>
                      <a:endParaRPr lang="en-DE" sz="2000"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rotr(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size_t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</a:t>
                      </a:r>
                      <a:endParaRPr lang="en-DE" sz="2000"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67004"/>
                  </a:ext>
                </a:extLst>
              </a:tr>
              <a:tr h="478830"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std::bit_reverse(</a:t>
                      </a:r>
                      <a:r>
                        <a:rPr lang="de-DE" sz="20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ptos Mono" panose="020B0009020202020204" pitchFamily="49" charset="0"/>
                        </a:rPr>
                        <a:t>T</a:t>
                      </a:r>
                      <a:r>
                        <a:rPr lang="de-DE" sz="2000">
                          <a:latin typeface="Aptos Mono" panose="020B0009020202020204" pitchFamily="49" charset="0"/>
                        </a:rPr>
                        <a:t>) </a:t>
                      </a:r>
                      <a:r>
                        <a:rPr lang="de-DE" sz="20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tos Mono" panose="020B0009020202020204" pitchFamily="49" charset="0"/>
                        </a:rPr>
                        <a:t>(P3104)</a:t>
                      </a:r>
                      <a:endParaRPr lang="en-DE" sz="20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2000">
                          <a:latin typeface="Aptos Mono" panose="020B0009020202020204" pitchFamily="49" charset="0"/>
                        </a:rPr>
                        <a:t>reverse() </a:t>
                      </a:r>
                      <a:r>
                        <a:rPr lang="de-DE" sz="2000">
                          <a:solidFill>
                            <a:srgbClr val="C00000"/>
                          </a:solidFill>
                          <a:latin typeface="Aptos Mono" panose="020B0009020202020204" pitchFamily="49" charset="0"/>
                        </a:rPr>
                        <a:t>noexcept</a:t>
                      </a:r>
                      <a:endParaRPr lang="en-DE" sz="2000">
                        <a:latin typeface="Aptos Mono" panose="020B0009020202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163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20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1" y="1073457"/>
            <a:ext cx="10676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GitHub: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ClaasBontus/bitset2</a:t>
            </a:r>
            <a:r>
              <a:rPr lang="de-DE" sz="2400"/>
              <a:t> </a:t>
            </a:r>
            <a:r>
              <a:rPr lang="de-DE" sz="2400" i="1"/>
              <a:t>basically</a:t>
            </a:r>
            <a:r>
              <a:rPr lang="de-DE" sz="2400"/>
              <a:t> implements all proposed functions.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(for iteration, it has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find_next_one(size_t)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(exclusive index))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Many other feature-rich </a:t>
            </a:r>
            <a:r>
              <a:rPr lang="de-DE" sz="2000">
                <a:latin typeface="Aptos Mono" panose="020B0009020202020204" pitchFamily="49" charset="0"/>
              </a:rPr>
              <a:t>bitset</a:t>
            </a:r>
            <a:r>
              <a:rPr lang="de-DE" sz="2400"/>
              <a:t> implementations exist.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accent2"/>
                </a:solidFill>
              </a:rPr>
              <a:t>This isn‘t rocket science.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5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4. Implementation experience</a:t>
            </a:r>
            <a:endParaRPr lang="en-DE" sz="4800" b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P3103 More bitset operations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0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6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5. Design</a:t>
            </a:r>
            <a:endParaRPr lang="en-DE" sz="4800" b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P3103 More bitset operations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2" name="Textfeld 13">
            <a:extLst>
              <a:ext uri="{FF2B5EF4-FFF2-40B4-BE49-F238E27FC236}">
                <a16:creationId xmlns:a16="http://schemas.microsoft.com/office/drawing/2014/main" id="{570D9D23-0D4F-AECF-D0C2-CF5AED785EFF}"/>
              </a:ext>
            </a:extLst>
          </p:cNvPr>
          <p:cNvSpPr txBox="1"/>
          <p:nvPr/>
        </p:nvSpPr>
        <p:spPr>
          <a:xfrm>
            <a:off x="312561" y="1073457"/>
            <a:ext cx="106767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Design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Match the existing design of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std::bitset</a:t>
            </a:r>
            <a:r>
              <a:rPr lang="de-DE" sz="240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Prefer in-place operations.</a:t>
            </a:r>
          </a:p>
          <a:p>
            <a:pPr marL="457200" indent="-457200">
              <a:buFont typeface="+mj-lt"/>
              <a:buAutoNum type="arabicPeriod"/>
            </a:pPr>
            <a:endParaRPr lang="de-DE" sz="2400"/>
          </a:p>
          <a:p>
            <a:r>
              <a:rPr lang="de-DE" sz="3600" b="1"/>
              <a:t>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i="1"/>
              <a:t>“Why </a:t>
            </a:r>
            <a:r>
              <a:rPr lang="de-DE" sz="2000" i="1">
                <a:highlight>
                  <a:srgbClr val="F9F9F9"/>
                </a:highlight>
                <a:latin typeface="Aptos Mono" panose="020B0009020202020204" pitchFamily="49" charset="0"/>
              </a:rPr>
              <a:t>one()</a:t>
            </a:r>
            <a:r>
              <a:rPr lang="de-DE" sz="2400" i="1"/>
              <a:t> instead of </a:t>
            </a:r>
            <a:r>
              <a:rPr lang="de-DE" sz="2000" i="1">
                <a:highlight>
                  <a:srgbClr val="F9F9F9"/>
                </a:highlight>
                <a:latin typeface="Aptos Mono" panose="020B0009020202020204" pitchFamily="49" charset="0"/>
              </a:rPr>
              <a:t>has_single_bit()</a:t>
            </a:r>
            <a:r>
              <a:rPr lang="de-DE" sz="2400" i="1"/>
              <a:t>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To match conventions (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any()</a:t>
            </a:r>
            <a:r>
              <a:rPr lang="de-DE" sz="2400"/>
              <a:t>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all()</a:t>
            </a:r>
            <a:r>
              <a:rPr lang="de-DE" sz="2400"/>
              <a:t>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none()</a:t>
            </a:r>
            <a:r>
              <a:rPr lang="de-DE" sz="240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i="1"/>
              <a:t>“Why take </a:t>
            </a:r>
            <a:r>
              <a:rPr lang="de-DE" sz="2400" i="1">
                <a:highlight>
                  <a:srgbClr val="FAFAFA"/>
                </a:highlight>
                <a:latin typeface="Aptos Mono" panose="020B0009020202020204" pitchFamily="49" charset="0"/>
              </a:rPr>
              <a:t>size_t</a:t>
            </a:r>
            <a:r>
              <a:rPr lang="de-DE" sz="2400" i="1"/>
              <a:t> in counting overloads and </a:t>
            </a:r>
            <a:r>
              <a:rPr lang="de-DE" sz="2000" i="1">
                <a:highlight>
                  <a:srgbClr val="F9F9F9"/>
                </a:highlight>
                <a:latin typeface="Aptos Mono" panose="020B0009020202020204" pitchFamily="49" charset="0"/>
              </a:rPr>
              <a:t>rotl(size_t)</a:t>
            </a:r>
            <a:r>
              <a:rPr lang="de-DE" sz="2400" i="1"/>
              <a:t>?“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To match conventions (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get(size_t)</a:t>
            </a:r>
            <a:r>
              <a:rPr lang="de-DE" sz="2400"/>
              <a:t>, ...).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i="1"/>
              <a:t>“Are there other options for supporting iteration?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Yes, see next slide.</a:t>
            </a:r>
          </a:p>
        </p:txBody>
      </p:sp>
    </p:spTree>
    <p:extLst>
      <p:ext uri="{BB962C8B-B14F-4D97-AF65-F5344CB8AC3E}">
        <p14:creationId xmlns:p14="http://schemas.microsoft.com/office/powerpoint/2010/main" val="148796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7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5. Design</a:t>
            </a:r>
            <a:endParaRPr lang="en-DE" sz="4800" b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P3103 More bitset operations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40F9AC5-F4D2-25DF-39AE-A8E6F613EF37}"/>
              </a:ext>
            </a:extLst>
          </p:cNvPr>
          <p:cNvSpPr/>
          <p:nvPr/>
        </p:nvSpPr>
        <p:spPr>
          <a:xfrm>
            <a:off x="207265" y="1682526"/>
            <a:ext cx="5498592" cy="1950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feld 13">
            <a:extLst>
              <a:ext uri="{FF2B5EF4-FFF2-40B4-BE49-F238E27FC236}">
                <a16:creationId xmlns:a16="http://schemas.microsoft.com/office/drawing/2014/main" id="{FC2E0F99-B87B-6463-6AFE-7F0CAF8E72B9}"/>
              </a:ext>
            </a:extLst>
          </p:cNvPr>
          <p:cNvSpPr txBox="1"/>
          <p:nvPr/>
        </p:nvSpPr>
        <p:spPr>
          <a:xfrm>
            <a:off x="312561" y="1073457"/>
            <a:ext cx="56615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/>
              <a:t>P3103</a:t>
            </a:r>
            <a:endParaRPr lang="de-DE" sz="2400"/>
          </a:p>
          <a:p>
            <a:pPr>
              <a:lnSpc>
                <a:spcPct val="150000"/>
              </a:lnSpc>
            </a:pP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bitset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>
                <a:latin typeface="Aptos Mono" panose="020B0009020202020204" pitchFamily="49" charset="0"/>
              </a:rPr>
              <a:t>N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bits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for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size_t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=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!=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N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++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{</a:t>
            </a:r>
          </a:p>
          <a:p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   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+=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bits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.</a:t>
            </a:r>
            <a:r>
              <a:rPr lang="de-DE" sz="2000">
                <a:latin typeface="Aptos Mono" panose="020B0009020202020204" pitchFamily="49" charset="0"/>
              </a:rPr>
              <a:t>countr_zero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</a:t>
            </a:r>
          </a:p>
          <a:p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   </a:t>
            </a: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==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N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break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...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39E428-AE28-C719-36C0-D1A4B889FB4F}"/>
              </a:ext>
            </a:extLst>
          </p:cNvPr>
          <p:cNvSpPr/>
          <p:nvPr/>
        </p:nvSpPr>
        <p:spPr>
          <a:xfrm>
            <a:off x="190710" y="4172379"/>
            <a:ext cx="9164986" cy="14677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feld 13">
            <a:extLst>
              <a:ext uri="{FF2B5EF4-FFF2-40B4-BE49-F238E27FC236}">
                <a16:creationId xmlns:a16="http://schemas.microsoft.com/office/drawing/2014/main" id="{34E95936-B851-740E-C6A6-B583AC971419}"/>
              </a:ext>
            </a:extLst>
          </p:cNvPr>
          <p:cNvSpPr txBox="1"/>
          <p:nvPr/>
        </p:nvSpPr>
        <p:spPr>
          <a:xfrm>
            <a:off x="296006" y="3673038"/>
            <a:ext cx="916498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/>
              <a:t>Infallible </a:t>
            </a:r>
            <a:r>
              <a:rPr lang="de-DE" sz="2800" b="1">
                <a:highlight>
                  <a:srgbClr val="F9F9F9"/>
                </a:highlight>
                <a:latin typeface="Aptos Mono" panose="020B0009020202020204" pitchFamily="49" charset="0"/>
              </a:rPr>
              <a:t>countr_zero</a:t>
            </a:r>
            <a:endParaRPr lang="de-DE" sz="2800">
              <a:highlight>
                <a:srgbClr val="F9F9F9"/>
              </a:highlight>
            </a:endParaRPr>
          </a:p>
          <a:p>
            <a:pPr>
              <a:lnSpc>
                <a:spcPct val="150000"/>
              </a:lnSpc>
            </a:pP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bitset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>
                <a:latin typeface="Aptos Mono" panose="020B0009020202020204" pitchFamily="49" charset="0"/>
              </a:rPr>
              <a:t>N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bits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for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size_t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=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+=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bits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.</a:t>
            </a:r>
            <a:r>
              <a:rPr lang="de-DE" sz="2000">
                <a:latin typeface="Aptos Mono" panose="020B0009020202020204" pitchFamily="49" charset="0"/>
              </a:rPr>
              <a:t>countr_zero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))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!=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N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++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{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...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20F861-0503-E759-3229-77CBDC07D864}"/>
              </a:ext>
            </a:extLst>
          </p:cNvPr>
          <p:cNvSpPr/>
          <p:nvPr/>
        </p:nvSpPr>
        <p:spPr>
          <a:xfrm>
            <a:off x="6112626" y="1679149"/>
            <a:ext cx="5498592" cy="1950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feld 13">
            <a:extLst>
              <a:ext uri="{FF2B5EF4-FFF2-40B4-BE49-F238E27FC236}">
                <a16:creationId xmlns:a16="http://schemas.microsoft.com/office/drawing/2014/main" id="{0F1D21C5-2B0B-D2D0-42D0-61698B290AE2}"/>
              </a:ext>
            </a:extLst>
          </p:cNvPr>
          <p:cNvSpPr txBox="1"/>
          <p:nvPr/>
        </p:nvSpPr>
        <p:spPr>
          <a:xfrm>
            <a:off x="6217922" y="1057888"/>
            <a:ext cx="56615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/>
              <a:t>ClaasBontus/bitset2</a:t>
            </a:r>
            <a:endParaRPr lang="de-DE" sz="2400"/>
          </a:p>
          <a:p>
            <a:pPr>
              <a:lnSpc>
                <a:spcPct val="150000"/>
              </a:lnSpc>
            </a:pP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bitset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>
                <a:latin typeface="Aptos Mono" panose="020B0009020202020204" pitchFamily="49" charset="0"/>
              </a:rPr>
              <a:t>N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bits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size_t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=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while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((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= </a:t>
            </a:r>
            <a:r>
              <a:rPr lang="de-DE" sz="2000">
                <a:latin typeface="Aptos Mono" panose="020B0009020202020204" pitchFamily="49" charset="0"/>
              </a:rPr>
              <a:t>bits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.</a:t>
            </a:r>
            <a:r>
              <a:rPr lang="de-DE" sz="2000">
                <a:latin typeface="Aptos Mono" panose="020B0009020202020204" pitchFamily="49" charset="0"/>
              </a:rPr>
              <a:t>find_next_one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latin typeface="Aptos Mono" panose="020B0009020202020204" pitchFamily="49" charset="0"/>
              </a:rPr>
              <a:t>i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))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       != 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bitset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&lt;N&gt;::</a:t>
            </a:r>
            <a:r>
              <a:rPr lang="de-DE" sz="2000">
                <a:latin typeface="Aptos Mono" panose="020B0009020202020204" pitchFamily="49" charset="0"/>
              </a:rPr>
              <a:t>npos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...</a:t>
            </a:r>
            <a:endParaRPr lang="de-DE" sz="2000">
              <a:solidFill>
                <a:schemeClr val="tx1">
                  <a:lumMod val="50000"/>
                  <a:lumOff val="50000"/>
                </a:schemeClr>
              </a:solidFill>
              <a:latin typeface="Aptos Mono" panose="020B0009020202020204" pitchFamily="49" charset="0"/>
            </a:endParaRP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213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8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References</a:t>
            </a:r>
            <a:endParaRPr lang="en-DE" sz="4800" b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P3103 More bitset operations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2" name="Textfeld 13">
            <a:extLst>
              <a:ext uri="{FF2B5EF4-FFF2-40B4-BE49-F238E27FC236}">
                <a16:creationId xmlns:a16="http://schemas.microsoft.com/office/drawing/2014/main" id="{10C0E106-0F66-E673-B218-160672E540AD}"/>
              </a:ext>
            </a:extLst>
          </p:cNvPr>
          <p:cNvSpPr txBox="1"/>
          <p:nvPr/>
        </p:nvSpPr>
        <p:spPr>
          <a:xfrm>
            <a:off x="312561" y="1073457"/>
            <a:ext cx="106767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/>
              <a:t>Jens Maurer</a:t>
            </a:r>
            <a:r>
              <a:rPr lang="de-DE" sz="2400"/>
              <a:t>; </a:t>
            </a:r>
            <a:r>
              <a:rPr lang="de-DE" sz="2400" b="1"/>
              <a:t>P0553R4</a:t>
            </a:r>
            <a:r>
              <a:rPr lang="de-DE" sz="2400"/>
              <a:t> Bit operations</a:t>
            </a:r>
          </a:p>
          <a:p>
            <a:r>
              <a:rPr lang="de-DE" sz="2400">
                <a:solidFill>
                  <a:schemeClr val="tx2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https://www.open-std.org/jtc1/sc22/wg21/docs/papers/2019/p0553r4.html</a:t>
            </a:r>
            <a:endParaRPr lang="de-DE" sz="24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4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de-DE" sz="2400" i="1"/>
              <a:t>Daniil Goncharov</a:t>
            </a:r>
            <a:r>
              <a:rPr lang="de-DE" sz="2400"/>
              <a:t>; </a:t>
            </a:r>
            <a:r>
              <a:rPr lang="de-DE" sz="2400" b="1"/>
              <a:t>P2417R0</a:t>
            </a:r>
            <a:r>
              <a:rPr lang="de-DE" sz="2400"/>
              <a:t> A more constexpr bitset</a:t>
            </a:r>
          </a:p>
          <a:p>
            <a:r>
              <a:rPr lang="de-DE" sz="2400">
                <a:solidFill>
                  <a:schemeClr val="tx2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https://www.open-std.org/jtc1/sc22/wg21/docs/papers/2021/p2417r0.pdf</a:t>
            </a:r>
            <a:endParaRPr lang="de-DE" sz="24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4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de-DE" sz="2400" i="1"/>
              <a:t>Jan Schultke</a:t>
            </a:r>
            <a:r>
              <a:rPr lang="de-DE" sz="2400"/>
              <a:t>; </a:t>
            </a:r>
            <a:r>
              <a:rPr lang="de-DE" sz="2400" b="1"/>
              <a:t>P3103</a:t>
            </a:r>
            <a:r>
              <a:rPr lang="de-DE" sz="2400"/>
              <a:t> More bitset operations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(latest revision)</a:t>
            </a:r>
          </a:p>
          <a:p>
            <a:r>
              <a:rPr lang="de-DE" sz="2400">
                <a:solidFill>
                  <a:schemeClr val="tx2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https://eisenwave.github.io/cpp-proposals/more-bitset-operations.html</a:t>
            </a:r>
            <a:endParaRPr lang="de-DE" sz="24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4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de-DE" sz="2400" i="1"/>
              <a:t>Jan Schultke</a:t>
            </a:r>
            <a:r>
              <a:rPr lang="de-DE" sz="2400"/>
              <a:t>; </a:t>
            </a:r>
            <a:r>
              <a:rPr lang="de-DE" sz="2400" b="1"/>
              <a:t>P3104</a:t>
            </a:r>
            <a:r>
              <a:rPr lang="de-DE" sz="2400"/>
              <a:t> Bit permutations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(latest revision)</a:t>
            </a:r>
          </a:p>
          <a:p>
            <a:r>
              <a:rPr lang="de-DE" sz="2400">
                <a:solidFill>
                  <a:schemeClr val="tx2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https://eisenwave.github.io/cpp-proposals/bit-permutations.html</a:t>
            </a:r>
            <a:endParaRPr lang="de-DE" sz="24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4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1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6C6AC"/>
      </a:accent1>
      <a:accent2>
        <a:srgbClr val="F25A16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820</Words>
  <Application>Microsoft Office PowerPoint</Application>
  <PresentationFormat>Widescreen</PresentationFormat>
  <Paragraphs>147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Aptos Mono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Schultke</dc:creator>
  <cp:lastModifiedBy>Jan Schultke</cp:lastModifiedBy>
  <cp:revision>12</cp:revision>
  <dcterms:created xsi:type="dcterms:W3CDTF">2024-02-29T16:05:37Z</dcterms:created>
  <dcterms:modified xsi:type="dcterms:W3CDTF">2024-03-05T11:46:39Z</dcterms:modified>
</cp:coreProperties>
</file>