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76" r:id="rId6"/>
    <p:sldId id="274" r:id="rId7"/>
    <p:sldId id="273" r:id="rId8"/>
    <p:sldId id="275" r:id="rId9"/>
    <p:sldId id="277" r:id="rId10"/>
    <p:sldId id="269" r:id="rId11"/>
    <p:sldId id="27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5E5"/>
    <a:srgbClr val="FFF3F7"/>
    <a:srgbClr val="F9F9F9"/>
    <a:srgbClr val="FF0066"/>
    <a:srgbClr val="FAFAFA"/>
    <a:srgbClr val="DDDDDD"/>
    <a:srgbClr val="FABCCF"/>
    <a:srgbClr val="F896B4"/>
    <a:srgbClr val="FEACCB"/>
    <a:srgbClr val="FF71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7436" autoAdjust="0"/>
  </p:normalViewPr>
  <p:slideViewPr>
    <p:cSldViewPr snapToGrid="0">
      <p:cViewPr varScale="1">
        <p:scale>
          <a:sx n="79" d="100"/>
          <a:sy n="79" d="100"/>
        </p:scale>
        <p:origin x="54" y="1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962821-9FDB-4417-B8B3-21108CBE3224}" type="datetimeFigureOut">
              <a:rPr lang="en-DE" smtClean="0"/>
              <a:t>5 Mar 2024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C031F0-F032-455C-ACEA-51A8DDB24DA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660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1952651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97776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114711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185315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9225295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55162303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78731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203363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861585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6907207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6223784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4BD09-B586-496D-A7C7-4A6458ECB1EF}" type="datetime8">
              <a:rPr lang="en-DE" smtClean="0"/>
              <a:t>5 Mar 2024 21:25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13C7D-59EF-4845-9E34-76F90254E03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4694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graphics.stanford.edu/~seander/bithacks.html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github.com/Eisenwave/cxx26-bit-permu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isenwave.github.io/cpp-proposals/bit-permutations.html" TargetMode="External"/><Relationship Id="rId5" Type="http://schemas.openxmlformats.org/officeDocument/2006/relationships/hyperlink" Target="https://thephd.dev/_vendor/future_cxx/papers/C%20-%20Modern%20Bit%20Utilities.html" TargetMode="External"/><Relationship Id="rId4" Type="http://schemas.openxmlformats.org/officeDocument/2006/relationships/hyperlink" Target="https://www.open-std.org/jtc1/sc22/wg21/docs/papers/2019/p0553r4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2A036BDA-8774-B19D-CD0E-41C9519A8404}"/>
              </a:ext>
            </a:extLst>
          </p:cNvPr>
          <p:cNvSpPr/>
          <p:nvPr/>
        </p:nvSpPr>
        <p:spPr>
          <a:xfrm rot="18069589">
            <a:off x="5092700" y="1384302"/>
            <a:ext cx="13893800" cy="8661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695558B7-9C18-E883-A1FE-3DF383B35735}"/>
              </a:ext>
            </a:extLst>
          </p:cNvPr>
          <p:cNvSpPr/>
          <p:nvPr/>
        </p:nvSpPr>
        <p:spPr>
          <a:xfrm rot="18069589">
            <a:off x="5765800" y="1231902"/>
            <a:ext cx="13893800" cy="866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37845C0-86C1-AE05-3465-4E1CD0CB18BD}"/>
              </a:ext>
            </a:extLst>
          </p:cNvPr>
          <p:cNvSpPr/>
          <p:nvPr/>
        </p:nvSpPr>
        <p:spPr>
          <a:xfrm rot="18069589">
            <a:off x="6121400" y="939801"/>
            <a:ext cx="13893800" cy="8661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D43086F-D23B-1829-1744-352B5D8D1AD1}"/>
              </a:ext>
            </a:extLst>
          </p:cNvPr>
          <p:cNvSpPr txBox="1"/>
          <p:nvPr/>
        </p:nvSpPr>
        <p:spPr>
          <a:xfrm>
            <a:off x="355600" y="762000"/>
            <a:ext cx="975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>
                <a:solidFill>
                  <a:schemeClr val="bg2">
                    <a:lumMod val="50000"/>
                  </a:schemeClr>
                </a:solidFill>
              </a:rPr>
              <a:t>P3104</a:t>
            </a:r>
            <a:endParaRPr lang="de-DE" sz="4800" b="1">
              <a:solidFill>
                <a:schemeClr val="bg2">
                  <a:lumMod val="50000"/>
                </a:schemeClr>
              </a:solidFill>
              <a:latin typeface="Aptos Mono" panose="020F0502020204030204" pitchFamily="49" charset="0"/>
            </a:endParaRPr>
          </a:p>
          <a:p>
            <a:r>
              <a:rPr lang="de-DE" sz="6000" b="1"/>
              <a:t>Bit permutations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E05705F-CAA5-DF60-ADC6-FE157FA7918F}"/>
              </a:ext>
            </a:extLst>
          </p:cNvPr>
          <p:cNvSpPr txBox="1"/>
          <p:nvPr/>
        </p:nvSpPr>
        <p:spPr>
          <a:xfrm>
            <a:off x="8989512" y="4234208"/>
            <a:ext cx="3581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b="1">
                <a:solidFill>
                  <a:schemeClr val="accent1"/>
                </a:solidFill>
              </a:rPr>
              <a:t>Tokyo 2024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51C9DE6-4285-3749-75C0-22CBC489D4E2}"/>
              </a:ext>
            </a:extLst>
          </p:cNvPr>
          <p:cNvSpPr txBox="1"/>
          <p:nvPr/>
        </p:nvSpPr>
        <p:spPr>
          <a:xfrm>
            <a:off x="8859667" y="4762425"/>
            <a:ext cx="4208633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ja-JP" altLang="en-US" sz="12000" b="1">
                <a:solidFill>
                  <a:schemeClr val="accent1"/>
                </a:solidFill>
              </a:rPr>
              <a:t>東京</a:t>
            </a:r>
            <a:endParaRPr lang="en-DE" sz="12000" b="1">
              <a:solidFill>
                <a:schemeClr val="accent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F2162F4-4FC7-D3E3-4CBF-B9EC3BD4F13B}"/>
              </a:ext>
            </a:extLst>
          </p:cNvPr>
          <p:cNvSpPr txBox="1"/>
          <p:nvPr/>
        </p:nvSpPr>
        <p:spPr>
          <a:xfrm>
            <a:off x="184442" y="5270501"/>
            <a:ext cx="7277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Author</a:t>
            </a:r>
            <a:r>
              <a:rPr lang="de-DE"/>
              <a:t>:          Jan Schultke</a:t>
            </a:r>
          </a:p>
          <a:p>
            <a:r>
              <a:rPr lang="de-DE" b="1"/>
              <a:t>Presenter</a:t>
            </a:r>
            <a:r>
              <a:rPr lang="de-DE"/>
              <a:t>:   Jan Schultke</a:t>
            </a:r>
          </a:p>
          <a:p>
            <a:r>
              <a:rPr lang="de-DE" b="1"/>
              <a:t>Audience</a:t>
            </a:r>
            <a:r>
              <a:rPr lang="de-DE"/>
              <a:t>:    SG18</a:t>
            </a:r>
          </a:p>
          <a:p>
            <a:r>
              <a:rPr lang="de-DE" b="1"/>
              <a:t>Project</a:t>
            </a:r>
            <a:r>
              <a:rPr lang="de-DE"/>
              <a:t>:         </a:t>
            </a:r>
            <a:r>
              <a:rPr lang="en-US"/>
              <a:t>ISO/IEC 14882 Programming Languages — C++,</a:t>
            </a:r>
          </a:p>
          <a:p>
            <a:r>
              <a:rPr lang="en-US"/>
              <a:t>                          ISO/IEC JTC1/SC22/WG21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8935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1073457"/>
            <a:ext cx="10676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GitHub: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Eisenwave/cxx26-bit-permutations</a:t>
            </a:r>
            <a:r>
              <a:rPr lang="de-DE" sz="2400"/>
              <a:t> implements all functions.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Hardware support utilization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400"/>
              <a:t>x86_64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de-DE" sz="2400"/>
              <a:t>ARM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GCC, clang, MSVC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Support for arbitrary N-bit integers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_BitInt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9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4. Implementation experience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06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604510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10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References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2" name="Textfeld 13">
            <a:extLst>
              <a:ext uri="{FF2B5EF4-FFF2-40B4-BE49-F238E27FC236}">
                <a16:creationId xmlns:a16="http://schemas.microsoft.com/office/drawing/2014/main" id="{10C0E106-0F66-E673-B218-160672E540AD}"/>
              </a:ext>
            </a:extLst>
          </p:cNvPr>
          <p:cNvSpPr txBox="1"/>
          <p:nvPr/>
        </p:nvSpPr>
        <p:spPr>
          <a:xfrm>
            <a:off x="312560" y="1073457"/>
            <a:ext cx="1145271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i="1"/>
              <a:t>Jens Maurer</a:t>
            </a:r>
            <a:r>
              <a:rPr lang="de-DE" sz="2000"/>
              <a:t>; </a:t>
            </a:r>
            <a:r>
              <a:rPr lang="de-DE" sz="2000" b="1"/>
              <a:t>P0553R4</a:t>
            </a:r>
            <a:r>
              <a:rPr lang="de-DE" sz="2000"/>
              <a:t> Bit operations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https://www.open-std.org/jtc1/sc22/wg21/docs/papers/2019/p0553r4.html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000" i="1"/>
              <a:t>Daniil Goncharov</a:t>
            </a:r>
            <a:r>
              <a:rPr lang="de-DE" sz="2000"/>
              <a:t>; </a:t>
            </a:r>
            <a:r>
              <a:rPr lang="de-DE" sz="2000" b="1"/>
              <a:t>N3022</a:t>
            </a:r>
            <a:r>
              <a:rPr lang="de-DE" sz="2000"/>
              <a:t> Modern Bit Utilities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https://thephd.dev/_vendor/future_cxx/papers/C%20-%20Modern%20Bit%20Utilities.html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 i="1"/>
          </a:p>
          <a:p>
            <a:r>
              <a:rPr lang="de-DE" sz="2000" i="1"/>
              <a:t>Jan Schultke</a:t>
            </a:r>
            <a:r>
              <a:rPr lang="de-DE" sz="2000"/>
              <a:t>; </a:t>
            </a:r>
            <a:r>
              <a:rPr lang="de-DE" sz="2000" b="1"/>
              <a:t>P3104</a:t>
            </a:r>
            <a:r>
              <a:rPr lang="de-DE" sz="2000"/>
              <a:t> Bit permutations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(latest revision)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https://eisenwave.github.io/cpp-proposals/bit-permutations.html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000" i="1"/>
              <a:t>Jan Schultke</a:t>
            </a:r>
            <a:r>
              <a:rPr lang="de-DE" sz="2000"/>
              <a:t>; C++26 Bit permutations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</a:rPr>
              <a:t>(reference implementation)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https://github.com/Eisenwave/cxx26-bit-permutations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de-DE" sz="2000" i="1"/>
              <a:t>Sean Eron Anderson</a:t>
            </a:r>
            <a:r>
              <a:rPr lang="de-DE" sz="2000"/>
              <a:t>; Bit Twiddling Hacks</a:t>
            </a:r>
          </a:p>
          <a:p>
            <a:r>
              <a:rPr lang="de-DE" sz="2000">
                <a:solidFill>
                  <a:schemeClr val="tx2">
                    <a:lumMod val="75000"/>
                    <a:lumOff val="25000"/>
                  </a:schemeClr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https://graphics.stanford.edu/~seander/bithacks.html</a:t>
            </a:r>
            <a:endParaRPr lang="de-DE" sz="200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71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1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Contents</a:t>
            </a:r>
            <a:endParaRPr lang="en-DE" sz="4800" b="1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28D3CBC-1457-29F8-565B-1BF68746439C}"/>
              </a:ext>
            </a:extLst>
          </p:cNvPr>
          <p:cNvSpPr txBox="1"/>
          <p:nvPr/>
        </p:nvSpPr>
        <p:spPr>
          <a:xfrm>
            <a:off x="296006" y="1425911"/>
            <a:ext cx="106767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3600"/>
              <a:t> </a:t>
            </a:r>
            <a:r>
              <a:rPr lang="en-US" sz="3600"/>
              <a:t>Introduction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/>
              <a:t> Proposal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800">
                <a:highlight>
                  <a:srgbClr val="F9F9F9"/>
                </a:highlight>
                <a:latin typeface="Aptos Mono" panose="020B0009020202020204" pitchFamily="49" charset="0"/>
              </a:rPr>
              <a:t>bit_repeat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800">
                <a:highlight>
                  <a:srgbClr val="F9F9F9"/>
                </a:highlight>
                <a:latin typeface="Aptos Mono" panose="020B0009020202020204" pitchFamily="49" charset="0"/>
              </a:rPr>
              <a:t>bit_reverse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800">
                <a:highlight>
                  <a:srgbClr val="F9F9F9"/>
                </a:highlight>
                <a:latin typeface="Aptos Mono" panose="020B0009020202020204" pitchFamily="49" charset="0"/>
              </a:rPr>
              <a:t>bit_compress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800">
                <a:highlight>
                  <a:srgbClr val="F9F9F9"/>
                </a:highlight>
                <a:latin typeface="Aptos Mono" panose="020B0009020202020204" pitchFamily="49" charset="0"/>
              </a:rPr>
              <a:t>bit_expand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sz="2800">
                <a:highlight>
                  <a:srgbClr val="F9F9F9"/>
                </a:highlight>
                <a:latin typeface="Aptos Mono" panose="020B0009020202020204" pitchFamily="49" charset="0"/>
              </a:rPr>
              <a:t>{next,prev}_bit_permutation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3600"/>
              <a:t> Implementation experience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93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0" y="1073457"/>
            <a:ext cx="11001615" cy="492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History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&lt;bit&gt;</a:t>
            </a:r>
            <a:r>
              <a:rPr lang="de-DE" sz="2400"/>
              <a:t> functions added by </a:t>
            </a:r>
            <a:r>
              <a:rPr lang="de-DE" sz="2400" b="1">
                <a:solidFill>
                  <a:schemeClr val="accent2"/>
                </a:solidFill>
              </a:rPr>
              <a:t>P0553R4:</a:t>
            </a:r>
            <a:r>
              <a:rPr lang="de-DE" sz="2400">
                <a:solidFill>
                  <a:schemeClr val="accent2"/>
                </a:solidFill>
              </a:rPr>
              <a:t> Bit operations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(C++20)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/>
              <a:t>Simple </a:t>
            </a:r>
            <a:r>
              <a:rPr lang="de-DE" sz="2400">
                <a:solidFill>
                  <a:schemeClr val="accent2"/>
                </a:solidFill>
              </a:rPr>
              <a:t>utilities</a:t>
            </a:r>
            <a:r>
              <a:rPr lang="de-DE" sz="2400"/>
              <a:t> (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has_single_bit</a:t>
            </a:r>
            <a:r>
              <a:rPr lang="de-DE" sz="240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>
                <a:solidFill>
                  <a:schemeClr val="accent2"/>
                </a:solidFill>
              </a:rPr>
              <a:t>Instruction wrappers</a:t>
            </a:r>
            <a:r>
              <a:rPr lang="de-DE" sz="2400"/>
              <a:t> </a:t>
            </a:r>
            <a:r>
              <a:rPr lang="de-DE" sz="2000"/>
              <a:t>(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rotl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popcount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countl_zero</a:t>
            </a:r>
            <a:r>
              <a:rPr lang="de-DE" sz="2400"/>
              <a:t>, ...)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&lt;stdbit.h&gt;</a:t>
            </a:r>
            <a:r>
              <a:rPr lang="de-DE" sz="2400"/>
              <a:t> functions added by </a:t>
            </a:r>
            <a:r>
              <a:rPr lang="de-DE" sz="2400" b="1"/>
              <a:t>N3022:</a:t>
            </a:r>
            <a:r>
              <a:rPr lang="de-DE" sz="2400"/>
              <a:t> Modern Bit Utilities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(C23)</a:t>
            </a:r>
            <a:endParaRPr lang="de-DE" sz="3600" b="1"/>
          </a:p>
          <a:p>
            <a:pPr>
              <a:lnSpc>
                <a:spcPct val="150000"/>
              </a:lnSpc>
            </a:pPr>
            <a:r>
              <a:rPr lang="de-DE" sz="3600" b="1"/>
              <a:t>Goals</a:t>
            </a:r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More </a:t>
            </a:r>
            <a:r>
              <a:rPr lang="de-DE" sz="2400">
                <a:solidFill>
                  <a:schemeClr val="accent2"/>
                </a:solidFill>
              </a:rPr>
              <a:t>utilities</a:t>
            </a:r>
            <a:r>
              <a:rPr lang="de-DE" sz="240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bit_repeat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next_bit_permutation</a:t>
            </a:r>
            <a:r>
              <a:rPr lang="de-DE" sz="24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prev_bit_permutation</a:t>
            </a:r>
            <a:endParaRPr lang="de-DE" sz="2000"/>
          </a:p>
          <a:p>
            <a:pPr marL="457200" indent="-457200">
              <a:buFont typeface="+mj-lt"/>
              <a:buAutoNum type="arabicPeriod"/>
            </a:pPr>
            <a:r>
              <a:rPr lang="de-DE" sz="2400"/>
              <a:t>More </a:t>
            </a:r>
            <a:r>
              <a:rPr lang="de-DE" sz="2400">
                <a:solidFill>
                  <a:schemeClr val="accent2"/>
                </a:solidFill>
              </a:rPr>
              <a:t>instruction wrappers</a:t>
            </a:r>
            <a:r>
              <a:rPr lang="de-DE" sz="240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bit_reverse</a:t>
            </a:r>
            <a:r>
              <a:rPr lang="de-DE" sz="28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bit_compress</a:t>
            </a:r>
            <a:r>
              <a:rPr lang="de-DE" sz="2800"/>
              <a:t>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bit_expand</a:t>
            </a:r>
            <a:endParaRPr lang="de-DE" sz="2000"/>
          </a:p>
          <a:p>
            <a:pPr marL="914400" lvl="1" indent="-457200">
              <a:buFont typeface="+mj-lt"/>
              <a:buAutoNum type="arabicPeriod"/>
            </a:pPr>
            <a:endParaRPr lang="de-DE" sz="24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2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1. Introduction</a:t>
            </a:r>
            <a:endParaRPr lang="en-DE" sz="4800" b="1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6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A2803-8BBA-7756-DE41-8697E98F2CC5}"/>
              </a:ext>
            </a:extLst>
          </p:cNvPr>
          <p:cNvSpPr/>
          <p:nvPr/>
        </p:nvSpPr>
        <p:spPr>
          <a:xfrm>
            <a:off x="0" y="1012145"/>
            <a:ext cx="12192000" cy="93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988113"/>
            <a:ext cx="10676794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template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 i="1">
                <a:solidFill>
                  <a:srgbClr val="7030A0"/>
                </a:solidFill>
                <a:latin typeface="Aptos Mono" panose="020B0009020202020204" pitchFamily="49" charset="0"/>
              </a:rPr>
              <a:t>unsigned-integral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bit_repeat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,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int</a:t>
            </a:r>
            <a:r>
              <a:rPr lang="de-DE" sz="2000">
                <a:latin typeface="Aptos Mono" panose="020B0009020202020204" pitchFamily="49" charset="0"/>
              </a:rPr>
              <a:t> length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</a:p>
          <a:p>
            <a:endParaRPr lang="de-DE" sz="20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r>
              <a:rPr lang="de-DE" sz="2400" i="1"/>
              <a:t>Preconditions</a:t>
            </a:r>
            <a:r>
              <a:rPr lang="de-DE" sz="2400"/>
              <a:t>:        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length</a:t>
            </a:r>
            <a:r>
              <a:rPr lang="de-DE" sz="2400"/>
              <a:t> ≥ 0.</a:t>
            </a:r>
          </a:p>
          <a:p>
            <a:r>
              <a:rPr lang="de-DE" sz="2400" i="1"/>
              <a:t>Returns</a:t>
            </a:r>
            <a:r>
              <a:rPr lang="de-DE" sz="2400"/>
              <a:t>:                       Rightmost </a:t>
            </a:r>
            <a:r>
              <a:rPr lang="de-DE" sz="2400">
                <a:highlight>
                  <a:srgbClr val="F9F9F9"/>
                </a:highlight>
              </a:rPr>
              <a:t>length</a:t>
            </a:r>
            <a:r>
              <a:rPr lang="de-DE" sz="2400"/>
              <a:t> bits in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, repeated.</a:t>
            </a:r>
          </a:p>
          <a:p>
            <a:r>
              <a:rPr lang="de-DE" sz="2400" i="1"/>
              <a:t>Motivation</a:t>
            </a:r>
            <a:r>
              <a:rPr lang="de-DE" sz="2400"/>
              <a:t>:                  </a:t>
            </a:r>
            <a:r>
              <a:rPr lang="de-DE" sz="2400">
                <a:cs typeface="Aptos Serif" panose="020B0502040204020203" pitchFamily="18" charset="0"/>
              </a:rPr>
              <a:t>Generate recurring bit patterns</a:t>
            </a:r>
            <a:r>
              <a:rPr lang="de-DE" sz="2400"/>
              <a:t>.</a:t>
            </a:r>
          </a:p>
          <a:p>
            <a:r>
              <a:rPr lang="de-DE" sz="2400" i="1"/>
              <a:t>Hardware support</a:t>
            </a:r>
            <a:r>
              <a:rPr lang="de-DE" sz="2400"/>
              <a:t>:  Diverse; depends on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length</a:t>
            </a:r>
            <a:r>
              <a:rPr lang="de-DE" sz="2400"/>
              <a:t>.</a:t>
            </a:r>
          </a:p>
          <a:p>
            <a:r>
              <a:rPr lang="de-DE" sz="2400" i="1"/>
              <a:t>Example</a:t>
            </a:r>
            <a:r>
              <a:rPr lang="de-DE" sz="2400"/>
              <a:t>:</a:t>
            </a:r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3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FCA23FE-6392-EA48-D502-3C4BF92BC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4708585"/>
              </p:ext>
            </p:extLst>
          </p:nvPr>
        </p:nvGraphicFramePr>
        <p:xfrm>
          <a:off x="3043845" y="4124950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63709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76002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057372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11628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775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539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98569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9D40C8B-BA2E-CE4A-4C9D-5C54A6E47FCA}"/>
              </a:ext>
            </a:extLst>
          </p:cNvPr>
          <p:cNvSpPr txBox="1"/>
          <p:nvPr/>
        </p:nvSpPr>
        <p:spPr>
          <a:xfrm>
            <a:off x="1904430" y="4086299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:</a:t>
            </a:r>
            <a:endParaRPr lang="en-DE" sz="2400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ABAFD86-2734-6270-D603-B056E5365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13637"/>
              </p:ext>
            </p:extLst>
          </p:nvPr>
        </p:nvGraphicFramePr>
        <p:xfrm>
          <a:off x="3043845" y="5143373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63709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76002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80573722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58116282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79777581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53999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098569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7BF20-09F1-267E-7F19-21BE6C8DDBA4}"/>
              </a:ext>
            </a:extLst>
          </p:cNvPr>
          <p:cNvCxnSpPr/>
          <p:nvPr/>
        </p:nvCxnSpPr>
        <p:spPr>
          <a:xfrm>
            <a:off x="10906099" y="4573648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225AB9-096A-15B7-5383-B6E3ECB4A7F9}"/>
              </a:ext>
            </a:extLst>
          </p:cNvPr>
          <p:cNvCxnSpPr>
            <a:cxnSpLocks/>
          </p:cNvCxnSpPr>
          <p:nvPr/>
        </p:nvCxnSpPr>
        <p:spPr>
          <a:xfrm flipH="1">
            <a:off x="8879179" y="4573648"/>
            <a:ext cx="2026920" cy="5303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E58F92-2A21-0668-5F7B-7130DEA43ED8}"/>
              </a:ext>
            </a:extLst>
          </p:cNvPr>
          <p:cNvCxnSpPr>
            <a:cxnSpLocks/>
          </p:cNvCxnSpPr>
          <p:nvPr/>
        </p:nvCxnSpPr>
        <p:spPr>
          <a:xfrm flipH="1">
            <a:off x="6897979" y="4573648"/>
            <a:ext cx="4008120" cy="5303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F003B6-43B9-0A44-4245-3E40C4B6240E}"/>
              </a:ext>
            </a:extLst>
          </p:cNvPr>
          <p:cNvCxnSpPr>
            <a:cxnSpLocks/>
          </p:cNvCxnSpPr>
          <p:nvPr/>
        </p:nvCxnSpPr>
        <p:spPr>
          <a:xfrm flipH="1">
            <a:off x="4832959" y="4573648"/>
            <a:ext cx="6073140" cy="5341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5691C50-63D8-62E0-21CC-219CBB5642AC}"/>
              </a:ext>
            </a:extLst>
          </p:cNvPr>
          <p:cNvCxnSpPr/>
          <p:nvPr/>
        </p:nvCxnSpPr>
        <p:spPr>
          <a:xfrm>
            <a:off x="10417149" y="4570473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0839F4-AE16-6319-817E-F5F7A367A6A9}"/>
              </a:ext>
            </a:extLst>
          </p:cNvPr>
          <p:cNvCxnSpPr>
            <a:cxnSpLocks/>
          </p:cNvCxnSpPr>
          <p:nvPr/>
        </p:nvCxnSpPr>
        <p:spPr>
          <a:xfrm flipH="1">
            <a:off x="8390229" y="4570473"/>
            <a:ext cx="2026920" cy="5303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0C8C2B-438C-D4D8-55DE-0666A4F8EA43}"/>
              </a:ext>
            </a:extLst>
          </p:cNvPr>
          <p:cNvCxnSpPr>
            <a:cxnSpLocks/>
          </p:cNvCxnSpPr>
          <p:nvPr/>
        </p:nvCxnSpPr>
        <p:spPr>
          <a:xfrm flipH="1">
            <a:off x="6409029" y="4570473"/>
            <a:ext cx="4008120" cy="5303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FEB4D62-6FF8-D22D-44C5-6B40383CBFB8}"/>
              </a:ext>
            </a:extLst>
          </p:cNvPr>
          <p:cNvCxnSpPr>
            <a:cxnSpLocks/>
          </p:cNvCxnSpPr>
          <p:nvPr/>
        </p:nvCxnSpPr>
        <p:spPr>
          <a:xfrm flipH="1">
            <a:off x="4344009" y="4570473"/>
            <a:ext cx="6073140" cy="5341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9908245-E981-C1E3-D979-06FBA4A0B6CA}"/>
              </a:ext>
            </a:extLst>
          </p:cNvPr>
          <p:cNvCxnSpPr/>
          <p:nvPr/>
        </p:nvCxnSpPr>
        <p:spPr>
          <a:xfrm>
            <a:off x="9907879" y="4573648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C6D2666-4569-8AA4-B93C-74B461E8A4AE}"/>
              </a:ext>
            </a:extLst>
          </p:cNvPr>
          <p:cNvCxnSpPr>
            <a:cxnSpLocks/>
          </p:cNvCxnSpPr>
          <p:nvPr/>
        </p:nvCxnSpPr>
        <p:spPr>
          <a:xfrm flipH="1">
            <a:off x="7880959" y="4573648"/>
            <a:ext cx="2026920" cy="5303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6BEE3BA-C818-987A-759D-37A1F1798E51}"/>
              </a:ext>
            </a:extLst>
          </p:cNvPr>
          <p:cNvCxnSpPr>
            <a:cxnSpLocks/>
          </p:cNvCxnSpPr>
          <p:nvPr/>
        </p:nvCxnSpPr>
        <p:spPr>
          <a:xfrm flipH="1">
            <a:off x="5899759" y="4573648"/>
            <a:ext cx="4008120" cy="5303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8EDF95-C6BD-B6E9-D1E0-C5D9D622F33C}"/>
              </a:ext>
            </a:extLst>
          </p:cNvPr>
          <p:cNvCxnSpPr>
            <a:cxnSpLocks/>
          </p:cNvCxnSpPr>
          <p:nvPr/>
        </p:nvCxnSpPr>
        <p:spPr>
          <a:xfrm flipH="1">
            <a:off x="3834739" y="4573648"/>
            <a:ext cx="6073140" cy="5341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F80391-B9B3-BC88-493D-3CCC05E54B14}"/>
              </a:ext>
            </a:extLst>
          </p:cNvPr>
          <p:cNvCxnSpPr/>
          <p:nvPr/>
        </p:nvCxnSpPr>
        <p:spPr>
          <a:xfrm>
            <a:off x="9404959" y="4581268"/>
            <a:ext cx="0" cy="5697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CBEEB6-E083-9E76-764F-A0FD824D3328}"/>
              </a:ext>
            </a:extLst>
          </p:cNvPr>
          <p:cNvCxnSpPr>
            <a:cxnSpLocks/>
          </p:cNvCxnSpPr>
          <p:nvPr/>
        </p:nvCxnSpPr>
        <p:spPr>
          <a:xfrm flipH="1">
            <a:off x="7378039" y="4581268"/>
            <a:ext cx="2026920" cy="5303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5EE74B-B1AE-63F6-0223-AEBAA4E864DF}"/>
              </a:ext>
            </a:extLst>
          </p:cNvPr>
          <p:cNvCxnSpPr>
            <a:cxnSpLocks/>
          </p:cNvCxnSpPr>
          <p:nvPr/>
        </p:nvCxnSpPr>
        <p:spPr>
          <a:xfrm flipH="1">
            <a:off x="5396839" y="4581268"/>
            <a:ext cx="4008120" cy="53033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39C1D4-EA5A-AC08-B83C-AC113FFE2F5A}"/>
              </a:ext>
            </a:extLst>
          </p:cNvPr>
          <p:cNvCxnSpPr>
            <a:cxnSpLocks/>
          </p:cNvCxnSpPr>
          <p:nvPr/>
        </p:nvCxnSpPr>
        <p:spPr>
          <a:xfrm flipH="1">
            <a:off x="3331819" y="4581268"/>
            <a:ext cx="6073140" cy="53417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2191DCE-7E4A-CE16-FD5D-7F7D4BA371E6}"/>
              </a:ext>
            </a:extLst>
          </p:cNvPr>
          <p:cNvSpPr txBox="1"/>
          <p:nvPr/>
        </p:nvSpPr>
        <p:spPr>
          <a:xfrm>
            <a:off x="154342" y="5153099"/>
            <a:ext cx="2782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bit_repeat(x, </a:t>
            </a:r>
            <a:r>
              <a:rPr lang="de-DE" sz="200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4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)</a:t>
            </a:r>
            <a:r>
              <a:rPr lang="de-DE" sz="2000"/>
              <a:t>:</a:t>
            </a:r>
            <a:endParaRPr lang="en-DE" sz="2000"/>
          </a:p>
        </p:txBody>
      </p:sp>
    </p:spTree>
    <p:extLst>
      <p:ext uri="{BB962C8B-B14F-4D97-AF65-F5344CB8AC3E}">
        <p14:creationId xmlns:p14="http://schemas.microsoft.com/office/powerpoint/2010/main" val="2220862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1865578-AEF8-1549-7654-2227D13686FD}"/>
              </a:ext>
            </a:extLst>
          </p:cNvPr>
          <p:cNvSpPr/>
          <p:nvPr/>
        </p:nvSpPr>
        <p:spPr>
          <a:xfrm>
            <a:off x="0" y="3061373"/>
            <a:ext cx="12192000" cy="1608163"/>
          </a:xfrm>
          <a:prstGeom prst="rect">
            <a:avLst/>
          </a:prstGeom>
          <a:solidFill>
            <a:srgbClr val="FF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F29D3-7C4A-6870-F5E4-D60FF2BDD5BC}"/>
              </a:ext>
            </a:extLst>
          </p:cNvPr>
          <p:cNvSpPr/>
          <p:nvPr/>
        </p:nvSpPr>
        <p:spPr>
          <a:xfrm>
            <a:off x="0" y="4642789"/>
            <a:ext cx="12192000" cy="11813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2A7DBD-04CB-E66A-6911-217ED8AEDFE1}"/>
              </a:ext>
            </a:extLst>
          </p:cNvPr>
          <p:cNvSpPr/>
          <p:nvPr/>
        </p:nvSpPr>
        <p:spPr>
          <a:xfrm>
            <a:off x="0" y="2023871"/>
            <a:ext cx="12192000" cy="11813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4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sp>
        <p:nvSpPr>
          <p:cNvPr id="7" name="Textfeld 13">
            <a:extLst>
              <a:ext uri="{FF2B5EF4-FFF2-40B4-BE49-F238E27FC236}">
                <a16:creationId xmlns:a16="http://schemas.microsoft.com/office/drawing/2014/main" id="{E30B2697-A7D3-6033-FAAD-F7199EDEA29F}"/>
              </a:ext>
            </a:extLst>
          </p:cNvPr>
          <p:cNvSpPr txBox="1"/>
          <p:nvPr/>
        </p:nvSpPr>
        <p:spPr>
          <a:xfrm>
            <a:off x="312560" y="1073457"/>
            <a:ext cx="11001615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/>
              <a:t>Motivating example for </a:t>
            </a:r>
            <a:r>
              <a:rPr lang="de-DE" sz="3200" b="1">
                <a:latin typeface="Aptos Mono" panose="020B0009020202020204" pitchFamily="49" charset="0"/>
              </a:rPr>
              <a:t>bit_repeat</a:t>
            </a:r>
          </a:p>
          <a:p>
            <a:r>
              <a:rPr lang="de-DE" sz="2000"/>
              <a:t>Implementation of </a:t>
            </a:r>
            <a:r>
              <a:rPr lang="de-DE" sz="1600">
                <a:highlight>
                  <a:srgbClr val="F9F9F9"/>
                </a:highlight>
                <a:latin typeface="Aptos Mono" panose="020B0009020202020204" pitchFamily="49" charset="0"/>
              </a:rPr>
              <a:t>countr_zero(v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)</a:t>
            </a:r>
            <a:r>
              <a:rPr lang="de-DE" sz="2000"/>
              <a:t> taken from </a:t>
            </a:r>
            <a:r>
              <a:rPr lang="de-DE" sz="2000" i="1"/>
              <a:t>Bit Twiddling Hacks</a:t>
            </a:r>
            <a:r>
              <a:rPr lang="de-DE" sz="2000"/>
              <a:t>:</a:t>
            </a:r>
          </a:p>
          <a:p>
            <a:pPr>
              <a:lnSpc>
                <a:spcPct val="150000"/>
              </a:lnSpc>
            </a:pPr>
            <a:r>
              <a:rPr lang="en-US" sz="1600">
                <a:solidFill>
                  <a:srgbClr val="7030A0"/>
                </a:solidFill>
                <a:latin typeface="Aptos Mono" panose="020B0009020202020204" pitchFamily="49" charset="0"/>
              </a:rPr>
              <a:t>unsigned int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     </a:t>
            </a:r>
            <a:r>
              <a:rPr lang="en-US" sz="1600">
                <a:solidFill>
                  <a:srgbClr val="00B050"/>
                </a:solidFill>
                <a:latin typeface="Aptos Mono" panose="020B0009020202020204" pitchFamily="49" charset="0"/>
              </a:rPr>
              <a:t>// 32-bit word input to count zero bits on right</a:t>
            </a:r>
          </a:p>
          <a:p>
            <a:r>
              <a:rPr lang="en-US" sz="1600">
                <a:solidFill>
                  <a:srgbClr val="7030A0"/>
                </a:solidFill>
                <a:latin typeface="Aptos Mono" panose="020B0009020202020204" pitchFamily="49" charset="0"/>
              </a:rPr>
              <a:t>unsigned int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= 32;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rgbClr val="00B050"/>
                </a:solidFill>
                <a:latin typeface="Aptos Mono" panose="020B0009020202020204" pitchFamily="49" charset="0"/>
              </a:rPr>
              <a:t>// c will be the number of zero bits on the right</a:t>
            </a:r>
          </a:p>
          <a:p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&amp;= -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--;</a:t>
            </a:r>
          </a:p>
          <a:p>
            <a:endParaRPr lang="en-US" sz="1600">
              <a:solidFill>
                <a:schemeClr val="tx1">
                  <a:lumMod val="50000"/>
                  <a:lumOff val="50000"/>
                </a:schemeClr>
              </a:solidFill>
              <a:latin typeface="Aptos Mono" panose="020B0009020202020204" pitchFamily="49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0x0000FFFF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16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0x00FF00FF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8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0x0F0F0F0F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4;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0x33333333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2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0x55555555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endParaRPr lang="en-US" sz="1600">
              <a:solidFill>
                <a:srgbClr val="C00000"/>
              </a:solidFill>
              <a:latin typeface="Aptos Mono" panose="020B0009020202020204" pitchFamily="49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for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solidFill>
                  <a:srgbClr val="7030A0"/>
                </a:solidFill>
                <a:latin typeface="Aptos Mono" panose="020B0009020202020204" pitchFamily="49" charset="0"/>
              </a:rPr>
              <a:t>int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=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16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!=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0;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/=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2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{</a:t>
            </a:r>
          </a:p>
          <a:p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en-US" sz="1600">
                <a:solidFill>
                  <a:srgbClr val="7030A0"/>
                </a:solidFill>
                <a:latin typeface="Aptos Mono" panose="020B0009020202020204" pitchFamily="49" charset="0"/>
              </a:rPr>
              <a:t>unsigned int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latin typeface="Aptos Mono" panose="020B0009020202020204" pitchFamily="49" charset="0"/>
              </a:rPr>
              <a:t>mask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= </a:t>
            </a:r>
            <a:r>
              <a:rPr lang="en-US" sz="1600">
                <a:latin typeface="Aptos Mono" panose="020B0009020202020204" pitchFamily="49" charset="0"/>
              </a:rPr>
              <a:t>bit_repeat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((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1u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&lt;&lt;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–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1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,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* </a:t>
            </a:r>
            <a:r>
              <a:rPr lang="en-US" sz="1600">
                <a:solidFill>
                  <a:srgbClr val="0070C0"/>
                </a:solidFill>
                <a:latin typeface="Aptos Mono" panose="020B0009020202020204" pitchFamily="49" charset="0"/>
              </a:rPr>
              <a:t>2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);</a:t>
            </a:r>
          </a:p>
          <a:p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   </a:t>
            </a:r>
            <a:r>
              <a:rPr lang="en-US" sz="1600" b="1">
                <a:solidFill>
                  <a:srgbClr val="C00000"/>
                </a:solidFill>
                <a:latin typeface="Aptos Mono" panose="020B0009020202020204" pitchFamily="49" charset="0"/>
              </a:rPr>
              <a:t>if</a:t>
            </a:r>
            <a:r>
              <a:rPr lang="en-US" sz="16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en-US" sz="1600">
                <a:latin typeface="Aptos Mono" panose="020B0009020202020204" pitchFamily="49" charset="0"/>
              </a:rPr>
              <a:t>v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&amp; </a:t>
            </a:r>
            <a:r>
              <a:rPr lang="en-US" sz="1600">
                <a:latin typeface="Aptos Mono" panose="020B0009020202020204" pitchFamily="49" charset="0"/>
              </a:rPr>
              <a:t>mask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en-US" sz="1600">
                <a:latin typeface="Aptos Mono" panose="020B0009020202020204" pitchFamily="49" charset="0"/>
              </a:rPr>
              <a:t>c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 -= </a:t>
            </a:r>
            <a:r>
              <a:rPr lang="en-US" sz="1600">
                <a:latin typeface="Aptos Mono" panose="020B0009020202020204" pitchFamily="49" charset="0"/>
              </a:rPr>
              <a:t>i</a:t>
            </a:r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}</a:t>
            </a:r>
            <a:endParaRPr lang="de-DE" sz="16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906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A2803-8BBA-7756-DE41-8697E98F2CC5}"/>
              </a:ext>
            </a:extLst>
          </p:cNvPr>
          <p:cNvSpPr/>
          <p:nvPr/>
        </p:nvSpPr>
        <p:spPr>
          <a:xfrm>
            <a:off x="0" y="1012145"/>
            <a:ext cx="12192000" cy="93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1" y="988113"/>
            <a:ext cx="1067679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template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 i="1">
                <a:solidFill>
                  <a:srgbClr val="7030A0"/>
                </a:solidFill>
                <a:latin typeface="Aptos Mono" panose="020B0009020202020204" pitchFamily="49" charset="0"/>
              </a:rPr>
              <a:t>unsigned-integral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bit_reverse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endParaRPr lang="de-DE" sz="20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r>
              <a:rPr lang="de-DE" sz="2400" i="1"/>
              <a:t>Returns</a:t>
            </a:r>
            <a:r>
              <a:rPr lang="de-DE" sz="2400"/>
              <a:t>:                     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 with the order of bits reversed.</a:t>
            </a:r>
          </a:p>
          <a:p>
            <a:r>
              <a:rPr lang="de-DE" sz="2400" i="1"/>
              <a:t>Motivation</a:t>
            </a:r>
            <a:r>
              <a:rPr lang="de-DE" sz="2400"/>
              <a:t>:                  </a:t>
            </a:r>
            <a:r>
              <a:rPr lang="de-DE" sz="2400">
                <a:cs typeface="Aptos Serif" panose="020B0502040204020203" pitchFamily="18" charset="0"/>
              </a:rPr>
              <a:t>PRNGs, FFT, CRC, image processing, ...</a:t>
            </a:r>
            <a:endParaRPr lang="de-DE" sz="2400"/>
          </a:p>
          <a:p>
            <a:r>
              <a:rPr lang="de-DE" sz="2400" i="1"/>
              <a:t>Hardware support</a:t>
            </a:r>
            <a:r>
              <a:rPr lang="de-DE" sz="2400"/>
              <a:t>: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rbit</a:t>
            </a:r>
            <a:r>
              <a:rPr lang="de-DE" sz="2000" baseline="30000"/>
              <a:t>(ARM)</a:t>
            </a:r>
            <a:r>
              <a:rPr lang="de-DE" sz="2000"/>
              <a:t> 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bswap</a:t>
            </a:r>
            <a:r>
              <a:rPr lang="de-DE" sz="2400" baseline="30000"/>
              <a:t>(x86_64)</a:t>
            </a:r>
            <a:r>
              <a:rPr lang="de-DE" sz="2400"/>
              <a:t>, ...</a:t>
            </a:r>
          </a:p>
          <a:p>
            <a:r>
              <a:rPr lang="de-DE" sz="2400" i="1"/>
              <a:t>Example</a:t>
            </a:r>
            <a:r>
              <a:rPr lang="de-DE" sz="2400"/>
              <a:t>:</a:t>
            </a:r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5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B1CDFB-EA7B-CF12-72AB-483DA4CA5AD5}"/>
              </a:ext>
            </a:extLst>
          </p:cNvPr>
          <p:cNvGraphicFramePr>
            <a:graphicFrameLocks noGrp="1"/>
          </p:cNvGraphicFramePr>
          <p:nvPr/>
        </p:nvGraphicFramePr>
        <p:xfrm>
          <a:off x="3043845" y="4124950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7E396F5-1D09-7872-D63F-A10BDA0403FB}"/>
              </a:ext>
            </a:extLst>
          </p:cNvPr>
          <p:cNvSpPr txBox="1"/>
          <p:nvPr/>
        </p:nvSpPr>
        <p:spPr>
          <a:xfrm>
            <a:off x="1904430" y="4086299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:</a:t>
            </a:r>
            <a:endParaRPr lang="en-DE" sz="240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05CC1D7-9054-8A7E-6A5B-E301E10FB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83493"/>
              </p:ext>
            </p:extLst>
          </p:nvPr>
        </p:nvGraphicFramePr>
        <p:xfrm>
          <a:off x="3043845" y="5143373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...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0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/>
                        <a:t>1</a:t>
                      </a:r>
                      <a:endParaRPr lang="en-DE" sz="16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C5D1B501-C0A0-E418-247B-AD7969D6A712}"/>
              </a:ext>
            </a:extLst>
          </p:cNvPr>
          <p:cNvSpPr txBox="1"/>
          <p:nvPr/>
        </p:nvSpPr>
        <p:spPr>
          <a:xfrm>
            <a:off x="154342" y="5153099"/>
            <a:ext cx="2782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bit_reverse(x)</a:t>
            </a:r>
            <a:r>
              <a:rPr lang="de-DE" sz="2000"/>
              <a:t>:</a:t>
            </a:r>
            <a:endParaRPr lang="en-DE" sz="200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633B5D6-8225-905F-4D68-AFA6AF5BFE41}"/>
              </a:ext>
            </a:extLst>
          </p:cNvPr>
          <p:cNvCxnSpPr>
            <a:cxnSpLocks/>
          </p:cNvCxnSpPr>
          <p:nvPr/>
        </p:nvCxnSpPr>
        <p:spPr>
          <a:xfrm>
            <a:off x="3308350" y="4586348"/>
            <a:ext cx="7626350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19700D-C41C-70B2-215E-A0840184680E}"/>
              </a:ext>
            </a:extLst>
          </p:cNvPr>
          <p:cNvCxnSpPr>
            <a:cxnSpLocks/>
          </p:cNvCxnSpPr>
          <p:nvPr/>
        </p:nvCxnSpPr>
        <p:spPr>
          <a:xfrm>
            <a:off x="3803650" y="4578728"/>
            <a:ext cx="6607175" cy="54334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4B70546-161E-BE0C-636A-A3156E7A704F}"/>
              </a:ext>
            </a:extLst>
          </p:cNvPr>
          <p:cNvCxnSpPr>
            <a:cxnSpLocks/>
          </p:cNvCxnSpPr>
          <p:nvPr/>
        </p:nvCxnSpPr>
        <p:spPr>
          <a:xfrm>
            <a:off x="4305300" y="4586348"/>
            <a:ext cx="5610225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7B3F1DA-1BAA-677C-AAE7-D9F201C432CF}"/>
              </a:ext>
            </a:extLst>
          </p:cNvPr>
          <p:cNvCxnSpPr>
            <a:cxnSpLocks/>
          </p:cNvCxnSpPr>
          <p:nvPr/>
        </p:nvCxnSpPr>
        <p:spPr>
          <a:xfrm>
            <a:off x="4810125" y="4573648"/>
            <a:ext cx="4591050" cy="5484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269BB13-213E-3AEA-7991-73723C74596F}"/>
              </a:ext>
            </a:extLst>
          </p:cNvPr>
          <p:cNvCxnSpPr>
            <a:cxnSpLocks/>
          </p:cNvCxnSpPr>
          <p:nvPr/>
        </p:nvCxnSpPr>
        <p:spPr>
          <a:xfrm flipH="1">
            <a:off x="3308350" y="4586348"/>
            <a:ext cx="7626350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027D068-B929-4938-B0EF-00DA452ED7B5}"/>
              </a:ext>
            </a:extLst>
          </p:cNvPr>
          <p:cNvCxnSpPr>
            <a:cxnSpLocks/>
          </p:cNvCxnSpPr>
          <p:nvPr/>
        </p:nvCxnSpPr>
        <p:spPr>
          <a:xfrm flipH="1">
            <a:off x="3803650" y="4573648"/>
            <a:ext cx="6607175" cy="5484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8950FAF-A46B-FA5D-8BA3-9554C6D8EA8D}"/>
              </a:ext>
            </a:extLst>
          </p:cNvPr>
          <p:cNvCxnSpPr>
            <a:cxnSpLocks/>
          </p:cNvCxnSpPr>
          <p:nvPr/>
        </p:nvCxnSpPr>
        <p:spPr>
          <a:xfrm flipH="1">
            <a:off x="4305300" y="4586348"/>
            <a:ext cx="5610225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3FA6532-4A04-C135-B588-43A7286CFFA0}"/>
              </a:ext>
            </a:extLst>
          </p:cNvPr>
          <p:cNvCxnSpPr>
            <a:cxnSpLocks/>
          </p:cNvCxnSpPr>
          <p:nvPr/>
        </p:nvCxnSpPr>
        <p:spPr>
          <a:xfrm flipH="1">
            <a:off x="4810125" y="4586348"/>
            <a:ext cx="4591050" cy="53572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942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A2803-8BBA-7756-DE41-8697E98F2CC5}"/>
              </a:ext>
            </a:extLst>
          </p:cNvPr>
          <p:cNvSpPr/>
          <p:nvPr/>
        </p:nvSpPr>
        <p:spPr>
          <a:xfrm>
            <a:off x="0" y="1012145"/>
            <a:ext cx="12192000" cy="93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0" y="988113"/>
            <a:ext cx="115746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template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 i="1">
                <a:solidFill>
                  <a:srgbClr val="7030A0"/>
                </a:solidFill>
                <a:latin typeface="Aptos Mono" panose="020B0009020202020204" pitchFamily="49" charset="0"/>
              </a:rPr>
              <a:t>unsigned-integral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   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analogous for bit_compressl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bit_compressr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,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m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 </a:t>
            </a:r>
          </a:p>
          <a:p>
            <a:endParaRPr lang="de-DE" sz="20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r>
              <a:rPr lang="de-DE" sz="2400" i="1"/>
              <a:t>Returns</a:t>
            </a:r>
            <a:r>
              <a:rPr lang="de-DE" sz="2400"/>
              <a:t>:                     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 filtered using “mask“ </a:t>
            </a:r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m</a:t>
            </a:r>
            <a:r>
              <a:rPr lang="de-DE" sz="2400">
                <a:cs typeface="Aptos Serif" panose="020B0502040204020203" pitchFamily="18" charset="0"/>
              </a:rPr>
              <a:t> , tightly packed to the right.</a:t>
            </a:r>
            <a:endParaRPr lang="de-DE" sz="2400"/>
          </a:p>
          <a:p>
            <a:r>
              <a:rPr lang="de-DE" sz="2400" i="1"/>
              <a:t>Motivation</a:t>
            </a:r>
            <a:r>
              <a:rPr lang="de-DE" sz="2400"/>
              <a:t>:                  </a:t>
            </a:r>
            <a:r>
              <a:rPr lang="de-DE" sz="2400">
                <a:cs typeface="Aptos Serif" panose="020B0502040204020203" pitchFamily="18" charset="0"/>
              </a:rPr>
              <a:t>Space-filling curves, UTF-8, chess engines, genomics, ...</a:t>
            </a:r>
            <a:endParaRPr lang="de-DE" sz="2400"/>
          </a:p>
          <a:p>
            <a:r>
              <a:rPr lang="de-DE" sz="2400" i="1"/>
              <a:t>Hardware support</a:t>
            </a:r>
            <a:r>
              <a:rPr lang="de-DE" sz="2400"/>
              <a:t>: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bext</a:t>
            </a:r>
            <a:r>
              <a:rPr lang="de-DE" sz="2000" baseline="30000"/>
              <a:t>(ARM)</a:t>
            </a:r>
            <a:r>
              <a:rPr lang="de-DE" sz="2000"/>
              <a:t> 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pext</a:t>
            </a:r>
            <a:r>
              <a:rPr lang="de-DE" sz="2400" baseline="30000"/>
              <a:t>(x86_64)</a:t>
            </a:r>
            <a:r>
              <a:rPr lang="de-DE" sz="2400"/>
              <a:t>.</a:t>
            </a:r>
          </a:p>
          <a:p>
            <a:r>
              <a:rPr lang="de-DE" sz="2400" i="1"/>
              <a:t>Example</a:t>
            </a:r>
            <a:r>
              <a:rPr lang="de-DE" sz="2400"/>
              <a:t>:</a:t>
            </a:r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6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B1CDFB-EA7B-CF12-72AB-483DA4CA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610112"/>
              </p:ext>
            </p:extLst>
          </p:nvPr>
        </p:nvGraphicFramePr>
        <p:xfrm>
          <a:off x="3043845" y="4178290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7E396F5-1D09-7872-D63F-A10BDA0403FB}"/>
              </a:ext>
            </a:extLst>
          </p:cNvPr>
          <p:cNvSpPr txBox="1"/>
          <p:nvPr/>
        </p:nvSpPr>
        <p:spPr>
          <a:xfrm>
            <a:off x="1904430" y="4147259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:</a:t>
            </a:r>
            <a:endParaRPr lang="en-DE" sz="2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D1B501-C0A0-E418-247B-AD7969D6A712}"/>
              </a:ext>
            </a:extLst>
          </p:cNvPr>
          <p:cNvSpPr txBox="1"/>
          <p:nvPr/>
        </p:nvSpPr>
        <p:spPr>
          <a:xfrm>
            <a:off x="90434" y="5201867"/>
            <a:ext cx="2846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>
                <a:highlight>
                  <a:srgbClr val="F9F9F9"/>
                </a:highlight>
                <a:latin typeface="Aptos Mono" panose="020B0009020202020204" pitchFamily="49" charset="0"/>
              </a:rPr>
              <a:t>bit_compressr(x, m)</a:t>
            </a:r>
            <a:r>
              <a:rPr lang="de-DE"/>
              <a:t>:</a:t>
            </a:r>
            <a:endParaRPr lang="en-DE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B9D74666-E49D-B7F5-4559-5DBCE6DF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499692"/>
              </p:ext>
            </p:extLst>
          </p:nvPr>
        </p:nvGraphicFramePr>
        <p:xfrm>
          <a:off x="3042511" y="3610704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08016DEF-AD59-4D57-36FD-634B0286D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891212"/>
              </p:ext>
            </p:extLst>
          </p:nvPr>
        </p:nvGraphicFramePr>
        <p:xfrm>
          <a:off x="3042511" y="5170431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670625F-4D72-6948-1674-5B35E47D5DDA}"/>
              </a:ext>
            </a:extLst>
          </p:cNvPr>
          <p:cNvCxnSpPr>
            <a:cxnSpLocks/>
          </p:cNvCxnSpPr>
          <p:nvPr/>
        </p:nvCxnSpPr>
        <p:spPr>
          <a:xfrm>
            <a:off x="10920412" y="4626988"/>
            <a:ext cx="0" cy="5434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69AAFF2-B604-8941-8ADA-89B242093A87}"/>
              </a:ext>
            </a:extLst>
          </p:cNvPr>
          <p:cNvCxnSpPr>
            <a:cxnSpLocks/>
          </p:cNvCxnSpPr>
          <p:nvPr/>
        </p:nvCxnSpPr>
        <p:spPr>
          <a:xfrm>
            <a:off x="10410825" y="4635268"/>
            <a:ext cx="0" cy="53516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1E3FEFE-0B06-9196-B804-752E05134DC8}"/>
              </a:ext>
            </a:extLst>
          </p:cNvPr>
          <p:cNvCxnSpPr>
            <a:cxnSpLocks/>
          </p:cNvCxnSpPr>
          <p:nvPr/>
        </p:nvCxnSpPr>
        <p:spPr>
          <a:xfrm>
            <a:off x="9382125" y="4626988"/>
            <a:ext cx="546100" cy="53439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D2457D1-9A68-FB60-8D06-9F16B7E68266}"/>
              </a:ext>
            </a:extLst>
          </p:cNvPr>
          <p:cNvCxnSpPr>
            <a:cxnSpLocks/>
          </p:cNvCxnSpPr>
          <p:nvPr/>
        </p:nvCxnSpPr>
        <p:spPr>
          <a:xfrm>
            <a:off x="8872538" y="4626988"/>
            <a:ext cx="541337" cy="54344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49F8A73-8790-1B29-8358-7BDAA00871E5}"/>
              </a:ext>
            </a:extLst>
          </p:cNvPr>
          <p:cNvCxnSpPr/>
          <p:nvPr/>
        </p:nvCxnSpPr>
        <p:spPr>
          <a:xfrm>
            <a:off x="6338888" y="4631514"/>
            <a:ext cx="2586037" cy="5298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FD2A1E3-51AE-08C8-39C3-700AB4B74C6F}"/>
              </a:ext>
            </a:extLst>
          </p:cNvPr>
          <p:cNvCxnSpPr/>
          <p:nvPr/>
        </p:nvCxnSpPr>
        <p:spPr>
          <a:xfrm>
            <a:off x="5848350" y="4635268"/>
            <a:ext cx="2533650" cy="5261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A62EAC8-C34A-E684-A44A-6AC3A3AFAD40}"/>
              </a:ext>
            </a:extLst>
          </p:cNvPr>
          <p:cNvCxnSpPr/>
          <p:nvPr/>
        </p:nvCxnSpPr>
        <p:spPr>
          <a:xfrm>
            <a:off x="5329238" y="4635268"/>
            <a:ext cx="2557462" cy="5261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A3F890E-1785-7641-D441-262A76BE3E86}"/>
              </a:ext>
            </a:extLst>
          </p:cNvPr>
          <p:cNvCxnSpPr/>
          <p:nvPr/>
        </p:nvCxnSpPr>
        <p:spPr>
          <a:xfrm>
            <a:off x="3790950" y="4635268"/>
            <a:ext cx="3600450" cy="5178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7E1176F-055C-7225-D0AC-4F0020AA78C8}"/>
              </a:ext>
            </a:extLst>
          </p:cNvPr>
          <p:cNvCxnSpPr/>
          <p:nvPr/>
        </p:nvCxnSpPr>
        <p:spPr>
          <a:xfrm>
            <a:off x="3286125" y="4635268"/>
            <a:ext cx="3567113" cy="52611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8662E98-C412-15B2-84EE-A53650AAA76F}"/>
              </a:ext>
            </a:extLst>
          </p:cNvPr>
          <p:cNvCxnSpPr/>
          <p:nvPr/>
        </p:nvCxnSpPr>
        <p:spPr>
          <a:xfrm>
            <a:off x="10920412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09EB08C-DB14-63F2-A268-E7AB5C2A5B90}"/>
              </a:ext>
            </a:extLst>
          </p:cNvPr>
          <p:cNvCxnSpPr/>
          <p:nvPr/>
        </p:nvCxnSpPr>
        <p:spPr>
          <a:xfrm>
            <a:off x="10410825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E5ACF1-9034-A14B-F7B1-181979853ABB}"/>
              </a:ext>
            </a:extLst>
          </p:cNvPr>
          <p:cNvCxnSpPr/>
          <p:nvPr/>
        </p:nvCxnSpPr>
        <p:spPr>
          <a:xfrm>
            <a:off x="9382125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91B170-D764-EDB0-2C54-6C32F424F425}"/>
              </a:ext>
            </a:extLst>
          </p:cNvPr>
          <p:cNvCxnSpPr/>
          <p:nvPr/>
        </p:nvCxnSpPr>
        <p:spPr>
          <a:xfrm>
            <a:off x="8877300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320CFF7-84D9-CA76-A97F-583FFE0E1472}"/>
              </a:ext>
            </a:extLst>
          </p:cNvPr>
          <p:cNvCxnSpPr/>
          <p:nvPr/>
        </p:nvCxnSpPr>
        <p:spPr>
          <a:xfrm>
            <a:off x="6338888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DF0C6F-B937-6255-2DED-8D195631F745}"/>
              </a:ext>
            </a:extLst>
          </p:cNvPr>
          <p:cNvCxnSpPr/>
          <p:nvPr/>
        </p:nvCxnSpPr>
        <p:spPr>
          <a:xfrm>
            <a:off x="5830888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4A3B332-7C73-616D-773F-CE3509BE4790}"/>
              </a:ext>
            </a:extLst>
          </p:cNvPr>
          <p:cNvCxnSpPr/>
          <p:nvPr/>
        </p:nvCxnSpPr>
        <p:spPr>
          <a:xfrm>
            <a:off x="5329238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0D3924-1408-A3E3-38F7-211E30F71A81}"/>
              </a:ext>
            </a:extLst>
          </p:cNvPr>
          <p:cNvCxnSpPr/>
          <p:nvPr/>
        </p:nvCxnSpPr>
        <p:spPr>
          <a:xfrm>
            <a:off x="3803650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B81CFBD-9630-C83A-1171-1A6964FCDC51}"/>
              </a:ext>
            </a:extLst>
          </p:cNvPr>
          <p:cNvCxnSpPr/>
          <p:nvPr/>
        </p:nvCxnSpPr>
        <p:spPr>
          <a:xfrm>
            <a:off x="3286125" y="4057650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CB660DB-EEF5-FD63-92BA-635ED03BFC18}"/>
              </a:ext>
            </a:extLst>
          </p:cNvPr>
          <p:cNvSpPr txBox="1"/>
          <p:nvPr/>
        </p:nvSpPr>
        <p:spPr>
          <a:xfrm>
            <a:off x="1899054" y="3614010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m</a:t>
            </a:r>
            <a:r>
              <a:rPr lang="de-DE" sz="2400"/>
              <a:t>:</a:t>
            </a:r>
            <a:endParaRPr lang="en-DE" sz="2400"/>
          </a:p>
        </p:txBody>
      </p:sp>
    </p:spTree>
    <p:extLst>
      <p:ext uri="{BB962C8B-B14F-4D97-AF65-F5344CB8AC3E}">
        <p14:creationId xmlns:p14="http://schemas.microsoft.com/office/powerpoint/2010/main" val="39842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A2803-8BBA-7756-DE41-8697E98F2CC5}"/>
              </a:ext>
            </a:extLst>
          </p:cNvPr>
          <p:cNvSpPr/>
          <p:nvPr/>
        </p:nvSpPr>
        <p:spPr>
          <a:xfrm>
            <a:off x="0" y="1012145"/>
            <a:ext cx="12192000" cy="93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0" y="988113"/>
            <a:ext cx="11574639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template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 i="1">
                <a:solidFill>
                  <a:srgbClr val="7030A0"/>
                </a:solidFill>
                <a:latin typeface="Aptos Mono" panose="020B0009020202020204" pitchFamily="49" charset="0"/>
              </a:rPr>
              <a:t>unsigned-integral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     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// analogous for bit_expandl</a:t>
            </a: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bit_expandr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,</a:t>
            </a:r>
            <a:r>
              <a:rPr lang="de-DE" sz="2000"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m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 </a:t>
            </a:r>
          </a:p>
          <a:p>
            <a:endParaRPr lang="de-DE" sz="20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r>
              <a:rPr lang="de-DE" sz="2400" i="1"/>
              <a:t>Returns</a:t>
            </a:r>
            <a:r>
              <a:rPr lang="de-DE" sz="2400"/>
              <a:t>:                     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‘s right bits, unpacked into where “mask“ </a:t>
            </a:r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m</a:t>
            </a:r>
            <a:r>
              <a:rPr lang="de-DE" sz="2400">
                <a:cs typeface="Aptos Serif" panose="020B0502040204020203" pitchFamily="18" charset="0"/>
              </a:rPr>
              <a:t> has one-bits.</a:t>
            </a:r>
            <a:endParaRPr lang="de-DE" sz="2400"/>
          </a:p>
          <a:p>
            <a:r>
              <a:rPr lang="de-DE" sz="2400" i="1"/>
              <a:t>Motivation</a:t>
            </a:r>
            <a:r>
              <a:rPr lang="de-DE" sz="2400"/>
              <a:t>:                 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cs typeface="Aptos Serif" panose="020B0502040204020203" pitchFamily="18" charset="0"/>
              </a:rPr>
              <a:t>(see 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bit_compress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  <a:cs typeface="Aptos Serif" panose="020B0502040204020203" pitchFamily="18" charset="0"/>
              </a:rPr>
              <a:t>)</a:t>
            </a:r>
            <a:endParaRPr lang="de-DE" sz="24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2400" i="1"/>
              <a:t>Hardware support</a:t>
            </a:r>
            <a:r>
              <a:rPr lang="de-DE" sz="2400"/>
              <a:t>: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bdep</a:t>
            </a:r>
            <a:r>
              <a:rPr lang="de-DE" sz="2000" baseline="30000"/>
              <a:t>(ARM)</a:t>
            </a:r>
            <a:r>
              <a:rPr lang="de-DE" sz="2000"/>
              <a:t> 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pdep</a:t>
            </a:r>
            <a:r>
              <a:rPr lang="de-DE" sz="2400" baseline="30000"/>
              <a:t>(x86_64)</a:t>
            </a:r>
            <a:r>
              <a:rPr lang="de-DE" sz="2400"/>
              <a:t>.</a:t>
            </a:r>
          </a:p>
          <a:p>
            <a:r>
              <a:rPr lang="de-DE" sz="2400" i="1"/>
              <a:t>Example</a:t>
            </a:r>
            <a:r>
              <a:rPr lang="de-DE" sz="2400"/>
              <a:t>:</a:t>
            </a:r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endParaRPr lang="de-DE" sz="2400">
              <a:highlight>
                <a:srgbClr val="F9F9F9"/>
              </a:highlight>
              <a:latin typeface="Aptos Mono" panose="020B0009020202020204" pitchFamily="49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7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B1CDFB-EA7B-CF12-72AB-483DA4CA5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337561"/>
              </p:ext>
            </p:extLst>
          </p:nvPr>
        </p:nvGraphicFramePr>
        <p:xfrm>
          <a:off x="3043845" y="4629394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7E396F5-1D09-7872-D63F-A10BDA0403FB}"/>
              </a:ext>
            </a:extLst>
          </p:cNvPr>
          <p:cNvSpPr txBox="1"/>
          <p:nvPr/>
        </p:nvSpPr>
        <p:spPr>
          <a:xfrm>
            <a:off x="1904430" y="3537659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:</a:t>
            </a:r>
            <a:endParaRPr lang="en-DE" sz="24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D1B501-C0A0-E418-247B-AD7969D6A712}"/>
              </a:ext>
            </a:extLst>
          </p:cNvPr>
          <p:cNvSpPr txBox="1"/>
          <p:nvPr/>
        </p:nvSpPr>
        <p:spPr>
          <a:xfrm>
            <a:off x="154342" y="4665419"/>
            <a:ext cx="2782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>
                <a:highlight>
                  <a:srgbClr val="F9F9F9"/>
                </a:highlight>
                <a:latin typeface="Aptos Mono" panose="020B0009020202020204" pitchFamily="49" charset="0"/>
              </a:rPr>
              <a:t>bit_expandr(x, m)</a:t>
            </a:r>
            <a:r>
              <a:rPr lang="de-DE"/>
              <a:t>:</a:t>
            </a:r>
            <a:endParaRPr lang="en-DE"/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B9D74666-E49D-B7F5-4559-5DBCE6DFDB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5272"/>
              </p:ext>
            </p:extLst>
          </p:nvPr>
        </p:nvGraphicFramePr>
        <p:xfrm>
          <a:off x="3042511" y="5207856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08016DEF-AD59-4D57-36FD-634B0286D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60163"/>
              </p:ext>
            </p:extLst>
          </p:nvPr>
        </p:nvGraphicFramePr>
        <p:xfrm>
          <a:off x="3042511" y="3561087"/>
          <a:ext cx="8128000" cy="44869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659166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16974485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0140728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18548852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989048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950501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2866043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960825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67004923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681354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66345162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375698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7129631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0534100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916866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49100108"/>
                    </a:ext>
                  </a:extLst>
                </a:gridCol>
              </a:tblGrid>
              <a:tr h="448698"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✲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5192164"/>
                  </a:ext>
                </a:extLst>
              </a:tr>
            </a:tbl>
          </a:graphicData>
        </a:graphic>
      </p:graphicFrame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8662E98-C412-15B2-84EE-A53650AAA76F}"/>
              </a:ext>
            </a:extLst>
          </p:cNvPr>
          <p:cNvCxnSpPr>
            <a:cxnSpLocks/>
          </p:cNvCxnSpPr>
          <p:nvPr/>
        </p:nvCxnSpPr>
        <p:spPr>
          <a:xfrm flipV="1">
            <a:off x="10920412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09EB08C-DB14-63F2-A268-E7AB5C2A5B90}"/>
              </a:ext>
            </a:extLst>
          </p:cNvPr>
          <p:cNvCxnSpPr>
            <a:cxnSpLocks/>
          </p:cNvCxnSpPr>
          <p:nvPr/>
        </p:nvCxnSpPr>
        <p:spPr>
          <a:xfrm flipV="1">
            <a:off x="10410825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EE5ACF1-9034-A14B-F7B1-181979853ABB}"/>
              </a:ext>
            </a:extLst>
          </p:cNvPr>
          <p:cNvCxnSpPr>
            <a:cxnSpLocks/>
          </p:cNvCxnSpPr>
          <p:nvPr/>
        </p:nvCxnSpPr>
        <p:spPr>
          <a:xfrm flipV="1">
            <a:off x="9382125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3291B170-D764-EDB0-2C54-6C32F424F425}"/>
              </a:ext>
            </a:extLst>
          </p:cNvPr>
          <p:cNvCxnSpPr>
            <a:cxnSpLocks/>
          </p:cNvCxnSpPr>
          <p:nvPr/>
        </p:nvCxnSpPr>
        <p:spPr>
          <a:xfrm flipV="1">
            <a:off x="8877300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B320CFF7-84D9-CA76-A97F-583FFE0E1472}"/>
              </a:ext>
            </a:extLst>
          </p:cNvPr>
          <p:cNvCxnSpPr>
            <a:cxnSpLocks/>
          </p:cNvCxnSpPr>
          <p:nvPr/>
        </p:nvCxnSpPr>
        <p:spPr>
          <a:xfrm flipV="1">
            <a:off x="6338888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7CDF0C6F-B937-6255-2DED-8D195631F745}"/>
              </a:ext>
            </a:extLst>
          </p:cNvPr>
          <p:cNvCxnSpPr>
            <a:cxnSpLocks/>
          </p:cNvCxnSpPr>
          <p:nvPr/>
        </p:nvCxnSpPr>
        <p:spPr>
          <a:xfrm flipV="1">
            <a:off x="5830888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4A3B332-7C73-616D-773F-CE3509BE4790}"/>
              </a:ext>
            </a:extLst>
          </p:cNvPr>
          <p:cNvCxnSpPr>
            <a:cxnSpLocks/>
          </p:cNvCxnSpPr>
          <p:nvPr/>
        </p:nvCxnSpPr>
        <p:spPr>
          <a:xfrm flipV="1">
            <a:off x="5329238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20D3924-1408-A3E3-38F7-211E30F71A81}"/>
              </a:ext>
            </a:extLst>
          </p:cNvPr>
          <p:cNvCxnSpPr>
            <a:cxnSpLocks/>
          </p:cNvCxnSpPr>
          <p:nvPr/>
        </p:nvCxnSpPr>
        <p:spPr>
          <a:xfrm flipV="1">
            <a:off x="3803650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B81CFBD-9630-C83A-1171-1A6964FCDC51}"/>
              </a:ext>
            </a:extLst>
          </p:cNvPr>
          <p:cNvCxnSpPr>
            <a:cxnSpLocks/>
          </p:cNvCxnSpPr>
          <p:nvPr/>
        </p:nvCxnSpPr>
        <p:spPr>
          <a:xfrm flipV="1">
            <a:off x="3286125" y="5080127"/>
            <a:ext cx="0" cy="12064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0CB660DB-EEF5-FD63-92BA-635ED03BFC18}"/>
              </a:ext>
            </a:extLst>
          </p:cNvPr>
          <p:cNvSpPr txBox="1"/>
          <p:nvPr/>
        </p:nvSpPr>
        <p:spPr>
          <a:xfrm>
            <a:off x="1899054" y="5198970"/>
            <a:ext cx="10216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sz="2400">
                <a:highlight>
                  <a:srgbClr val="F9F9F9"/>
                </a:highlight>
                <a:latin typeface="Aptos Mono" panose="020B0009020202020204" pitchFamily="49" charset="0"/>
              </a:rPr>
              <a:t>m</a:t>
            </a:r>
            <a:r>
              <a:rPr lang="de-DE" sz="2400"/>
              <a:t>:</a:t>
            </a:r>
            <a:endParaRPr lang="en-DE" sz="2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F2220-3D70-F03F-088F-89F2983A632A}"/>
              </a:ext>
            </a:extLst>
          </p:cNvPr>
          <p:cNvCxnSpPr>
            <a:cxnSpLocks/>
          </p:cNvCxnSpPr>
          <p:nvPr/>
        </p:nvCxnSpPr>
        <p:spPr>
          <a:xfrm flipH="1">
            <a:off x="3286125" y="4009785"/>
            <a:ext cx="3565525" cy="5979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59F7D1-243F-DBEA-06D0-B27761D12C8D}"/>
              </a:ext>
            </a:extLst>
          </p:cNvPr>
          <p:cNvCxnSpPr>
            <a:cxnSpLocks/>
          </p:cNvCxnSpPr>
          <p:nvPr/>
        </p:nvCxnSpPr>
        <p:spPr>
          <a:xfrm flipH="1">
            <a:off x="3800476" y="4009785"/>
            <a:ext cx="3571874" cy="5979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9AFABF-66AA-9C96-8E4C-9F4ADAF47F9C}"/>
              </a:ext>
            </a:extLst>
          </p:cNvPr>
          <p:cNvCxnSpPr>
            <a:cxnSpLocks/>
          </p:cNvCxnSpPr>
          <p:nvPr/>
        </p:nvCxnSpPr>
        <p:spPr>
          <a:xfrm flipH="1">
            <a:off x="5321302" y="4009785"/>
            <a:ext cx="2559048" cy="5979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CA30F19-3BA6-93C8-402D-B8EDE9603EFC}"/>
              </a:ext>
            </a:extLst>
          </p:cNvPr>
          <p:cNvCxnSpPr>
            <a:cxnSpLocks/>
          </p:cNvCxnSpPr>
          <p:nvPr/>
        </p:nvCxnSpPr>
        <p:spPr>
          <a:xfrm flipH="1">
            <a:off x="5844382" y="4009785"/>
            <a:ext cx="2537618" cy="59793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B40C95-9D48-CD69-60CC-C589242D0440}"/>
              </a:ext>
            </a:extLst>
          </p:cNvPr>
          <p:cNvCxnSpPr>
            <a:cxnSpLocks/>
          </p:cNvCxnSpPr>
          <p:nvPr/>
        </p:nvCxnSpPr>
        <p:spPr>
          <a:xfrm flipH="1">
            <a:off x="6333332" y="3999324"/>
            <a:ext cx="2543968" cy="60839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C37FA9-6CDA-157B-64A1-065968FBFCD2}"/>
              </a:ext>
            </a:extLst>
          </p:cNvPr>
          <p:cNvCxnSpPr/>
          <p:nvPr/>
        </p:nvCxnSpPr>
        <p:spPr>
          <a:xfrm flipH="1">
            <a:off x="8877300" y="4009785"/>
            <a:ext cx="504825" cy="6196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6ADD00-233A-7246-CF0B-6D8AFDFC9B0A}"/>
              </a:ext>
            </a:extLst>
          </p:cNvPr>
          <p:cNvCxnSpPr/>
          <p:nvPr/>
        </p:nvCxnSpPr>
        <p:spPr>
          <a:xfrm flipH="1">
            <a:off x="9382125" y="4009785"/>
            <a:ext cx="536575" cy="61960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BC1353-F72D-23AE-F580-6EC85912B02F}"/>
              </a:ext>
            </a:extLst>
          </p:cNvPr>
          <p:cNvCxnSpPr/>
          <p:nvPr/>
        </p:nvCxnSpPr>
        <p:spPr>
          <a:xfrm>
            <a:off x="10410825" y="3999324"/>
            <a:ext cx="0" cy="6300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135BE8-331D-2B28-DF2F-984F8AFFBC0E}"/>
              </a:ext>
            </a:extLst>
          </p:cNvPr>
          <p:cNvCxnSpPr/>
          <p:nvPr/>
        </p:nvCxnSpPr>
        <p:spPr>
          <a:xfrm>
            <a:off x="10920412" y="3999324"/>
            <a:ext cx="0" cy="63007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83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0CA2803-8BBA-7756-DE41-8697E98F2CC5}"/>
              </a:ext>
            </a:extLst>
          </p:cNvPr>
          <p:cNvSpPr/>
          <p:nvPr/>
        </p:nvSpPr>
        <p:spPr>
          <a:xfrm>
            <a:off x="0" y="1012145"/>
            <a:ext cx="12192000" cy="9385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feld 13">
            <a:extLst>
              <a:ext uri="{FF2B5EF4-FFF2-40B4-BE49-F238E27FC236}">
                <a16:creationId xmlns:a16="http://schemas.microsoft.com/office/drawing/2014/main" id="{BC527086-1F50-849A-DC61-73F91F988E40}"/>
              </a:ext>
            </a:extLst>
          </p:cNvPr>
          <p:cNvSpPr txBox="1"/>
          <p:nvPr/>
        </p:nvSpPr>
        <p:spPr>
          <a:xfrm>
            <a:off x="312560" y="988113"/>
            <a:ext cx="11221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template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&lt;</a:t>
            </a:r>
            <a:r>
              <a:rPr lang="de-DE" sz="2000" i="1">
                <a:solidFill>
                  <a:srgbClr val="7030A0"/>
                </a:solidFill>
                <a:latin typeface="Aptos Mono" panose="020B0009020202020204" pitchFamily="49" charset="0"/>
              </a:rPr>
              <a:t>unsigned-integral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 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&gt;</a:t>
            </a:r>
            <a:r>
              <a:rPr lang="de-DE" sz="2000">
                <a:solidFill>
                  <a:srgbClr val="00B050"/>
                </a:solidFill>
                <a:latin typeface="Aptos Mono" panose="020B0009020202020204" pitchFamily="49" charset="0"/>
              </a:rPr>
              <a:t> // inverse of prev_bit_permutation (kinda)</a:t>
            </a:r>
            <a:endParaRPr lang="de-DE" sz="2000">
              <a:solidFill>
                <a:schemeClr val="tx1">
                  <a:lumMod val="50000"/>
                  <a:lumOff val="50000"/>
                </a:schemeClr>
              </a:solidFill>
              <a:latin typeface="Aptos Mono" panose="020B0009020202020204" pitchFamily="49" charset="0"/>
            </a:endParaRPr>
          </a:p>
          <a:p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constexpr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next_bit_permutation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(</a:t>
            </a:r>
            <a:r>
              <a:rPr lang="de-DE" sz="2000">
                <a:solidFill>
                  <a:srgbClr val="7030A0"/>
                </a:solidFill>
                <a:latin typeface="Aptos Mono" panose="020B0009020202020204" pitchFamily="49" charset="0"/>
              </a:rPr>
              <a:t>T</a:t>
            </a:r>
            <a:r>
              <a:rPr lang="de-DE" sz="2000">
                <a:solidFill>
                  <a:srgbClr val="C00000"/>
                </a:solidFill>
                <a:latin typeface="Aptos Mono" panose="020B0009020202020204" pitchFamily="49" charset="0"/>
              </a:rPr>
              <a:t> </a:t>
            </a:r>
            <a:r>
              <a:rPr lang="de-DE" sz="2000">
                <a:latin typeface="Aptos Mono" panose="020B0009020202020204" pitchFamily="49" charset="0"/>
              </a:rPr>
              <a:t>x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) </a:t>
            </a:r>
            <a:r>
              <a:rPr lang="de-DE" sz="2000" b="1">
                <a:solidFill>
                  <a:srgbClr val="C00000"/>
                </a:solidFill>
                <a:latin typeface="Aptos Mono" panose="020B0009020202020204" pitchFamily="49" charset="0"/>
              </a:rPr>
              <a:t>noexcept</a:t>
            </a:r>
            <a:r>
              <a:rPr lang="de-DE" sz="2000">
                <a:solidFill>
                  <a:schemeClr val="tx1">
                    <a:lumMod val="50000"/>
                    <a:lumOff val="50000"/>
                  </a:schemeClr>
                </a:solidFill>
                <a:latin typeface="Aptos Mono" panose="020B0009020202020204" pitchFamily="49" charset="0"/>
              </a:rPr>
              <a:t>;</a:t>
            </a:r>
          </a:p>
          <a:p>
            <a:endParaRPr lang="de-DE" sz="2000">
              <a:highlight>
                <a:srgbClr val="F9F9F9"/>
              </a:highlight>
              <a:latin typeface="Aptos Mono" panose="020B0009020202020204" pitchFamily="49" charset="0"/>
            </a:endParaRPr>
          </a:p>
          <a:p>
            <a:r>
              <a:rPr lang="de-DE" sz="2400" i="1"/>
              <a:t>Returns</a:t>
            </a:r>
            <a:r>
              <a:rPr lang="de-DE" sz="2400"/>
              <a:t>:                       The lowest integer &gt;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x</a:t>
            </a:r>
            <a:r>
              <a:rPr lang="de-DE" sz="2400"/>
              <a:t> with the same amount of one-bits, or zero.</a:t>
            </a:r>
          </a:p>
          <a:p>
            <a:r>
              <a:rPr lang="de-DE" sz="2400" i="1"/>
              <a:t>Motivation</a:t>
            </a:r>
            <a:r>
              <a:rPr lang="de-DE" sz="2400"/>
              <a:t>:                  </a:t>
            </a:r>
            <a:r>
              <a:rPr lang="de-DE" sz="2400">
                <a:cs typeface="Aptos Serif" panose="020B0502040204020203" pitchFamily="18" charset="0"/>
              </a:rPr>
              <a:t>Iterating over fixed-length subsets.</a:t>
            </a:r>
            <a:endParaRPr lang="de-DE" sz="2400"/>
          </a:p>
          <a:p>
            <a:r>
              <a:rPr lang="de-DE" sz="2400" i="1"/>
              <a:t>Hardware support</a:t>
            </a:r>
            <a:r>
              <a:rPr lang="de-DE" sz="2400"/>
              <a:t>: 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ctz</a:t>
            </a:r>
            <a:r>
              <a:rPr lang="de-DE" sz="2000" baseline="30000"/>
              <a:t>(ARM)</a:t>
            </a:r>
            <a:r>
              <a:rPr lang="de-DE" sz="2000"/>
              <a:t> , 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tzcnt</a:t>
            </a:r>
            <a:r>
              <a:rPr lang="de-DE" sz="2400" baseline="30000"/>
              <a:t>(x86_64)</a:t>
            </a:r>
            <a:r>
              <a:rPr lang="de-DE" sz="2400"/>
              <a:t>, ... </a:t>
            </a:r>
            <a:r>
              <a:rPr lang="de-DE" sz="2400">
                <a:solidFill>
                  <a:schemeClr val="tx1">
                    <a:lumMod val="50000"/>
                    <a:lumOff val="50000"/>
                  </a:schemeClr>
                </a:solidFill>
              </a:rPr>
              <a:t>(indirect support)</a:t>
            </a:r>
            <a:r>
              <a:rPr lang="de-DE" sz="2400"/>
              <a:t>.</a:t>
            </a:r>
          </a:p>
          <a:p>
            <a:r>
              <a:rPr lang="de-DE" sz="2400" i="1"/>
              <a:t>Examples</a:t>
            </a:r>
            <a:r>
              <a:rPr lang="de-DE" sz="240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next_bit_permutation( </a:t>
            </a:r>
            <a:r>
              <a:rPr lang="de-DE" sz="200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0b111u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)</a:t>
            </a:r>
            <a:r>
              <a:rPr lang="de-DE" sz="2400"/>
              <a:t> ⟶ </a:t>
            </a:r>
            <a:r>
              <a:rPr lang="de-DE" sz="200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 0b1011u </a:t>
            </a:r>
            <a:r>
              <a:rPr lang="de-DE" sz="2000">
                <a:solidFill>
                  <a:srgbClr val="00B05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// 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next_bit_permutation(</a:t>
            </a:r>
            <a:r>
              <a:rPr lang="de-DE" sz="200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0b1011u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)</a:t>
            </a:r>
            <a:r>
              <a:rPr lang="de-DE" sz="2400"/>
              <a:t> ⟶ </a:t>
            </a:r>
            <a:r>
              <a:rPr lang="de-DE" sz="200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 0b1101u </a:t>
            </a:r>
            <a:r>
              <a:rPr lang="de-DE" sz="2000">
                <a:solidFill>
                  <a:srgbClr val="00B05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// 13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next_bit_permutation(</a:t>
            </a:r>
            <a:r>
              <a:rPr lang="de-DE" sz="200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0b1101u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)</a:t>
            </a:r>
            <a:r>
              <a:rPr lang="de-DE" sz="2400"/>
              <a:t> ⟶ </a:t>
            </a:r>
            <a:r>
              <a:rPr lang="de-DE" sz="200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 0b1110u </a:t>
            </a:r>
            <a:r>
              <a:rPr lang="de-DE" sz="2000">
                <a:solidFill>
                  <a:srgbClr val="00B05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// 14</a:t>
            </a:r>
            <a:endParaRPr lang="de-DE" sz="200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next_bit_permutation(</a:t>
            </a:r>
            <a:r>
              <a:rPr lang="de-DE" sz="200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0b1110u</a:t>
            </a:r>
            <a:r>
              <a:rPr lang="de-DE" sz="2000">
                <a:highlight>
                  <a:srgbClr val="F9F9F9"/>
                </a:highlight>
                <a:latin typeface="Aptos Mono" panose="020B0009020202020204" pitchFamily="49" charset="0"/>
              </a:rPr>
              <a:t>)</a:t>
            </a:r>
            <a:r>
              <a:rPr lang="de-DE" sz="2400"/>
              <a:t> ⟶ </a:t>
            </a:r>
            <a:r>
              <a:rPr lang="de-DE" sz="2000">
                <a:solidFill>
                  <a:srgbClr val="0070C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0b10011u </a:t>
            </a:r>
            <a:r>
              <a:rPr lang="de-DE" sz="2000">
                <a:solidFill>
                  <a:srgbClr val="00B050"/>
                </a:solidFill>
                <a:highlight>
                  <a:srgbClr val="F9F9F9"/>
                </a:highlight>
                <a:latin typeface="Aptos Mono" panose="020B0009020202020204" pitchFamily="49" charset="0"/>
              </a:rPr>
              <a:t>// 19</a:t>
            </a:r>
            <a:endParaRPr lang="de-DE" sz="2000">
              <a:solidFill>
                <a:srgbClr val="00B05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/>
              <a:t>...</a:t>
            </a:r>
            <a:endParaRPr lang="de-DE" sz="2400">
              <a:solidFill>
                <a:srgbClr val="0070C0"/>
              </a:solidFill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B5CC674-D606-3406-C686-7E1E12531B6A}"/>
              </a:ext>
            </a:extLst>
          </p:cNvPr>
          <p:cNvSpPr/>
          <p:nvPr/>
        </p:nvSpPr>
        <p:spPr>
          <a:xfrm>
            <a:off x="0" y="1"/>
            <a:ext cx="12192000" cy="8414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F9FFB0-05D1-4434-BE8A-86794DC79A86}"/>
              </a:ext>
            </a:extLst>
          </p:cNvPr>
          <p:cNvSpPr/>
          <p:nvPr/>
        </p:nvSpPr>
        <p:spPr>
          <a:xfrm>
            <a:off x="0" y="6172198"/>
            <a:ext cx="12192000" cy="685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C46F138-CA47-78A1-D6FB-E5AEAE7EAD3E}"/>
              </a:ext>
            </a:extLst>
          </p:cNvPr>
          <p:cNvSpPr/>
          <p:nvPr/>
        </p:nvSpPr>
        <p:spPr>
          <a:xfrm>
            <a:off x="0" y="6088558"/>
            <a:ext cx="12192000" cy="91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6DF6F79-9702-1B2D-B337-C13368EDAE95}"/>
              </a:ext>
            </a:extLst>
          </p:cNvPr>
          <p:cNvSpPr/>
          <p:nvPr/>
        </p:nvSpPr>
        <p:spPr>
          <a:xfrm>
            <a:off x="0" y="5927168"/>
            <a:ext cx="12192000" cy="1595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687DB21-E114-1E4F-29AB-B2D599072FFF}"/>
              </a:ext>
            </a:extLst>
          </p:cNvPr>
          <p:cNvSpPr txBox="1"/>
          <p:nvPr/>
        </p:nvSpPr>
        <p:spPr>
          <a:xfrm>
            <a:off x="10835014" y="6180478"/>
            <a:ext cx="1356986" cy="769441"/>
          </a:xfrm>
          <a:prstGeom prst="rect">
            <a:avLst/>
          </a:prstGeom>
          <a:noFill/>
        </p:spPr>
        <p:txBody>
          <a:bodyPr wrap="square" anchor="ctr" anchorCtr="0">
            <a:spAutoFit/>
          </a:bodyPr>
          <a:lstStyle/>
          <a:p>
            <a:pPr algn="r"/>
            <a:r>
              <a:rPr lang="ja-JP" altLang="en-US" sz="4400" b="1">
                <a:solidFill>
                  <a:schemeClr val="accent1"/>
                </a:solidFill>
              </a:rPr>
              <a:t>東京</a:t>
            </a:r>
            <a:endParaRPr lang="en-DE" sz="4400" b="1">
              <a:solidFill>
                <a:schemeClr val="accent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77F318-31B1-26EF-32FC-6C3A9FF3EE2F}"/>
              </a:ext>
            </a:extLst>
          </p:cNvPr>
          <p:cNvSpPr txBox="1"/>
          <p:nvPr/>
        </p:nvSpPr>
        <p:spPr>
          <a:xfrm>
            <a:off x="9602648" y="6283492"/>
            <a:ext cx="14530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e-DE" altLang="ja-JP" sz="2800" b="1">
                <a:solidFill>
                  <a:schemeClr val="accent1"/>
                </a:solidFill>
              </a:rPr>
              <a:t>2024</a:t>
            </a:r>
            <a:endParaRPr lang="en-DE" sz="2800">
              <a:solidFill>
                <a:schemeClr val="accent1"/>
              </a:solidFill>
            </a:endParaRP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4706ECE-D040-7093-5E5E-CA78FAA6D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34" y="6331718"/>
            <a:ext cx="411145" cy="365125"/>
          </a:xfrm>
        </p:spPr>
        <p:txBody>
          <a:bodyPr/>
          <a:lstStyle/>
          <a:p>
            <a:fld id="{4E013C7D-59EF-4845-9E34-76F90254E037}" type="slidenum">
              <a:rPr lang="en-DE" sz="2800" b="1" smtClean="0">
                <a:solidFill>
                  <a:schemeClr val="bg1"/>
                </a:solidFill>
              </a:rPr>
              <a:t>8</a:t>
            </a:fld>
            <a:endParaRPr lang="en-DE" sz="2800" b="1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DE687096-3384-3D10-D13A-F84118487586}"/>
              </a:ext>
            </a:extLst>
          </p:cNvPr>
          <p:cNvSpPr txBox="1"/>
          <p:nvPr/>
        </p:nvSpPr>
        <p:spPr>
          <a:xfrm>
            <a:off x="296006" y="10432"/>
            <a:ext cx="10554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800" b="1"/>
              <a:t>2. Proposal</a:t>
            </a:r>
            <a:endParaRPr lang="en-DE" sz="4400" b="1">
              <a:latin typeface="Aptos Mono" panose="020B0009020202020204" pitchFamily="49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50C3D4C-3BF6-E6DD-C495-2D365D7A7431}"/>
              </a:ext>
            </a:extLst>
          </p:cNvPr>
          <p:cNvSpPr txBox="1"/>
          <p:nvPr/>
        </p:nvSpPr>
        <p:spPr>
          <a:xfrm>
            <a:off x="1336431" y="6211669"/>
            <a:ext cx="87677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>
                <a:solidFill>
                  <a:schemeClr val="bg1">
                    <a:lumMod val="85000"/>
                  </a:schemeClr>
                </a:solidFill>
              </a:rPr>
              <a:t>P3104 Bit permutations</a:t>
            </a:r>
            <a:endParaRPr lang="de-DE" b="1">
              <a:solidFill>
                <a:schemeClr val="bg1">
                  <a:lumMod val="85000"/>
                </a:schemeClr>
              </a:solidFill>
              <a:latin typeface="Aptos Mono" panose="020B0009020202020204" pitchFamily="49" charset="0"/>
            </a:endParaRPr>
          </a:p>
          <a:p>
            <a:pPr algn="ctr"/>
            <a:r>
              <a:rPr lang="de-DE">
                <a:solidFill>
                  <a:schemeClr val="bg1">
                    <a:lumMod val="85000"/>
                  </a:schemeClr>
                </a:solidFill>
              </a:rPr>
              <a:t>Jan Schultke</a:t>
            </a:r>
            <a:endParaRPr lang="en-DE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DBDFCB48-6DA9-4924-8392-60BB20D46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9355" y="5195799"/>
            <a:ext cx="1048303" cy="104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97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F6C6AC"/>
      </a:accent1>
      <a:accent2>
        <a:srgbClr val="F25A16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1128</Words>
  <Application>Microsoft Office PowerPoint</Application>
  <PresentationFormat>Widescreen</PresentationFormat>
  <Paragraphs>321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Aptos Mono</vt:lpstr>
      <vt:lpstr>Aptos Serif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Jan Schultke</dc:creator>
  <cp:lastModifiedBy>Jan Schultke</cp:lastModifiedBy>
  <cp:revision>17</cp:revision>
  <dcterms:created xsi:type="dcterms:W3CDTF">2024-02-29T16:05:37Z</dcterms:created>
  <dcterms:modified xsi:type="dcterms:W3CDTF">2024-03-05T23:43:40Z</dcterms:modified>
</cp:coreProperties>
</file>