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4" r:id="rId10"/>
    <p:sldId id="262" r:id="rId1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AFAFA"/>
    <a:srgbClr val="DDDDDD"/>
    <a:srgbClr val="F9F9F9"/>
    <a:srgbClr val="FFF3F7"/>
    <a:srgbClr val="FABCCF"/>
    <a:srgbClr val="F896B4"/>
    <a:srgbClr val="FEACCB"/>
    <a:srgbClr val="FF7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9" d="100"/>
          <a:sy n="79" d="100"/>
        </p:scale>
        <p:origin x="54" y="14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62821-9FDB-4417-B8B3-21108CBE3224}" type="datetimeFigureOut">
              <a:rPr lang="en-DE" smtClean="0"/>
              <a:t>29 Feb 2024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031F0-F032-455C-ACEA-51A8DDB24D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0660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740C72-0DB0-1A48-8CC3-63755D7B4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0B204E-E8ED-2B2B-F446-21C1DA2E8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05F5F7-EA21-D865-CAF4-ECF24EA1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2745E-CC1F-4D8C-AB14-713BDEDCFEEB}" type="datetime8">
              <a:rPr lang="en-DE" smtClean="0"/>
              <a:t>29 Feb 2024 18:30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486F9C9-A7C7-E22D-A612-EF1A5222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4C07728-BEF2-3CEE-2C74-03C1036A8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405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18D9C7-E8C0-4139-2115-50511E60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12BEE7-155B-930C-E366-14AB5F02E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D3E5DD-5C99-F028-A5C5-4FA7D6A5C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B80E4-33E7-4BD8-A1D1-C1E453B36FBE}" type="datetime8">
              <a:rPr lang="en-DE" smtClean="0"/>
              <a:t>29 Feb 2024 18:30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96F005-880E-638D-B720-6A5550582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2548C0-82C5-FDEB-9F87-534C1353C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622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47B53C1-A4C6-19F1-4714-F52FE9D42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16F8E2-0068-AA23-404E-122696049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911D2A-8129-62C9-D07E-A1DF30A18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06A28-1F59-4FFB-92CF-CE623345F9DB}" type="datetime8">
              <a:rPr lang="en-DE" smtClean="0"/>
              <a:t>29 Feb 2024 18:30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407051E-84D7-06C2-9310-8550D3C7E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B14449-BA41-39EE-E259-25B9F2745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96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5A9349-8762-A2D1-DA3D-3256BF3CA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DC1576-4998-A0EA-0A31-95305D437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95029A-CCB2-1085-A47F-27EEAB1A0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0A135-D190-4BD9-B150-64BA07FEF37B}" type="datetime8">
              <a:rPr lang="en-DE" smtClean="0"/>
              <a:t>29 Feb 2024 18:30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58D032-D02F-1395-526B-95B2AA3C1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D5343B-BFC3-E8E7-05BB-8291EBD36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916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28B32A-5841-87D4-B738-B8EBC036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45B414-F5C8-B57C-17FA-A93A2292B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BB911A-EF8A-9C50-37CA-A2513288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ECE1D-6A5B-488C-96F4-3F018FB6CB1F}" type="datetime8">
              <a:rPr lang="en-DE" smtClean="0"/>
              <a:t>29 Feb 2024 18:30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8C187-9400-2D4E-6413-037ADC90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33DA65-6D82-CEB4-56B8-F3F33846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31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5112F-986C-0B99-AC41-D94B141D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E02C6C-F95F-1FD2-B215-DE8248A95F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9AC0D3-F974-C3EE-58F2-7310F1D4B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BC8694-FC27-8915-09AF-47CC000D7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4E17E-FE36-4AAC-B6F4-3A0FEB106346}" type="datetime8">
              <a:rPr lang="en-DE" smtClean="0"/>
              <a:t>29 Feb 2024 18:30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438944-AA49-B6B0-C722-B468462E8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1CDB1F-9CED-AE1B-EC14-7042D135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6978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DF677-C016-AB51-32AC-638CCA46E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72B28D-8423-9404-D4B2-0792AEC61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AB2628F-C6C7-AED6-E64A-3D7E7EB51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1E994F4-433C-797F-342A-74307336D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9905AA1-E272-D193-C014-D0E01A894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19E6E4B-32C7-8F7D-781B-9B113527F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74BE2-97CD-40A0-B6BF-437A9B3728FF}" type="datetime8">
              <a:rPr lang="en-DE" smtClean="0"/>
              <a:t>29 Feb 2024 18:30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7F38338-4FC2-AB4C-5C8C-E9F49F276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B0CF882-9E39-A577-4101-E60AD9F42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5357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A4C8AC-B0DA-B990-6C85-E4F8D9F4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98009D-13D5-1DEC-F15F-632E4A64F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03E48-4668-48E3-8E08-D6EF6EFD458C}" type="datetime8">
              <a:rPr lang="en-DE" smtClean="0"/>
              <a:t>29 Feb 2024 18:30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C98CAA-D90E-AB8D-F458-21EE053A8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CA31BDF-5FEB-30BD-4343-0BDD29ACE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2477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1F67B09-94EC-2147-B711-F249FDE78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F1FF6-23CE-41F2-98FA-82F1523C33FE}" type="datetime8">
              <a:rPr lang="en-DE" smtClean="0"/>
              <a:t>29 Feb 2024 18:30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B08BDD4-C352-D021-0E04-047B877B3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D8E45B0-1513-D25A-4965-4229676B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1119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DDDBC-2C0F-CA9C-04B1-5EC2F2E5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05C7C4-D880-0EEA-07AF-8D3FD2493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2897AD-F7D8-5890-CCBD-63E641569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741CC6-3FC3-A646-E2FA-E9849569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0CF8B-005B-45A0-8527-E3C8A79F5D7D}" type="datetime8">
              <a:rPr lang="en-DE" smtClean="0"/>
              <a:t>29 Feb 2024 18:30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449A99D-F612-0BAF-66A2-E2CD61720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0D9C86-F8B1-1DE3-157C-C63CE654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7471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9E5A46-C043-8AAC-F0CF-479BAB9C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CAE5C45-65A3-BC3C-8BBE-505BE624B1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32F9B2-65D8-56F8-2F98-7A442D5F1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4F17FE-7E14-1BBB-A8A2-1BD68DAC7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82414-ECD0-4D1E-890D-FA17C5DB1788}" type="datetime8">
              <a:rPr lang="en-DE" smtClean="0"/>
              <a:t>29 Feb 2024 18:30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D7A93C2-A7F5-942F-415B-E09CFF23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3E3FAC5-8FB9-1FE9-4666-DBCBCF352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0746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7A8540B-E7BC-AF44-A6BE-0A6D5EDE5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601C27-2425-C73C-1FCD-67E1719BC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2854CD2-31C2-D4FE-CDC3-57A881F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4BD09-B586-496D-A7C7-4A6458ECB1EF}" type="datetime8">
              <a:rPr lang="en-DE" smtClean="0"/>
              <a:t>29 Feb 2024 18:30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42EA46-9238-D85E-3668-C002F7CCFB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4C96F1-4DB5-6D2F-4D57-CAFD5DF1D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218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2A036BDA-8774-B19D-CD0E-41C9519A8404}"/>
              </a:ext>
            </a:extLst>
          </p:cNvPr>
          <p:cNvSpPr/>
          <p:nvPr/>
        </p:nvSpPr>
        <p:spPr>
          <a:xfrm rot="18069589">
            <a:off x="5092700" y="1384302"/>
            <a:ext cx="13893800" cy="8661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95558B7-9C18-E883-A1FE-3DF383B35735}"/>
              </a:ext>
            </a:extLst>
          </p:cNvPr>
          <p:cNvSpPr/>
          <p:nvPr/>
        </p:nvSpPr>
        <p:spPr>
          <a:xfrm rot="18069589">
            <a:off x="5765800" y="1231902"/>
            <a:ext cx="13893800" cy="866140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37845C0-86C1-AE05-3465-4E1CD0CB18BD}"/>
              </a:ext>
            </a:extLst>
          </p:cNvPr>
          <p:cNvSpPr/>
          <p:nvPr/>
        </p:nvSpPr>
        <p:spPr>
          <a:xfrm rot="18069589">
            <a:off x="6121400" y="939801"/>
            <a:ext cx="13893800" cy="8661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43086F-D23B-1829-1744-352B5D8D1AD1}"/>
              </a:ext>
            </a:extLst>
          </p:cNvPr>
          <p:cNvSpPr txBox="1"/>
          <p:nvPr/>
        </p:nvSpPr>
        <p:spPr>
          <a:xfrm>
            <a:off x="355600" y="762000"/>
            <a:ext cx="975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>
                <a:solidFill>
                  <a:schemeClr val="bg2">
                    <a:lumMod val="50000"/>
                  </a:schemeClr>
                </a:solidFill>
              </a:rPr>
              <a:t>P3140</a:t>
            </a:r>
            <a:endParaRPr lang="de-DE" sz="4800" b="1">
              <a:solidFill>
                <a:schemeClr val="bg2">
                  <a:lumMod val="50000"/>
                </a:schemeClr>
              </a:solidFill>
              <a:latin typeface="Aptos Mono" panose="020F0502020204030204" pitchFamily="49" charset="0"/>
            </a:endParaRPr>
          </a:p>
          <a:p>
            <a:r>
              <a:rPr lang="de-DE" sz="6000" b="1">
                <a:latin typeface="Consolas" panose="020B0609020204030204" pitchFamily="49" charset="0"/>
              </a:rPr>
              <a:t>std::int_least128_t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E05705F-CAA5-DF60-ADC6-FE157FA7918F}"/>
              </a:ext>
            </a:extLst>
          </p:cNvPr>
          <p:cNvSpPr txBox="1"/>
          <p:nvPr/>
        </p:nvSpPr>
        <p:spPr>
          <a:xfrm>
            <a:off x="8989512" y="4234208"/>
            <a:ext cx="3581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>
                <a:solidFill>
                  <a:srgbClr val="FABCCF"/>
                </a:solidFill>
              </a:rPr>
              <a:t>Tokyo 2024</a:t>
            </a:r>
            <a:endParaRPr lang="en-DE" sz="4400" b="1">
              <a:solidFill>
                <a:srgbClr val="FABCCF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51C9DE6-4285-3749-75C0-22CBC489D4E2}"/>
              </a:ext>
            </a:extLst>
          </p:cNvPr>
          <p:cNvSpPr txBox="1"/>
          <p:nvPr/>
        </p:nvSpPr>
        <p:spPr>
          <a:xfrm>
            <a:off x="8859667" y="4762425"/>
            <a:ext cx="4208633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ja-JP" altLang="en-US" sz="12000" b="1">
                <a:solidFill>
                  <a:srgbClr val="FABCCF"/>
                </a:solidFill>
              </a:rPr>
              <a:t>東京</a:t>
            </a:r>
            <a:endParaRPr lang="en-DE" sz="12000" b="1">
              <a:solidFill>
                <a:srgbClr val="FABCCF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F2162F4-4FC7-D3E3-4CBF-B9EC3BD4F13B}"/>
              </a:ext>
            </a:extLst>
          </p:cNvPr>
          <p:cNvSpPr txBox="1"/>
          <p:nvPr/>
        </p:nvSpPr>
        <p:spPr>
          <a:xfrm>
            <a:off x="184442" y="5270501"/>
            <a:ext cx="7277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Author</a:t>
            </a:r>
            <a:r>
              <a:rPr lang="de-DE"/>
              <a:t>:          Jan Schultke</a:t>
            </a:r>
          </a:p>
          <a:p>
            <a:r>
              <a:rPr lang="de-DE" b="1"/>
              <a:t>Presenter</a:t>
            </a:r>
            <a:r>
              <a:rPr lang="de-DE"/>
              <a:t>:   Jan Schultke</a:t>
            </a:r>
          </a:p>
          <a:p>
            <a:r>
              <a:rPr lang="de-DE" b="1"/>
              <a:t>Audience</a:t>
            </a:r>
            <a:r>
              <a:rPr lang="de-DE"/>
              <a:t>:    SG17, SG18</a:t>
            </a:r>
          </a:p>
          <a:p>
            <a:r>
              <a:rPr lang="de-DE" b="1"/>
              <a:t>Project</a:t>
            </a:r>
            <a:r>
              <a:rPr lang="de-DE"/>
              <a:t>:         </a:t>
            </a:r>
            <a:r>
              <a:rPr lang="en-US"/>
              <a:t>ISO/IEC 14882 Programming Languages — C++,</a:t>
            </a:r>
          </a:p>
          <a:p>
            <a:r>
              <a:rPr lang="en-US"/>
              <a:t>                          ISO/IEC JTC1/SC22/WG21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8935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rgbClr val="FABCCF"/>
                </a:solidFill>
              </a:rPr>
              <a:t>東京</a:t>
            </a:r>
            <a:endParaRPr lang="en-DE" sz="4400" b="1">
              <a:solidFill>
                <a:srgbClr val="FABCCF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rgbClr val="FABCCF"/>
                </a:solidFill>
              </a:rPr>
              <a:t>2024</a:t>
            </a:r>
            <a:endParaRPr lang="en-DE" sz="280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9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5. Design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312561" y="1073457"/>
            <a:ext cx="106767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i="1"/>
              <a:t>“Why no standard integer? “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200">
                <a:highlight>
                  <a:srgbClr val="FAFAFA"/>
                </a:highlight>
                <a:latin typeface="Aptos Mono" panose="020B0009020202020204" pitchFamily="49" charset="0"/>
              </a:rPr>
              <a:t>long long long</a:t>
            </a:r>
            <a:r>
              <a:rPr lang="de-DE" sz="2200"/>
              <a:t> is too long; also, this would </a:t>
            </a:r>
            <a:r>
              <a:rPr lang="de-DE" sz="2200">
                <a:solidFill>
                  <a:srgbClr val="FF0066"/>
                </a:solidFill>
              </a:rPr>
              <a:t>break ABI</a:t>
            </a:r>
            <a:r>
              <a:rPr lang="de-DE" sz="220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i="1"/>
              <a:t>“Why no </a:t>
            </a:r>
            <a:r>
              <a:rPr lang="de-DE" sz="2200" i="1">
                <a:highlight>
                  <a:srgbClr val="FAFAFA"/>
                </a:highlight>
                <a:latin typeface="Aptos Mono" panose="020B0009020202020204" pitchFamily="49" charset="0"/>
              </a:rPr>
              <a:t>std::int_least256_t</a:t>
            </a:r>
            <a:r>
              <a:rPr lang="de-DE" sz="2200" i="1"/>
              <a:t>? “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200"/>
              <a:t>Too little motivation, unclear ABI, long literals.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i="1"/>
              <a:t>“Why not solve this more generally (e.g. </a:t>
            </a:r>
            <a:r>
              <a:rPr lang="de-DE" i="1">
                <a:solidFill>
                  <a:srgbClr val="FF0066"/>
                </a:solidFill>
                <a:highlight>
                  <a:srgbClr val="FAFAFA"/>
                </a:highlight>
                <a:latin typeface="Aptos Mono" panose="020B0009020202020204" pitchFamily="49" charset="0"/>
              </a:rPr>
              <a:t>_BitInt(N)</a:t>
            </a:r>
            <a:r>
              <a:rPr lang="de-DE" sz="2200" i="1"/>
              <a:t>)? “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200" i="1"/>
              <a:t>Huge</a:t>
            </a:r>
            <a:r>
              <a:rPr lang="de-DE" sz="2200"/>
              <a:t> effort, better done through </a:t>
            </a:r>
            <a:r>
              <a:rPr lang="de-DE" sz="2200">
                <a:highlight>
                  <a:srgbClr val="FAFAFA"/>
                </a:highlight>
                <a:latin typeface="Aptos Mono" panose="020B0009020202020204" pitchFamily="49" charset="0"/>
              </a:rPr>
              <a:t>std::big_int&lt;N&gt;</a:t>
            </a:r>
            <a:r>
              <a:rPr lang="de-DE" sz="220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i="1"/>
              <a:t>“Why make it mandatory? “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200"/>
              <a:t>If it‘s optional, library authors do </a:t>
            </a:r>
            <a:r>
              <a:rPr lang="de-DE" sz="2200">
                <a:solidFill>
                  <a:srgbClr val="FF0066"/>
                </a:solidFill>
              </a:rPr>
              <a:t>twice the work</a:t>
            </a:r>
            <a:r>
              <a:rPr lang="de-DE" sz="2200"/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200"/>
              <a:t>Implementation effort is reasonable, software emulation acceptable.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200"/>
              <a:t>It‘s already here: </a:t>
            </a:r>
            <a:r>
              <a:rPr lang="de-DE">
                <a:solidFill>
                  <a:srgbClr val="FF0066"/>
                </a:solidFill>
                <a:highlight>
                  <a:srgbClr val="FAFAFA"/>
                </a:highlight>
                <a:latin typeface="Aptos Mono" panose="020B0009020202020204" pitchFamily="49" charset="0"/>
              </a:rPr>
              <a:t>_BitInt(128)</a:t>
            </a:r>
            <a:r>
              <a:rPr lang="de-DE" sz="2200"/>
              <a:t>, </a:t>
            </a:r>
            <a:r>
              <a:rPr lang="de-DE">
                <a:solidFill>
                  <a:srgbClr val="FF0066"/>
                </a:solidFill>
                <a:highlight>
                  <a:srgbClr val="FAFAFA"/>
                </a:highlight>
                <a:latin typeface="Aptos Mono" panose="020B0009020202020204" pitchFamily="49" charset="0"/>
              </a:rPr>
              <a:t>__int128</a:t>
            </a:r>
            <a:r>
              <a:rPr lang="de-DE" sz="2200"/>
              <a:t>, </a:t>
            </a:r>
            <a:r>
              <a:rPr lang="de-DE">
                <a:solidFill>
                  <a:srgbClr val="FF0066"/>
                </a:solidFill>
                <a:highlight>
                  <a:srgbClr val="FAFAFA"/>
                </a:highlight>
                <a:latin typeface="Aptos Mono" panose="020B0009020202020204" pitchFamily="49" charset="0"/>
              </a:rPr>
              <a:t>std::_Signed128</a:t>
            </a:r>
            <a:r>
              <a:rPr lang="de-DE" sz="2200"/>
              <a:t>.</a:t>
            </a:r>
            <a:endParaRPr lang="de-DE" sz="2200">
              <a:solidFill>
                <a:srgbClr val="FF0066"/>
              </a:solidFill>
              <a:highlight>
                <a:srgbClr val="FAFAFA"/>
              </a:highlight>
              <a:latin typeface="Aptos Mono" panose="020B0009020202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i="1"/>
              <a:t>“Why rely on extended integer semantics? “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200">
                <a:solidFill>
                  <a:srgbClr val="FF0066"/>
                </a:solidFill>
              </a:rPr>
              <a:t>No core wording</a:t>
            </a:r>
            <a:r>
              <a:rPr lang="de-DE" sz="2200"/>
              <a:t> changes; semantics are desirable.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P3140  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std::int_least128_t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7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rgbClr val="FABCCF"/>
                </a:solidFill>
              </a:rPr>
              <a:t>東京</a:t>
            </a:r>
            <a:endParaRPr lang="en-DE" sz="4400" b="1">
              <a:solidFill>
                <a:srgbClr val="FABCCF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rgbClr val="FABCCF"/>
                </a:solidFill>
              </a:rPr>
              <a:t>2024</a:t>
            </a:r>
            <a:endParaRPr lang="en-DE" sz="280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1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Contents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296006" y="1779479"/>
            <a:ext cx="106767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3600"/>
              <a:t> </a:t>
            </a:r>
            <a:r>
              <a:rPr lang="en-US" sz="360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3600"/>
              <a:t> Motivation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3600"/>
              <a:t> Impact on the </a:t>
            </a:r>
            <a:r>
              <a:rPr lang="de-DE" sz="3600" noProof="1"/>
              <a:t>standard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3600"/>
              <a:t> Impact on implementations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3600"/>
              <a:t> Design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3600"/>
              <a:t> Wording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P3140  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std::int_least128_t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3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rgbClr val="FABCCF"/>
                </a:solidFill>
              </a:rPr>
              <a:t>東京</a:t>
            </a:r>
            <a:endParaRPr lang="en-DE" sz="4400" b="1">
              <a:solidFill>
                <a:srgbClr val="FABCCF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rgbClr val="FABCCF"/>
                </a:solidFill>
              </a:rPr>
              <a:t>2024</a:t>
            </a:r>
            <a:endParaRPr lang="en-DE" sz="280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2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1. Introduction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312561" y="1073457"/>
            <a:ext cx="106767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err="1"/>
              <a:t>Proposed</a:t>
            </a:r>
            <a:r>
              <a:rPr lang="de-DE" sz="3600" b="1"/>
              <a:t> types for </a:t>
            </a:r>
            <a:r>
              <a:rPr lang="de-DE" sz="3600" b="1">
                <a:highlight>
                  <a:srgbClr val="FAFAFA"/>
                </a:highlight>
                <a:latin typeface="Aptos Mono" panose="020B0009020202020204" pitchFamily="49" charset="0"/>
              </a:rPr>
              <a:t>&lt;cmath&gt;</a:t>
            </a:r>
          </a:p>
          <a:p>
            <a:endParaRPr lang="de-DE" sz="2000">
              <a:highlight>
                <a:srgbClr val="FAFAFA"/>
              </a:highlight>
              <a:latin typeface="Aptos Mono" panose="020B0009020202020204" pitchFamily="49" charset="0"/>
            </a:endParaRPr>
          </a:p>
          <a:p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std::int_least128_t</a:t>
            </a:r>
            <a:r>
              <a:rPr lang="de-DE" sz="2000">
                <a:latin typeface="Aptos Mono" panose="020B0009020202020204" pitchFamily="49" charset="0"/>
              </a:rPr>
              <a:t>  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std::int_fast128_t</a:t>
            </a:r>
          </a:p>
          <a:p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std::uint_least128_t</a:t>
            </a:r>
            <a:r>
              <a:rPr lang="de-DE" sz="2000">
                <a:latin typeface="Aptos Mono" panose="020B0009020202020204" pitchFamily="49" charset="0"/>
              </a:rPr>
              <a:t> 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std::uint_fast128_t</a:t>
            </a:r>
          </a:p>
          <a:p>
            <a:endParaRPr lang="de-DE" sz="2400">
              <a:latin typeface="Aptos Mono" panose="020B0009020202020204" pitchFamily="49" charset="0"/>
            </a:endParaRPr>
          </a:p>
          <a:p>
            <a:r>
              <a:rPr lang="de-DE" sz="3600" b="1" err="1"/>
              <a:t>Desired</a:t>
            </a:r>
            <a:r>
              <a:rPr lang="de-DE" sz="3600" b="1"/>
              <a:t> </a:t>
            </a:r>
            <a:r>
              <a:rPr lang="de-DE" sz="3600" b="1" err="1"/>
              <a:t>semantics</a:t>
            </a:r>
            <a:endParaRPr lang="de-DE" sz="3600" b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Width </a:t>
            </a:r>
            <a:r>
              <a:rPr lang="de-DE" sz="2400" err="1"/>
              <a:t>of</a:t>
            </a:r>
            <a:r>
              <a:rPr lang="de-DE" sz="2400">
                <a:solidFill>
                  <a:srgbClr val="FF0066"/>
                </a:solidFill>
              </a:rPr>
              <a:t> ≥ 128</a:t>
            </a:r>
            <a:r>
              <a:rPr lang="de-DE" sz="2400"/>
              <a:t> </a:t>
            </a:r>
            <a:r>
              <a:rPr lang="de-DE" sz="2400" err="1"/>
              <a:t>bits</a:t>
            </a:r>
            <a:r>
              <a:rPr lang="de-DE" sz="2400"/>
              <a:t> 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(minimum-</a:t>
            </a:r>
            <a:r>
              <a:rPr lang="de-DE" sz="240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40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types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std::int128_t</a:t>
            </a:r>
            <a:r>
              <a:rPr lang="de-DE" sz="2400"/>
              <a:t> and 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std::uint128_t</a:t>
            </a:r>
            <a:r>
              <a:rPr lang="de-DE" sz="2400"/>
              <a:t> </a:t>
            </a:r>
            <a:r>
              <a:rPr lang="de-DE" sz="2400" err="1"/>
              <a:t>by</a:t>
            </a:r>
            <a:r>
              <a:rPr lang="de-DE" sz="2400"/>
              <a:t> </a:t>
            </a:r>
            <a:r>
              <a:rPr lang="de-DE" sz="2400" err="1"/>
              <a:t>proxy</a:t>
            </a:r>
            <a:r>
              <a:rPr lang="de-DE" sz="2400"/>
              <a:t> 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de-DE" sz="240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exact-width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240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types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err="1"/>
              <a:t>Types</a:t>
            </a:r>
            <a:r>
              <a:rPr lang="de-DE" sz="2400"/>
              <a:t> </a:t>
            </a:r>
            <a:r>
              <a:rPr lang="de-DE" sz="2400" err="1"/>
              <a:t>are</a:t>
            </a:r>
            <a:r>
              <a:rPr lang="de-DE" sz="2400"/>
              <a:t> </a:t>
            </a:r>
            <a:r>
              <a:rPr lang="de-DE" sz="2400" err="1">
                <a:solidFill>
                  <a:srgbClr val="FF0066"/>
                </a:solidFill>
              </a:rPr>
              <a:t>mandatory</a:t>
            </a:r>
            <a:endParaRPr lang="de-DE" sz="2400">
              <a:solidFill>
                <a:srgbClr val="FF0066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err="1"/>
              <a:t>Types</a:t>
            </a:r>
            <a:r>
              <a:rPr lang="de-DE" sz="2400"/>
              <a:t> </a:t>
            </a:r>
            <a:r>
              <a:rPr lang="de-DE" sz="2400" err="1"/>
              <a:t>are</a:t>
            </a:r>
            <a:r>
              <a:rPr lang="de-DE" sz="2400"/>
              <a:t> </a:t>
            </a:r>
            <a:r>
              <a:rPr lang="de-DE" sz="2400">
                <a:solidFill>
                  <a:srgbClr val="FF0066"/>
                </a:solidFill>
              </a:rPr>
              <a:t>extended integer types</a:t>
            </a:r>
            <a:endParaRPr lang="de-DE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Strong </a:t>
            </a:r>
            <a:r>
              <a:rPr lang="de-DE" sz="2400">
                <a:solidFill>
                  <a:srgbClr val="FF0066"/>
                </a:solidFill>
              </a:rPr>
              <a:t>standard</a:t>
            </a:r>
            <a:r>
              <a:rPr lang="de-DE" sz="2400"/>
              <a:t> </a:t>
            </a:r>
            <a:r>
              <a:rPr lang="de-DE" sz="2400" err="1">
                <a:solidFill>
                  <a:srgbClr val="FF0066"/>
                </a:solidFill>
              </a:rPr>
              <a:t>library</a:t>
            </a:r>
            <a:r>
              <a:rPr lang="de-DE" sz="2400">
                <a:solidFill>
                  <a:srgbClr val="FF0066"/>
                </a:solidFill>
              </a:rPr>
              <a:t> support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Some library changes required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P3140  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std::int_least128_t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534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rgbClr val="FABCCF"/>
                </a:solidFill>
              </a:rPr>
              <a:t>東京</a:t>
            </a:r>
            <a:endParaRPr lang="en-DE" sz="4400" b="1">
              <a:solidFill>
                <a:srgbClr val="FABCCF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rgbClr val="FABCCF"/>
                </a:solidFill>
              </a:rPr>
              <a:t>2024</a:t>
            </a:r>
            <a:endParaRPr lang="en-DE" sz="280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3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2. Motivation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312561" y="1073457"/>
            <a:ext cx="106767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128-bit integers are useful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Code search 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/int128|int_128/ language:c++</a:t>
            </a:r>
            <a:r>
              <a:rPr lang="de-DE" sz="2400"/>
              <a:t>     ⟶  </a:t>
            </a:r>
            <a:r>
              <a:rPr lang="de-DE" sz="2400">
                <a:solidFill>
                  <a:srgbClr val="FF0066"/>
                </a:solidFill>
              </a:rPr>
              <a:t>145K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For reference, 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/std::byte/ language:c++</a:t>
            </a:r>
            <a:r>
              <a:rPr lang="de-DE" sz="2400"/>
              <a:t>        ⟶  </a:t>
            </a:r>
            <a:r>
              <a:rPr lang="de-DE" sz="2400">
                <a:solidFill>
                  <a:srgbClr val="FF0066"/>
                </a:solidFill>
              </a:rPr>
              <a:t>45.6K files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For reference, 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/long double/ language:c++</a:t>
            </a:r>
            <a:r>
              <a:rPr lang="de-DE" sz="2400"/>
              <a:t>   ⟶  </a:t>
            </a:r>
            <a:r>
              <a:rPr lang="de-DE" sz="2400">
                <a:solidFill>
                  <a:srgbClr val="FF0066"/>
                </a:solidFill>
              </a:rPr>
              <a:t>582K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Used in </a:t>
            </a:r>
            <a:r>
              <a:rPr lang="de-DE" sz="2400" i="1"/>
              <a:t>many</a:t>
            </a:r>
            <a:r>
              <a:rPr lang="de-DE" sz="2400"/>
              <a:t> domains: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Cryptography and random number generation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Widening, multi-precision, fixed-point arithmetic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Implementing, parsing, printing (decimal) floating-point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Huge numbers (high-precision time, financial systems, etc.)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UUID, IPv6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Bitsets, bit-manipulation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...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P3140  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std::int_least128_t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6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rgbClr val="FABCCF"/>
                </a:solidFill>
              </a:rPr>
              <a:t>東京</a:t>
            </a:r>
            <a:endParaRPr lang="en-DE" sz="4400" b="1">
              <a:solidFill>
                <a:srgbClr val="FABCCF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rgbClr val="FABCCF"/>
                </a:solidFill>
              </a:rPr>
              <a:t>2024</a:t>
            </a:r>
            <a:endParaRPr lang="en-DE" sz="280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4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2. Motivation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312561" y="1073457"/>
            <a:ext cx="10676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128-bit integers have hardware support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P3140  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std::int_least128_t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FB255F-B09A-5AC8-A82A-FB674062C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913624"/>
              </p:ext>
            </p:extLst>
          </p:nvPr>
        </p:nvGraphicFramePr>
        <p:xfrm>
          <a:off x="501578" y="1959463"/>
          <a:ext cx="10215188" cy="380158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553797">
                  <a:extLst>
                    <a:ext uri="{9D8B030D-6E8A-4147-A177-3AD203B41FA5}">
                      <a16:colId xmlns:a16="http://schemas.microsoft.com/office/drawing/2014/main" val="704575953"/>
                    </a:ext>
                  </a:extLst>
                </a:gridCol>
                <a:gridCol w="2553797">
                  <a:extLst>
                    <a:ext uri="{9D8B030D-6E8A-4147-A177-3AD203B41FA5}">
                      <a16:colId xmlns:a16="http://schemas.microsoft.com/office/drawing/2014/main" val="3687002959"/>
                    </a:ext>
                  </a:extLst>
                </a:gridCol>
                <a:gridCol w="2553797">
                  <a:extLst>
                    <a:ext uri="{9D8B030D-6E8A-4147-A177-3AD203B41FA5}">
                      <a16:colId xmlns:a16="http://schemas.microsoft.com/office/drawing/2014/main" val="1452932485"/>
                    </a:ext>
                  </a:extLst>
                </a:gridCol>
                <a:gridCol w="2553797">
                  <a:extLst>
                    <a:ext uri="{9D8B030D-6E8A-4147-A177-3AD203B41FA5}">
                      <a16:colId xmlns:a16="http://schemas.microsoft.com/office/drawing/2014/main" val="2156556575"/>
                    </a:ext>
                  </a:extLst>
                </a:gridCol>
              </a:tblGrid>
              <a:tr h="601186">
                <a:tc>
                  <a:txBody>
                    <a:bodyPr/>
                    <a:lstStyle/>
                    <a:p>
                      <a:pPr algn="ctr"/>
                      <a:r>
                        <a:rPr lang="de-DE" sz="2400"/>
                        <a:t>Operation</a:t>
                      </a:r>
                      <a:endParaRPr lang="en-DE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/>
                        <a:t>x86_64</a:t>
                      </a:r>
                      <a:endParaRPr lang="en-DE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/>
                        <a:t>ARM</a:t>
                      </a:r>
                      <a:endParaRPr lang="en-DE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400"/>
                        <a:t>RISC-V</a:t>
                      </a:r>
                      <a:endParaRPr lang="en-DE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0424765"/>
                  </a:ext>
                </a:extLst>
              </a:tr>
              <a:tr h="601186">
                <a:tc>
                  <a:txBody>
                    <a:bodyPr/>
                    <a:lstStyle/>
                    <a:p>
                      <a:pPr algn="l"/>
                      <a:r>
                        <a:rPr lang="de-DE" sz="1800">
                          <a:solidFill>
                            <a:srgbClr val="FF0066"/>
                          </a:solidFill>
                        </a:rPr>
                        <a:t>64 → 128-bit</a:t>
                      </a:r>
                    </a:p>
                    <a:p>
                      <a:pPr algn="l"/>
                      <a:r>
                        <a:rPr lang="de-DE" sz="1800"/>
                        <a:t>unsigned multiply</a:t>
                      </a:r>
                      <a:endParaRPr lang="en-DE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latin typeface="Aptos Mono" panose="020B0009020202020204" pitchFamily="49" charset="0"/>
                        </a:rPr>
                        <a:t>mul</a:t>
                      </a:r>
                      <a:endParaRPr lang="en-DE" sz="2000" b="0"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latin typeface="Aptos Mono" panose="020B0009020202020204" pitchFamily="49" charset="0"/>
                        </a:rPr>
                        <a:t>umulh, mul</a:t>
                      </a:r>
                      <a:endParaRPr lang="en-DE" sz="2000" b="0"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latin typeface="Aptos Mono" panose="020B0009020202020204" pitchFamily="49" charset="0"/>
                        </a:rPr>
                        <a:t>mulhu, mul</a:t>
                      </a:r>
                      <a:endParaRPr lang="en-DE" sz="2000" b="0"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8304448"/>
                  </a:ext>
                </a:extLst>
              </a:tr>
              <a:tr h="601186">
                <a:tc>
                  <a:txBody>
                    <a:bodyPr/>
                    <a:lstStyle/>
                    <a:p>
                      <a:pPr algn="l"/>
                      <a:r>
                        <a:rPr lang="de-DE" sz="1800">
                          <a:solidFill>
                            <a:srgbClr val="FF0066"/>
                          </a:solidFill>
                        </a:rPr>
                        <a:t>64 → 128-bit</a:t>
                      </a:r>
                    </a:p>
                    <a:p>
                      <a:pPr algn="l"/>
                      <a:r>
                        <a:rPr lang="de-DE" sz="1800"/>
                        <a:t>signed multiply</a:t>
                      </a:r>
                      <a:endParaRPr lang="en-DE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latin typeface="Aptos Mono" panose="020B0009020202020204" pitchFamily="49" charset="0"/>
                        </a:rPr>
                        <a:t>imul</a:t>
                      </a:r>
                      <a:endParaRPr lang="en-DE" sz="2000" b="0"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latin typeface="Aptos Mono" panose="020B0009020202020204" pitchFamily="49" charset="0"/>
                        </a:rPr>
                        <a:t>smulh, mul</a:t>
                      </a:r>
                      <a:endParaRPr lang="en-DE" sz="2000" b="0"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latin typeface="Aptos Mono" panose="020B0009020202020204" pitchFamily="49" charset="0"/>
                        </a:rPr>
                        <a:t>mulsu, mul</a:t>
                      </a:r>
                      <a:endParaRPr lang="en-DE" sz="2000" b="0"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522322"/>
                  </a:ext>
                </a:extLst>
              </a:tr>
              <a:tr h="601186">
                <a:tc>
                  <a:txBody>
                    <a:bodyPr/>
                    <a:lstStyle/>
                    <a:p>
                      <a:pPr algn="l"/>
                      <a:r>
                        <a:rPr lang="de-DE" sz="1800">
                          <a:solidFill>
                            <a:srgbClr val="FF0066"/>
                          </a:solidFill>
                        </a:rPr>
                        <a:t>128 → 64-bit</a:t>
                      </a:r>
                    </a:p>
                    <a:p>
                      <a:pPr algn="l"/>
                      <a:r>
                        <a:rPr lang="de-DE" sz="1800"/>
                        <a:t>unsigned divide</a:t>
                      </a:r>
                      <a:endParaRPr lang="en-DE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latin typeface="Aptos Mono" panose="020B0009020202020204" pitchFamily="49" charset="0"/>
                        </a:rPr>
                        <a:t>div</a:t>
                      </a:r>
                      <a:endParaRPr lang="en-DE" sz="2000" b="0"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ptos Mono" panose="020B0009020202020204" pitchFamily="49" charset="0"/>
                        </a:rPr>
                        <a:t>N/A</a:t>
                      </a:r>
                      <a:endParaRPr lang="en-DE" sz="20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latin typeface="Aptos Mono" panose="020B0009020202020204" pitchFamily="49" charset="0"/>
                        </a:rPr>
                        <a:t>divu </a:t>
                      </a:r>
                      <a:r>
                        <a:rPr lang="de-DE" sz="20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ptos Mono" panose="020B0009020202020204" pitchFamily="49" charset="0"/>
                        </a:rPr>
                        <a:t>(RV128I)</a:t>
                      </a:r>
                      <a:endParaRPr lang="en-DE" sz="20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0950151"/>
                  </a:ext>
                </a:extLst>
              </a:tr>
              <a:tr h="601186">
                <a:tc>
                  <a:txBody>
                    <a:bodyPr/>
                    <a:lstStyle/>
                    <a:p>
                      <a:pPr algn="l"/>
                      <a:r>
                        <a:rPr lang="de-DE" sz="1800">
                          <a:solidFill>
                            <a:srgbClr val="FF0066"/>
                          </a:solidFill>
                        </a:rPr>
                        <a:t>128 → 64-bit</a:t>
                      </a:r>
                    </a:p>
                    <a:p>
                      <a:pPr algn="l"/>
                      <a:r>
                        <a:rPr lang="de-DE" sz="1800"/>
                        <a:t>signed divide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latin typeface="Aptos Mono" panose="020B0009020202020204" pitchFamily="49" charset="0"/>
                        </a:rPr>
                        <a:t>idiv</a:t>
                      </a:r>
                      <a:endParaRPr lang="en-DE" sz="2000" b="0"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ptos Mono" panose="020B0009020202020204" pitchFamily="49" charset="0"/>
                        </a:rPr>
                        <a:t>N/A</a:t>
                      </a:r>
                      <a:endParaRPr lang="en-DE" sz="20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latin typeface="Aptos Mono" panose="020B0009020202020204" pitchFamily="49" charset="0"/>
                        </a:rPr>
                        <a:t>divs </a:t>
                      </a:r>
                      <a:r>
                        <a:rPr lang="de-DE" sz="2000" b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ptos Mono" panose="020B0009020202020204" pitchFamily="49" charset="0"/>
                        </a:rPr>
                        <a:t>(RV128I)</a:t>
                      </a:r>
                      <a:endParaRPr lang="en-DE" sz="20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4582281"/>
                  </a:ext>
                </a:extLst>
              </a:tr>
              <a:tr h="601186">
                <a:tc>
                  <a:txBody>
                    <a:bodyPr/>
                    <a:lstStyle/>
                    <a:p>
                      <a:pPr algn="l"/>
                      <a:r>
                        <a:rPr lang="de-DE" sz="1800">
                          <a:solidFill>
                            <a:srgbClr val="FF0066"/>
                          </a:solidFill>
                        </a:rPr>
                        <a:t>64 → 128-bit</a:t>
                      </a:r>
                    </a:p>
                    <a:p>
                      <a:pPr algn="l"/>
                      <a:r>
                        <a:rPr lang="de-DE" sz="1800"/>
                        <a:t>carry-less multiply</a:t>
                      </a:r>
                      <a:endParaRPr lang="en-DE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latin typeface="Aptos Mono" panose="020B0009020202020204" pitchFamily="49" charset="0"/>
                        </a:rPr>
                        <a:t>pclmulqdq</a:t>
                      </a:r>
                      <a:endParaRPr lang="en-DE" sz="2000" b="0"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latin typeface="Aptos Mono" panose="020B0009020202020204" pitchFamily="49" charset="0"/>
                        </a:rPr>
                        <a:t>pmull, pmull2</a:t>
                      </a:r>
                      <a:endParaRPr lang="en-DE" sz="2000" b="0"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000" b="0">
                          <a:latin typeface="Aptos Mono" panose="020B0009020202020204" pitchFamily="49" charset="0"/>
                        </a:rPr>
                        <a:t>clmul, clmulh</a:t>
                      </a:r>
                      <a:endParaRPr lang="en-DE" sz="2000" b="0">
                        <a:latin typeface="Aptos Mono" panose="020B000902020202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44399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84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1B7F0C-9482-69D8-0C68-2A8FB4BC722F}"/>
              </a:ext>
            </a:extLst>
          </p:cNvPr>
          <p:cNvSpPr/>
          <p:nvPr/>
        </p:nvSpPr>
        <p:spPr>
          <a:xfrm>
            <a:off x="0" y="2266412"/>
            <a:ext cx="12192000" cy="30916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rgbClr val="FABCCF"/>
                </a:solidFill>
              </a:rPr>
              <a:t>東京</a:t>
            </a:r>
            <a:endParaRPr lang="en-DE" sz="4400" b="1">
              <a:solidFill>
                <a:srgbClr val="FABCCF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rgbClr val="FABCCF"/>
                </a:solidFill>
              </a:rPr>
              <a:t>2024</a:t>
            </a:r>
            <a:endParaRPr lang="en-DE" sz="280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5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2. Motivation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312561" y="1073457"/>
            <a:ext cx="1067679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Motivating example</a:t>
            </a:r>
          </a:p>
          <a:p>
            <a:r>
              <a:rPr lang="de-DE" sz="2400"/>
              <a:t>Using 128-bit integers, 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isinf(float128_t)</a:t>
            </a:r>
            <a:r>
              <a:rPr lang="de-DE" sz="2400"/>
              <a:t> can be implemented as follows:</a:t>
            </a:r>
          </a:p>
          <a:p>
            <a:endParaRPr lang="de-DE" sz="2400"/>
          </a:p>
          <a:p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constexpr</a:t>
            </a:r>
            <a:r>
              <a:rPr lang="de-DE" sz="2000"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accent5">
                    <a:lumMod val="75000"/>
                  </a:schemeClr>
                </a:solidFill>
                <a:latin typeface="Aptos Mono" panose="020B0009020202020204" pitchFamily="49" charset="0"/>
              </a:rPr>
              <a:t>float128_t</a:t>
            </a:r>
            <a:r>
              <a:rPr lang="de-DE" sz="2000">
                <a:latin typeface="Aptos Mono" panose="020B0009020202020204" pitchFamily="49" charset="0"/>
              </a:rPr>
              <a:t> abs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solidFill>
                  <a:schemeClr val="accent5">
                    <a:lumMod val="75000"/>
                  </a:schemeClr>
                </a:solidFill>
                <a:latin typeface="Aptos Mono" panose="020B0009020202020204" pitchFamily="49" charset="0"/>
              </a:rPr>
              <a:t>float128_t</a:t>
            </a:r>
            <a:r>
              <a:rPr lang="de-DE" sz="2000">
                <a:latin typeface="Aptos Mono" panose="020B0009020202020204" pitchFamily="49" charset="0"/>
              </a:rPr>
              <a:t> x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</a:t>
            </a:r>
            <a:r>
              <a:rPr lang="de-DE" sz="2000"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{</a:t>
            </a:r>
          </a:p>
          <a:p>
            <a:r>
              <a:rPr lang="de-DE" sz="2000">
                <a:latin typeface="Aptos Mono" panose="020B0009020202020204" pitchFamily="49" charset="0"/>
              </a:rPr>
              <a:t>    </a:t>
            </a:r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return</a:t>
            </a:r>
            <a:r>
              <a:rPr lang="de-DE" sz="2000">
                <a:latin typeface="Aptos Mono" panose="020B0009020202020204" pitchFamily="49" charset="0"/>
              </a:rPr>
              <a:t> bit_cast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&lt;</a:t>
            </a:r>
            <a:r>
              <a:rPr lang="de-DE" sz="2000">
                <a:solidFill>
                  <a:schemeClr val="accent5">
                    <a:lumMod val="75000"/>
                  </a:schemeClr>
                </a:solidFill>
                <a:latin typeface="Aptos Mono" panose="020B0009020202020204" pitchFamily="49" charset="0"/>
              </a:rPr>
              <a:t>float128_t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&gt;(</a:t>
            </a:r>
          </a:p>
          <a:p>
            <a:r>
              <a:rPr lang="de-DE" sz="2000">
                <a:latin typeface="Aptos Mono" panose="020B0009020202020204" pitchFamily="49" charset="0"/>
              </a:rPr>
              <a:t>        bit_cast&lt;</a:t>
            </a:r>
            <a:r>
              <a:rPr lang="de-DE" sz="2000">
                <a:solidFill>
                  <a:schemeClr val="accent5">
                    <a:lumMod val="75000"/>
                  </a:schemeClr>
                </a:solidFill>
                <a:latin typeface="Aptos Mono" panose="020B0009020202020204" pitchFamily="49" charset="0"/>
              </a:rPr>
              <a:t>uint128_t</a:t>
            </a:r>
            <a:r>
              <a:rPr lang="de-DE" sz="2000">
                <a:latin typeface="Aptos Mono" panose="020B0009020202020204" pitchFamily="49" charset="0"/>
              </a:rPr>
              <a:t>&gt;(x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</a:t>
            </a:r>
            <a:r>
              <a:rPr lang="de-DE" sz="2000">
                <a:latin typeface="Aptos Mono" panose="020B0009020202020204" pitchFamily="49" charset="0"/>
              </a:rPr>
              <a:t> &amp;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solidFill>
                  <a:schemeClr val="accent5">
                    <a:lumMod val="75000"/>
                  </a:schemeClr>
                </a:solidFill>
                <a:latin typeface="Aptos Mono" panose="020B0009020202020204" pitchFamily="49" charset="0"/>
              </a:rPr>
              <a:t>uint128_t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solidFill>
                  <a:schemeClr val="accent2">
                    <a:lumMod val="75000"/>
                  </a:schemeClr>
                </a:solidFill>
                <a:latin typeface="Aptos Mono" panose="020B0009020202020204" pitchFamily="49" charset="0"/>
              </a:rPr>
              <a:t>-1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</a:t>
            </a:r>
            <a:r>
              <a:rPr lang="de-DE" sz="2000"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&gt;&gt;</a:t>
            </a:r>
            <a:r>
              <a:rPr lang="de-DE" sz="2000"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accent2">
                    <a:lumMod val="75000"/>
                  </a:schemeClr>
                </a:solidFill>
                <a:latin typeface="Aptos Mono" panose="020B0009020202020204" pitchFamily="49" charset="0"/>
              </a:rPr>
              <a:t>1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));</a:t>
            </a:r>
          </a:p>
          <a:p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}</a:t>
            </a:r>
          </a:p>
          <a:p>
            <a:endParaRPr lang="de-DE" sz="2000">
              <a:latin typeface="Aptos Mono" panose="020B0009020202020204" pitchFamily="49" charset="0"/>
            </a:endParaRPr>
          </a:p>
          <a:p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constexpr</a:t>
            </a:r>
            <a:r>
              <a:rPr lang="de-DE" sz="2000">
                <a:latin typeface="Aptos Mono" panose="020B0009020202020204" pitchFamily="49" charset="0"/>
              </a:rPr>
              <a:t> </a:t>
            </a:r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bool</a:t>
            </a:r>
            <a:r>
              <a:rPr lang="de-DE" sz="2000">
                <a:latin typeface="Aptos Mono" panose="020B0009020202020204" pitchFamily="49" charset="0"/>
              </a:rPr>
              <a:t> isinf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solidFill>
                  <a:schemeClr val="accent5">
                    <a:lumMod val="75000"/>
                  </a:schemeClr>
                </a:solidFill>
                <a:latin typeface="Aptos Mono" panose="020B0009020202020204" pitchFamily="49" charset="0"/>
              </a:rPr>
              <a:t>float128_t</a:t>
            </a:r>
            <a:r>
              <a:rPr lang="de-DE" sz="2000">
                <a:latin typeface="Aptos Mono" panose="020B0009020202020204" pitchFamily="49" charset="0"/>
              </a:rPr>
              <a:t> x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</a:t>
            </a:r>
            <a:r>
              <a:rPr lang="de-DE" sz="2000"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{</a:t>
            </a:r>
          </a:p>
          <a:p>
            <a:r>
              <a:rPr lang="de-DE" sz="2000">
                <a:latin typeface="Aptos Mono" panose="020B0009020202020204" pitchFamily="49" charset="0"/>
              </a:rPr>
              <a:t>    </a:t>
            </a:r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return</a:t>
            </a:r>
            <a:r>
              <a:rPr lang="de-DE" sz="2000">
                <a:latin typeface="Aptos Mono" panose="020B0009020202020204" pitchFamily="49" charset="0"/>
              </a:rPr>
              <a:t> bit_cast&lt;</a:t>
            </a:r>
            <a:r>
              <a:rPr lang="de-DE" sz="2000">
                <a:solidFill>
                  <a:schemeClr val="accent5">
                    <a:lumMod val="75000"/>
                  </a:schemeClr>
                </a:solidFill>
                <a:latin typeface="Aptos Mono" panose="020B0009020202020204" pitchFamily="49" charset="0"/>
              </a:rPr>
              <a:t>uint128_t</a:t>
            </a:r>
            <a:r>
              <a:rPr lang="de-DE" sz="2000">
                <a:latin typeface="Aptos Mono" panose="020B0009020202020204" pitchFamily="49" charset="0"/>
              </a:rPr>
              <a:t>&gt;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latin typeface="Aptos Mono" panose="020B0009020202020204" pitchFamily="49" charset="0"/>
              </a:rPr>
              <a:t>abs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latin typeface="Aptos Mono" panose="020B0009020202020204" pitchFamily="49" charset="0"/>
              </a:rPr>
              <a:t>x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))</a:t>
            </a:r>
          </a:p>
          <a:p>
            <a:r>
              <a:rPr lang="de-DE" sz="2000">
                <a:latin typeface="Aptos Mono" panose="020B0009020202020204" pitchFamily="49" charset="0"/>
              </a:rPr>
              <a:t>       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==</a:t>
            </a:r>
            <a:r>
              <a:rPr lang="de-DE" sz="2000"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chemeClr val="accent2">
                    <a:lumMod val="75000"/>
                  </a:schemeClr>
                </a:solidFill>
                <a:latin typeface="Aptos Mono" panose="020B0009020202020204" pitchFamily="49" charset="0"/>
              </a:rPr>
              <a:t>0x7fff'0000'0000'0000'0000'0000'0000'0000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</a:p>
          <a:p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}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P3140  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std::int_least128_t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22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rgbClr val="FABCCF"/>
                </a:solidFill>
              </a:rPr>
              <a:t>東京</a:t>
            </a:r>
            <a:endParaRPr lang="en-DE" sz="4400" b="1">
              <a:solidFill>
                <a:srgbClr val="FABCCF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rgbClr val="FABCCF"/>
                </a:solidFill>
              </a:rPr>
              <a:t>2024</a:t>
            </a:r>
            <a:endParaRPr lang="en-DE" sz="280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6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3. Impact on the standard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312561" y="1073457"/>
            <a:ext cx="1067679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/>
              <a:t>C Compatibility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ABI issues related to </a:t>
            </a:r>
            <a:r>
              <a:rPr lang="de-DE" sz="2000">
                <a:solidFill>
                  <a:srgbClr val="FF0066"/>
                </a:solidFill>
                <a:highlight>
                  <a:srgbClr val="FAFAFA"/>
                </a:highlight>
                <a:latin typeface="Aptos Mono" panose="020B0009020202020204" pitchFamily="49" charset="0"/>
              </a:rPr>
              <a:t>intmax_t</a:t>
            </a:r>
            <a:r>
              <a:rPr lang="de-DE" sz="2400"/>
              <a:t> have been resolved in C23.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std::int_least128_t</a:t>
            </a:r>
            <a:r>
              <a:rPr lang="de-DE" sz="2400"/>
              <a:t> does not imply existence of </a:t>
            </a:r>
            <a:r>
              <a:rPr lang="de-DE" sz="2000">
                <a:solidFill>
                  <a:srgbClr val="FF0066"/>
                </a:solidFill>
                <a:highlight>
                  <a:srgbClr val="FAFAFA"/>
                </a:highlight>
                <a:latin typeface="Aptos Mono" panose="020B0009020202020204" pitchFamily="49" charset="0"/>
              </a:rPr>
              <a:t>int_least128_t</a:t>
            </a:r>
            <a:r>
              <a:rPr lang="de-DE" sz="2400">
                <a:solidFill>
                  <a:srgbClr val="FF0066"/>
                </a:solidFill>
              </a:rPr>
              <a:t> in C</a:t>
            </a:r>
            <a:r>
              <a:rPr lang="de-DE" sz="240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std::printf</a:t>
            </a:r>
            <a:r>
              <a:rPr lang="de-DE" sz="2400"/>
              <a:t> support for 128-bit must be </a:t>
            </a:r>
            <a:r>
              <a:rPr lang="de-DE" sz="2400">
                <a:solidFill>
                  <a:srgbClr val="FF0066"/>
                </a:solidFill>
              </a:rPr>
              <a:t>optional</a:t>
            </a:r>
            <a:r>
              <a:rPr lang="de-DE" sz="2400"/>
              <a:t>.</a:t>
            </a:r>
          </a:p>
          <a:p>
            <a:endParaRPr lang="de-DE" sz="2800" b="1"/>
          </a:p>
          <a:p>
            <a:r>
              <a:rPr lang="de-DE" sz="2800" b="1"/>
              <a:t>Core language impact</a:t>
            </a:r>
          </a:p>
          <a:p>
            <a:r>
              <a:rPr lang="de-DE" sz="2400"/>
              <a:t>None.</a:t>
            </a:r>
          </a:p>
          <a:p>
            <a:endParaRPr lang="de-DE" sz="2400"/>
          </a:p>
          <a:p>
            <a:r>
              <a:rPr lang="de-DE" sz="2800" b="1"/>
              <a:t>Standard library impact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rgbClr val="FF0066"/>
                </a:solidFill>
              </a:rPr>
              <a:t>Menial changes</a:t>
            </a:r>
            <a:r>
              <a:rPr lang="de-DE" sz="2400"/>
              <a:t> (adding macros, aliases,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rgbClr val="FF0066"/>
                </a:solidFill>
              </a:rPr>
              <a:t>Enhancing support</a:t>
            </a:r>
            <a:r>
              <a:rPr lang="de-DE" sz="2400"/>
              <a:t> for extended integers (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std::to_string</a:t>
            </a:r>
            <a:r>
              <a:rPr lang="de-DE" sz="2400"/>
              <a:t>, 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std::bitset</a:t>
            </a:r>
            <a:r>
              <a:rPr lang="de-DE" sz="2400"/>
              <a:t>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Preventing 128-bit integers from </a:t>
            </a:r>
            <a:r>
              <a:rPr lang="de-DE" sz="2400">
                <a:solidFill>
                  <a:srgbClr val="FF0066"/>
                </a:solidFill>
              </a:rPr>
              <a:t>breaking ABI</a:t>
            </a:r>
            <a:r>
              <a:rPr lang="de-DE" sz="2400"/>
              <a:t> (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std::ranges::iota_view</a:t>
            </a:r>
            <a:r>
              <a:rPr lang="de-DE" sz="2400"/>
              <a:t>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P3140  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std::int_least128_t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08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1B7F0C-9482-69D8-0C68-2A8FB4BC722F}"/>
              </a:ext>
            </a:extLst>
          </p:cNvPr>
          <p:cNvSpPr/>
          <p:nvPr/>
        </p:nvSpPr>
        <p:spPr>
          <a:xfrm>
            <a:off x="0" y="3031270"/>
            <a:ext cx="12192000" cy="24543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rgbClr val="FABCCF"/>
                </a:solidFill>
              </a:rPr>
              <a:t>東京</a:t>
            </a:r>
            <a:endParaRPr lang="en-DE" sz="4400" b="1">
              <a:solidFill>
                <a:srgbClr val="FABCCF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rgbClr val="FABCCF"/>
                </a:solidFill>
              </a:rPr>
              <a:t>2024</a:t>
            </a:r>
            <a:endParaRPr lang="en-DE" sz="280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7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3. Impact on the standard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312560" y="1073457"/>
            <a:ext cx="1161121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Enhancing support for extended integers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Some overload sets (</a:t>
            </a:r>
            <a:r>
              <a:rPr lang="de-DE" sz="2000">
                <a:latin typeface="Aptos Mono" panose="020B0009020202020204" pitchFamily="49" charset="0"/>
              </a:rPr>
              <a:t>std::abs</a:t>
            </a:r>
            <a:r>
              <a:rPr lang="de-DE" sz="2400"/>
              <a:t>, </a:t>
            </a:r>
            <a:r>
              <a:rPr lang="de-DE" sz="2000">
                <a:latin typeface="Aptos Mono" panose="020B0009020202020204" pitchFamily="49" charset="0"/>
              </a:rPr>
              <a:t>std::to_string</a:t>
            </a:r>
            <a:r>
              <a:rPr lang="de-DE" sz="2400"/>
              <a:t>, </a:t>
            </a:r>
            <a:r>
              <a:rPr lang="de-DE" sz="2000">
                <a:latin typeface="Aptos Mono" panose="020B0009020202020204" pitchFamily="49" charset="0"/>
              </a:rPr>
              <a:t>std::bitset</a:t>
            </a:r>
            <a:r>
              <a:rPr lang="de-DE" sz="2400"/>
              <a:t> constructor) are </a:t>
            </a:r>
            <a:r>
              <a:rPr lang="de-DE" sz="2400">
                <a:solidFill>
                  <a:srgbClr val="FF0066"/>
                </a:solidFill>
              </a:rPr>
              <a:t>restricted</a:t>
            </a:r>
            <a:r>
              <a:rPr lang="de-DE" sz="2400"/>
              <a:t> to standard integer types.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Adding overloads for </a:t>
            </a:r>
            <a:r>
              <a:rPr lang="de-DE" sz="2000">
                <a:latin typeface="Aptos Mono" panose="020B0009020202020204" pitchFamily="49" charset="0"/>
              </a:rPr>
              <a:t>std::int_least128_t</a:t>
            </a:r>
            <a:r>
              <a:rPr lang="de-DE" sz="2400"/>
              <a:t> would </a:t>
            </a:r>
            <a:r>
              <a:rPr lang="de-DE" sz="2400">
                <a:solidFill>
                  <a:srgbClr val="FF0066"/>
                </a:solidFill>
              </a:rPr>
              <a:t>not comply</a:t>
            </a:r>
            <a:r>
              <a:rPr lang="de-DE" sz="2400"/>
              <a:t>.</a:t>
            </a:r>
          </a:p>
          <a:p>
            <a:endParaRPr lang="de-DE" sz="2400"/>
          </a:p>
          <a:p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// current overload set</a:t>
            </a:r>
          </a:p>
          <a:p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constexpr</a:t>
            </a:r>
            <a:r>
              <a:rPr lang="de-DE" sz="2000">
                <a:latin typeface="Aptos Mono" panose="020B0009020202020204" pitchFamily="49" charset="0"/>
              </a:rPr>
              <a:t> </a:t>
            </a:r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int</a:t>
            </a:r>
            <a:r>
              <a:rPr lang="de-DE" sz="2000">
                <a:latin typeface="Aptos Mono" panose="020B0009020202020204" pitchFamily="49" charset="0"/>
              </a:rPr>
              <a:t>           abs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int</a:t>
            </a:r>
            <a:r>
              <a:rPr lang="de-DE" sz="2000">
                <a:latin typeface="Aptos Mono" panose="020B0009020202020204" pitchFamily="49" charset="0"/>
              </a:rPr>
              <a:t> j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</a:t>
            </a:r>
            <a:r>
              <a:rPr lang="de-DE" sz="2000">
                <a:latin typeface="Aptos Mono" panose="020B0009020202020204" pitchFamily="49" charset="0"/>
              </a:rPr>
              <a:t>;</a:t>
            </a:r>
          </a:p>
          <a:p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constexpr</a:t>
            </a:r>
            <a:r>
              <a:rPr lang="de-DE" sz="2000">
                <a:latin typeface="Aptos Mono" panose="020B0009020202020204" pitchFamily="49" charset="0"/>
              </a:rPr>
              <a:t> </a:t>
            </a:r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long</a:t>
            </a:r>
            <a:r>
              <a:rPr lang="de-DE" sz="2000">
                <a:solidFill>
                  <a:schemeClr val="accent5">
                    <a:lumMod val="75000"/>
                  </a:schemeClr>
                </a:solidFill>
                <a:latin typeface="Aptos Mono" panose="020B0009020202020204" pitchFamily="49" charset="0"/>
              </a:rPr>
              <a:t> </a:t>
            </a:r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int</a:t>
            </a:r>
            <a:r>
              <a:rPr lang="de-DE" sz="2000">
                <a:latin typeface="Aptos Mono" panose="020B0009020202020204" pitchFamily="49" charset="0"/>
              </a:rPr>
              <a:t>      abs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long int</a:t>
            </a:r>
            <a:r>
              <a:rPr lang="de-DE" sz="2000">
                <a:latin typeface="Aptos Mono" panose="020B0009020202020204" pitchFamily="49" charset="0"/>
              </a:rPr>
              <a:t> j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</a:t>
            </a:r>
            <a:r>
              <a:rPr lang="de-DE" sz="2000">
                <a:latin typeface="Aptos Mono" panose="020B0009020202020204" pitchFamily="49" charset="0"/>
              </a:rPr>
              <a:t>;</a:t>
            </a:r>
          </a:p>
          <a:p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constexpr</a:t>
            </a:r>
            <a:r>
              <a:rPr lang="de-DE" sz="2000">
                <a:latin typeface="Aptos Mono" panose="020B0009020202020204" pitchFamily="49" charset="0"/>
              </a:rPr>
              <a:t> </a:t>
            </a:r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long</a:t>
            </a:r>
            <a:r>
              <a:rPr lang="de-DE" sz="2000">
                <a:solidFill>
                  <a:schemeClr val="accent5">
                    <a:lumMod val="75000"/>
                  </a:schemeClr>
                </a:solidFill>
                <a:latin typeface="Aptos Mono" panose="020B0009020202020204" pitchFamily="49" charset="0"/>
              </a:rPr>
              <a:t> </a:t>
            </a:r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long</a:t>
            </a:r>
            <a:r>
              <a:rPr lang="de-DE" sz="2000">
                <a:solidFill>
                  <a:schemeClr val="accent5">
                    <a:lumMod val="75000"/>
                  </a:schemeClr>
                </a:solidFill>
                <a:latin typeface="Aptos Mono" panose="020B0009020202020204" pitchFamily="49" charset="0"/>
              </a:rPr>
              <a:t> </a:t>
            </a:r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int</a:t>
            </a:r>
            <a:r>
              <a:rPr lang="de-DE" sz="2000">
                <a:latin typeface="Aptos Mono" panose="020B0009020202020204" pitchFamily="49" charset="0"/>
              </a:rPr>
              <a:t> abs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long long int</a:t>
            </a:r>
            <a:r>
              <a:rPr lang="de-DE" sz="2000">
                <a:latin typeface="Aptos Mono" panose="020B0009020202020204" pitchFamily="49" charset="0"/>
              </a:rPr>
              <a:t> j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</a:t>
            </a:r>
            <a:r>
              <a:rPr lang="de-DE" sz="2000">
                <a:latin typeface="Aptos Mono" panose="020B0009020202020204" pitchFamily="49" charset="0"/>
              </a:rPr>
              <a:t>;</a:t>
            </a:r>
          </a:p>
          <a:p>
            <a:endParaRPr lang="de-DE" sz="2000">
              <a:solidFill>
                <a:schemeClr val="tx1">
                  <a:lumMod val="50000"/>
                  <a:lumOff val="50000"/>
                </a:schemeClr>
              </a:solidFill>
              <a:latin typeface="Aptos Mono" panose="020B0009020202020204" pitchFamily="49" charset="0"/>
            </a:endParaRPr>
          </a:p>
          <a:p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// proposed overload set</a:t>
            </a:r>
          </a:p>
          <a:p>
            <a:r>
              <a:rPr lang="de-DE" sz="2000" b="1">
                <a:solidFill>
                  <a:srgbClr val="FF0066"/>
                </a:solidFill>
                <a:latin typeface="Aptos Mono" panose="020B0009020202020204" pitchFamily="49" charset="0"/>
              </a:rPr>
              <a:t>constexpr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</a:t>
            </a:r>
            <a:r>
              <a:rPr lang="de-DE" sz="2000" i="1">
                <a:solidFill>
                  <a:schemeClr val="accent5">
                    <a:lumMod val="75000"/>
                  </a:schemeClr>
                </a:solidFill>
                <a:latin typeface="Aptos Mono" panose="020B0009020202020204" pitchFamily="49" charset="0"/>
              </a:rPr>
              <a:t>signed-integer-least-int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latin typeface="Aptos Mono" panose="020B0009020202020204" pitchFamily="49" charset="0"/>
              </a:rPr>
              <a:t>abs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 i="1">
                <a:solidFill>
                  <a:schemeClr val="accent5">
                    <a:lumMod val="75000"/>
                  </a:schemeClr>
                </a:solidFill>
                <a:latin typeface="Aptos Mono" panose="020B0009020202020204" pitchFamily="49" charset="0"/>
              </a:rPr>
              <a:t>signed-integer-least-int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latin typeface="Aptos Mono" panose="020B0009020202020204" pitchFamily="49" charset="0"/>
              </a:rPr>
              <a:t>j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);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P3140  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std::int_least128_t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923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rgbClr val="FABCCF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rgbClr val="FABCCF"/>
                </a:solidFill>
              </a:rPr>
              <a:t>東京</a:t>
            </a:r>
            <a:endParaRPr lang="en-DE" sz="4400" b="1">
              <a:solidFill>
                <a:srgbClr val="FABCCF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rgbClr val="FABCCF"/>
                </a:solidFill>
              </a:rPr>
              <a:t>2024</a:t>
            </a:r>
            <a:endParaRPr lang="en-DE" sz="280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8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4. Impact on implementations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312560" y="1073457"/>
            <a:ext cx="1136737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Implementing </a:t>
            </a:r>
            <a:r>
              <a:rPr lang="de-DE" sz="3200" b="1">
                <a:highlight>
                  <a:srgbClr val="FAFAFA"/>
                </a:highlight>
                <a:latin typeface="Aptos Mono" panose="020B0009020202020204" pitchFamily="49" charset="0"/>
              </a:rPr>
              <a:t>std::int_least128_t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GCC and clang provide </a:t>
            </a:r>
            <a:r>
              <a:rPr lang="de-DE" sz="2000">
                <a:solidFill>
                  <a:srgbClr val="FF0066"/>
                </a:solidFill>
                <a:highlight>
                  <a:srgbClr val="FAFAFA"/>
                </a:highlight>
                <a:latin typeface="Aptos Mono" panose="020B0009020202020204" pitchFamily="49" charset="0"/>
              </a:rPr>
              <a:t>_BitInt(128)</a:t>
            </a:r>
            <a:r>
              <a:rPr lang="de-DE" sz="2400"/>
              <a:t> and </a:t>
            </a:r>
            <a:r>
              <a:rPr lang="de-DE" sz="2000">
                <a:solidFill>
                  <a:srgbClr val="FF0066"/>
                </a:solidFill>
                <a:highlight>
                  <a:srgbClr val="FAFAFA"/>
                </a:highlight>
                <a:latin typeface="Aptos Mono" panose="020B0009020202020204" pitchFamily="49" charset="0"/>
              </a:rPr>
              <a:t>__int128</a:t>
            </a:r>
            <a:r>
              <a:rPr lang="de-DE" sz="2400"/>
              <a:t> 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(with some restrictions)</a:t>
            </a:r>
            <a:r>
              <a:rPr lang="de-DE" sz="2400"/>
              <a:t>.</a:t>
            </a:r>
            <a:endParaRPr lang="de-DE" sz="2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No built-in type for MSVC, only </a:t>
            </a:r>
            <a:r>
              <a:rPr lang="de-DE" sz="2000">
                <a:solidFill>
                  <a:srgbClr val="FF0066"/>
                </a:solidFill>
                <a:highlight>
                  <a:srgbClr val="FAFAFA"/>
                </a:highlight>
                <a:latin typeface="Aptos Mono" panose="020B0009020202020204" pitchFamily="49" charset="0"/>
              </a:rPr>
              <a:t>std::_Signed128</a:t>
            </a:r>
            <a:r>
              <a:rPr lang="de-DE" sz="2400"/>
              <a:t>, </a:t>
            </a:r>
            <a:r>
              <a:rPr lang="de-DE" sz="2000">
                <a:solidFill>
                  <a:srgbClr val="FF0066"/>
                </a:solidFill>
                <a:highlight>
                  <a:srgbClr val="FAFAFA"/>
                </a:highlight>
                <a:latin typeface="Aptos Mono" panose="020B0009020202020204" pitchFamily="49" charset="0"/>
              </a:rPr>
              <a:t>std::_Unsigned128</a:t>
            </a:r>
            <a:r>
              <a:rPr lang="de-DE" sz="2400"/>
              <a:t> classes.</a:t>
            </a:r>
          </a:p>
          <a:p>
            <a:endParaRPr lang="de-DE" sz="2800" b="1"/>
          </a:p>
          <a:p>
            <a:r>
              <a:rPr lang="de-DE" sz="3600" b="1"/>
              <a:t>Implementing standard library (non-)changes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Many </a:t>
            </a:r>
            <a:r>
              <a:rPr lang="de-DE" sz="2400">
                <a:solidFill>
                  <a:srgbClr val="FF0066"/>
                </a:solidFill>
              </a:rPr>
              <a:t>menial changes</a:t>
            </a:r>
            <a:r>
              <a:rPr lang="de-DE" sz="2400"/>
              <a:t> (defining macros, aliases, relaxing  constraints, ...)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rgbClr val="FF0066"/>
                </a:solidFill>
              </a:rPr>
              <a:t>Numerics and bit manipulation</a:t>
            </a:r>
            <a:r>
              <a:rPr lang="de-DE" sz="2400"/>
              <a:t> (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std::gcd</a:t>
            </a:r>
            <a:r>
              <a:rPr lang="de-DE" sz="2400"/>
              <a:t>, 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std::popcount</a:t>
            </a:r>
            <a:r>
              <a:rPr lang="de-DE" sz="2400"/>
              <a:t>, ...)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rgbClr val="FF0066"/>
                </a:solidFill>
              </a:rPr>
              <a:t>New overloads</a:t>
            </a:r>
            <a:r>
              <a:rPr lang="de-DE" sz="2400"/>
              <a:t> (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std::abs</a:t>
            </a:r>
            <a:r>
              <a:rPr lang="de-DE" sz="2400"/>
              <a:t>, 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std::to_string</a:t>
            </a:r>
            <a:r>
              <a:rPr lang="de-DE" sz="2400"/>
              <a:t>, 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std::bitset</a:t>
            </a:r>
            <a:r>
              <a:rPr lang="de-DE" sz="240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rgbClr val="FF0066"/>
                </a:solidFill>
              </a:rPr>
              <a:t>256-bit arithmetic</a:t>
            </a:r>
            <a:r>
              <a:rPr lang="de-DE" sz="2400"/>
              <a:t> for </a:t>
            </a:r>
            <a:r>
              <a:rPr lang="de-DE" sz="2000">
                <a:highlight>
                  <a:srgbClr val="FAFAFA"/>
                </a:highlight>
                <a:latin typeface="Aptos Mono" panose="020B0009020202020204" pitchFamily="49" charset="0"/>
              </a:rPr>
              <a:t>std::linear_congruential_engine&lt;std::uint128_t&gt;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Overwhelming majority of standard library </a:t>
            </a:r>
            <a:r>
              <a:rPr lang="de-DE" sz="2400">
                <a:solidFill>
                  <a:srgbClr val="FF0066"/>
                </a:solidFill>
              </a:rPr>
              <a:t>unchanged</a:t>
            </a:r>
            <a:r>
              <a:rPr lang="de-DE" sz="240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As mentioned before, 128-bit </a:t>
            </a:r>
            <a:r>
              <a:rPr lang="de-DE" sz="2000">
                <a:latin typeface="Aptos Mono" panose="020B0009020202020204" pitchFamily="49" charset="0"/>
              </a:rPr>
              <a:t>std::printf</a:t>
            </a:r>
            <a:r>
              <a:rPr lang="de-DE" sz="2400"/>
              <a:t> support is </a:t>
            </a:r>
            <a:r>
              <a:rPr lang="de-DE" sz="2400">
                <a:solidFill>
                  <a:srgbClr val="FF0066"/>
                </a:solidFill>
              </a:rPr>
              <a:t>optional</a:t>
            </a:r>
            <a:r>
              <a:rPr lang="de-DE" sz="2400"/>
              <a:t>.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P3140   </a:t>
            </a:r>
            <a:r>
              <a:rPr lang="de-DE" b="1">
                <a:solidFill>
                  <a:schemeClr val="bg1">
                    <a:lumMod val="85000"/>
                  </a:schemeClr>
                </a:solidFill>
                <a:latin typeface="Aptos Mono" panose="020B0009020202020204" pitchFamily="49" charset="0"/>
              </a:rPr>
              <a:t>std::int_least128_t</a:t>
            </a: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943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1006</Words>
  <Application>Microsoft Office PowerPoint</Application>
  <PresentationFormat>Widescreen</PresentationFormat>
  <Paragraphs>182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Aptos Mono</vt:lpstr>
      <vt:lpstr>Arial</vt:lpstr>
      <vt:lpstr>Consolas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Schultke</dc:creator>
  <cp:lastModifiedBy>Jan Schultke</cp:lastModifiedBy>
  <cp:revision>7</cp:revision>
  <dcterms:created xsi:type="dcterms:W3CDTF">2024-02-29T16:05:37Z</dcterms:created>
  <dcterms:modified xsi:type="dcterms:W3CDTF">2024-02-29T23:28:29Z</dcterms:modified>
</cp:coreProperties>
</file>