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835"/>
    <a:srgbClr val="FFE5E5"/>
    <a:srgbClr val="FFF3F7"/>
    <a:srgbClr val="F9F9F9"/>
    <a:srgbClr val="FF0066"/>
    <a:srgbClr val="FAFAFA"/>
    <a:srgbClr val="DDDDDD"/>
    <a:srgbClr val="FABCCF"/>
    <a:srgbClr val="F896B4"/>
    <a:srgbClr val="FEA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6" autoAdjust="0"/>
  </p:normalViewPr>
  <p:slideViewPr>
    <p:cSldViewPr snapToGrid="0">
      <p:cViewPr>
        <p:scale>
          <a:sx n="75" d="100"/>
          <a:sy n="75" d="100"/>
        </p:scale>
        <p:origin x="703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12/02/2025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D93A-9925-9E80-5B98-A4AA8097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4E19B1-9200-ADB1-289E-0BC1CDF9A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25A5D-F27A-63CD-B1F7-BDEE6BD60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E8EB2-FDEE-4E6B-14A4-E602137E6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31F0-F032-455C-ACEA-51A8DDB24DA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81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5C563-0283-07C5-1F16-1BDDAA0F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A75B-84DC-9423-0DEB-8BF2065AB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7CC93-1620-263D-D5CA-EF6D4E7D7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BF557-AB44-5333-02D6-D1FA33F73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031F0-F032-455C-ACEA-51A8DDB24DA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88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526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777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4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53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252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62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87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203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15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072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37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12/02/2025 13:22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CA18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2">
                    <a:lumMod val="50000"/>
                  </a:schemeClr>
                </a:solidFill>
              </a:rPr>
              <a:t>P3568</a:t>
            </a:r>
            <a:endParaRPr lang="de-DE" sz="4800" b="1" dirty="0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5400" b="1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5400" b="1" dirty="0">
                <a:latin typeface="Aptos Mono" panose="020B0009020202020204" pitchFamily="49" charset="0"/>
              </a:rPr>
              <a:t> </a:t>
            </a:r>
            <a:r>
              <a:rPr lang="de-DE" sz="5400" b="1" dirty="0">
                <a:solidFill>
                  <a:srgbClr val="002060"/>
                </a:solidFill>
                <a:latin typeface="Aptos Mono" panose="020B0009020202020204" pitchFamily="49" charset="0"/>
              </a:rPr>
              <a:t>label</a:t>
            </a:r>
            <a:r>
              <a:rPr lang="de-DE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5400" b="1" dirty="0"/>
              <a:t>and</a:t>
            </a:r>
          </a:p>
          <a:p>
            <a:r>
              <a:rPr lang="de-DE" sz="5400" b="1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5400" b="1" dirty="0">
                <a:latin typeface="Aptos Mono" panose="020B0009020202020204" pitchFamily="49" charset="0"/>
              </a:rPr>
              <a:t> </a:t>
            </a:r>
            <a:r>
              <a:rPr lang="de-DE" sz="5400" b="1" dirty="0">
                <a:solidFill>
                  <a:srgbClr val="002060"/>
                </a:solidFill>
                <a:latin typeface="Aptos Mono" panose="020B0009020202020204" pitchFamily="49" charset="0"/>
              </a:rPr>
              <a:t>label</a:t>
            </a:r>
            <a:r>
              <a:rPr lang="de-DE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Author</a:t>
            </a:r>
            <a:r>
              <a:rPr lang="de-DE" dirty="0"/>
              <a:t>:          Jan Schultke</a:t>
            </a:r>
          </a:p>
          <a:p>
            <a:r>
              <a:rPr lang="de-DE" b="1" dirty="0"/>
              <a:t>Presenter</a:t>
            </a:r>
            <a:r>
              <a:rPr lang="de-DE" dirty="0"/>
              <a:t>:   Jan Schultke</a:t>
            </a:r>
          </a:p>
          <a:p>
            <a:r>
              <a:rPr lang="de-DE" b="1" dirty="0"/>
              <a:t>Audience</a:t>
            </a:r>
            <a:r>
              <a:rPr lang="de-DE" dirty="0"/>
              <a:t>:    EWG</a:t>
            </a:r>
          </a:p>
          <a:p>
            <a:r>
              <a:rPr lang="de-DE" b="1" dirty="0"/>
              <a:t>Project</a:t>
            </a:r>
            <a:r>
              <a:rPr lang="de-DE" dirty="0"/>
              <a:t>:         </a:t>
            </a:r>
            <a:r>
              <a:rPr lang="en-US" dirty="0"/>
              <a:t>ISO/IEC 14882 Programming Languages — C++,</a:t>
            </a:r>
          </a:p>
          <a:p>
            <a:r>
              <a:rPr lang="en-US" dirty="0"/>
              <a:t>                          ISO/IEC JTC1/SC22/WG21</a:t>
            </a:r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754183" y="4453405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Hagenberg</a:t>
            </a:r>
            <a:endParaRPr lang="en-DE" sz="4400" b="1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504067" y="4745506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12000" b="1" dirty="0">
                <a:solidFill>
                  <a:schemeClr val="bg1"/>
                </a:solidFill>
              </a:rPr>
              <a:t>2025</a:t>
            </a:r>
            <a:endParaRPr lang="en-DE" sz="1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142E4-F71A-B2E3-BCE7-DD9D6D1DB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E24D02-ED7F-DA26-89DC-156D159D05FA}"/>
              </a:ext>
            </a:extLst>
          </p:cNvPr>
          <p:cNvSpPr/>
          <p:nvPr/>
        </p:nvSpPr>
        <p:spPr>
          <a:xfrm>
            <a:off x="-54430" y="1069910"/>
            <a:ext cx="12352177" cy="4540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8FE9D4D7-92C7-0837-4E84-26F9D3F8D58A}"/>
              </a:ext>
            </a:extLst>
          </p:cNvPr>
          <p:cNvSpPr txBox="1"/>
          <p:nvPr/>
        </p:nvSpPr>
        <p:spPr>
          <a:xfrm>
            <a:off x="312560" y="1340944"/>
            <a:ext cx="11001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auto</a:t>
            </a:r>
            <a:r>
              <a:rPr lang="de-DE" sz="2800" dirty="0">
                <a:latin typeface="Aptos Mono" panose="020B0009020202020204" pitchFamily="49" charset="0"/>
              </a:rPr>
              <a:t> x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800" dirty="0">
                <a:latin typeface="Aptos Mono" panose="020B0009020202020204" pitchFamily="49" charset="0"/>
              </a:rPr>
              <a:t> xs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auto</a:t>
            </a:r>
            <a:r>
              <a:rPr lang="de-DE" sz="2800" dirty="0">
                <a:latin typeface="Aptos Mono" panose="020B0009020202020204" pitchFamily="49" charset="0"/>
              </a:rPr>
              <a:t> y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800" dirty="0">
                <a:latin typeface="Aptos Mono" panose="020B0009020202020204" pitchFamily="49" charset="0"/>
              </a:rPr>
              <a:t> ys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8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    </a:t>
            </a:r>
            <a:r>
              <a:rPr lang="de-DE" sz="2800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800" dirty="0">
                <a:latin typeface="Aptos Mono" panose="020B0009020202020204" pitchFamily="49" charset="0"/>
              </a:rPr>
              <a:t> </a:t>
            </a:r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   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800" dirty="0">
                <a:latin typeface="Aptos Mono" panose="020B0009020202020204" pitchFamily="49" charset="0"/>
              </a:rPr>
              <a:t>    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8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 </a:t>
            </a:r>
            <a:r>
              <a:rPr lang="de-DE" sz="28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3BC4-19FC-4BED-2E75-E7E8C52BF599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C404E48-21B4-8A26-EE09-69191C26C9A9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Introduction</a:t>
            </a:r>
            <a:endParaRPr lang="en-DE" sz="4800" b="1" dirty="0"/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27D80518-68B1-51ED-4A6C-5A5166AEF612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9E9BA0B7-B2D3-5E98-AC77-57C3D807483F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55D8A4AE-2979-710F-5404-6C4F68A2D752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20E2EC11-8EAE-F18B-7A36-F6654324CA74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oliennummernplatzhalter 10">
            <a:extLst>
              <a:ext uri="{FF2B5EF4-FFF2-40B4-BE49-F238E27FC236}">
                <a16:creationId xmlns:a16="http://schemas.microsoft.com/office/drawing/2014/main" id="{84E2FEF9-E79D-CAD3-8B26-5ECEE8E0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89CC82EC-8455-CD1E-7BC8-511AB2C05349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P3568 break label; and continue label;</a:t>
            </a:r>
            <a:endParaRPr lang="de-DE" b="1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7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24C9-3FEF-3F45-4271-3B230282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0F69E6-9288-7114-44FC-5A5DC614AF85}"/>
              </a:ext>
            </a:extLst>
          </p:cNvPr>
          <p:cNvSpPr/>
          <p:nvPr/>
        </p:nvSpPr>
        <p:spPr>
          <a:xfrm>
            <a:off x="422986" y="2180255"/>
            <a:ext cx="4911013" cy="3286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621842AA-BF03-7F96-64C9-7C8FD897DADE}"/>
              </a:ext>
            </a:extLst>
          </p:cNvPr>
          <p:cNvSpPr txBox="1"/>
          <p:nvPr/>
        </p:nvSpPr>
        <p:spPr>
          <a:xfrm>
            <a:off x="422985" y="1188547"/>
            <a:ext cx="48348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3200" b="1" dirty="0"/>
              <a:t>WG21 P3569</a:t>
            </a:r>
          </a:p>
          <a:p>
            <a:pPr lvl="1" algn="ctr"/>
            <a:r>
              <a:rPr lang="de-DE" sz="2000" b="1" dirty="0"/>
              <a:t>Double down on WG14 N3355</a:t>
            </a:r>
          </a:p>
          <a:p>
            <a:pPr lvl="1"/>
            <a:endParaRPr lang="de-DE" sz="2000" dirty="0">
              <a:solidFill>
                <a:srgbClr val="00206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auto</a:t>
            </a:r>
            <a:r>
              <a:rPr lang="de-DE" sz="2000" dirty="0">
                <a:latin typeface="Aptos Mono" panose="020B0009020202020204" pitchFamily="49" charset="0"/>
              </a:rPr>
              <a:t> x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000" dirty="0">
                <a:latin typeface="Aptos Mono" panose="020B0009020202020204" pitchFamily="49" charset="0"/>
              </a:rPr>
              <a:t> xs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auto</a:t>
            </a:r>
            <a:r>
              <a:rPr lang="de-DE" sz="2000" dirty="0">
                <a:latin typeface="Aptos Mono" panose="020B0009020202020204" pitchFamily="49" charset="0"/>
              </a:rPr>
              <a:t> y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000" dirty="0">
                <a:latin typeface="Aptos Mono" panose="020B0009020202020204" pitchFamily="49" charset="0"/>
              </a:rPr>
              <a:t> ys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 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endParaRPr lang="de-DE" sz="2000" dirty="0">
              <a:solidFill>
                <a:srgbClr val="00B05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goto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// error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7D22F5-6020-ED4B-5C7B-0B79382E3E69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ABFF4F-9B3E-45BB-BD45-9F9CEA1E80B3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Opinion needed</a:t>
            </a:r>
            <a:endParaRPr lang="en-DE" sz="4800" b="1" dirty="0"/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4D6FC21B-C4A3-1B2F-6C1D-E837399956EC}"/>
              </a:ext>
            </a:extLst>
          </p:cNvPr>
          <p:cNvSpPr/>
          <p:nvPr/>
        </p:nvSpPr>
        <p:spPr>
          <a:xfrm>
            <a:off x="-54430" y="6172198"/>
            <a:ext cx="12300859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4E2C7541-FA13-B79D-E36F-FE149F4B77C3}"/>
              </a:ext>
            </a:extLst>
          </p:cNvPr>
          <p:cNvSpPr/>
          <p:nvPr/>
        </p:nvSpPr>
        <p:spPr>
          <a:xfrm>
            <a:off x="-54429" y="6088558"/>
            <a:ext cx="12300858" cy="83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B704E511-E7CD-15A2-8CD0-04CEAC53AEAA}"/>
              </a:ext>
            </a:extLst>
          </p:cNvPr>
          <p:cNvSpPr/>
          <p:nvPr/>
        </p:nvSpPr>
        <p:spPr>
          <a:xfrm>
            <a:off x="-54429" y="5927168"/>
            <a:ext cx="12300858" cy="159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feld 9">
            <a:extLst>
              <a:ext uri="{FF2B5EF4-FFF2-40B4-BE49-F238E27FC236}">
                <a16:creationId xmlns:a16="http://schemas.microsoft.com/office/drawing/2014/main" id="{807F122D-AEFA-CBA8-3482-7C9CFC0312EF}"/>
              </a:ext>
            </a:extLst>
          </p:cNvPr>
          <p:cNvSpPr txBox="1"/>
          <p:nvPr/>
        </p:nvSpPr>
        <p:spPr>
          <a:xfrm>
            <a:off x="10335620" y="6233753"/>
            <a:ext cx="2045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Hagenberg</a:t>
            </a:r>
          </a:p>
          <a:p>
            <a:pPr algn="ctr"/>
            <a:r>
              <a:rPr lang="de-DE" altLang="ja-JP" sz="2000" b="1" dirty="0">
                <a:solidFill>
                  <a:schemeClr val="bg2">
                    <a:lumMod val="75000"/>
                  </a:schemeClr>
                </a:solidFill>
              </a:rPr>
              <a:t>2025</a:t>
            </a:r>
            <a:endParaRPr lang="en-DE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Foliennummernplatzhalter 10">
            <a:extLst>
              <a:ext uri="{FF2B5EF4-FFF2-40B4-BE49-F238E27FC236}">
                <a16:creationId xmlns:a16="http://schemas.microsoft.com/office/drawing/2014/main" id="{57EE53E0-5346-102F-0B29-E2B4ECE4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8" name="Textfeld 14">
            <a:extLst>
              <a:ext uri="{FF2B5EF4-FFF2-40B4-BE49-F238E27FC236}">
                <a16:creationId xmlns:a16="http://schemas.microsoft.com/office/drawing/2014/main" id="{214263BA-715E-D4BF-584E-A206B49C848C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>
                    <a:lumMod val="85000"/>
                  </a:schemeClr>
                </a:solidFill>
              </a:rPr>
              <a:t>P3568 break label; and continue label;</a:t>
            </a:r>
            <a:endParaRPr lang="de-DE" b="1" dirty="0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AB210-4EAE-A1B3-F5AC-1A1BFE955AD7}"/>
              </a:ext>
            </a:extLst>
          </p:cNvPr>
          <p:cNvSpPr/>
          <p:nvPr/>
        </p:nvSpPr>
        <p:spPr>
          <a:xfrm>
            <a:off x="6483350" y="2230535"/>
            <a:ext cx="5213350" cy="323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feld 13">
            <a:extLst>
              <a:ext uri="{FF2B5EF4-FFF2-40B4-BE49-F238E27FC236}">
                <a16:creationId xmlns:a16="http://schemas.microsoft.com/office/drawing/2014/main" id="{113B7432-3B41-8D17-0373-21989E42B3DB}"/>
              </a:ext>
            </a:extLst>
          </p:cNvPr>
          <p:cNvSpPr txBox="1"/>
          <p:nvPr/>
        </p:nvSpPr>
        <p:spPr>
          <a:xfrm>
            <a:off x="6407150" y="1189243"/>
            <a:ext cx="49783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de-DE" sz="3200" b="1" dirty="0"/>
              <a:t>WG14 N3355</a:t>
            </a:r>
          </a:p>
          <a:p>
            <a:pPr lvl="1" algn="ctr"/>
            <a:r>
              <a:rPr lang="de-DE" sz="2000" b="1" dirty="0"/>
              <a:t>TBD at Graz 2025-02</a:t>
            </a:r>
          </a:p>
          <a:p>
            <a:pPr lvl="1"/>
            <a:endParaRPr lang="de-DE" sz="2000" dirty="0">
              <a:solidFill>
                <a:srgbClr val="00206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auto</a:t>
            </a:r>
            <a:r>
              <a:rPr lang="de-DE" sz="2000" dirty="0">
                <a:latin typeface="Aptos Mono" panose="020B0009020202020204" pitchFamily="49" charset="0"/>
              </a:rPr>
              <a:t> x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000" dirty="0">
                <a:latin typeface="Aptos Mono" panose="020B0009020202020204" pitchFamily="49" charset="0"/>
              </a:rPr>
              <a:t> xs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auto</a:t>
            </a:r>
            <a:r>
              <a:rPr lang="de-DE" sz="2000" dirty="0">
                <a:latin typeface="Aptos Mono" panose="020B0009020202020204" pitchFamily="49" charset="0"/>
              </a:rPr>
              <a:t> y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</a:t>
            </a:r>
            <a:r>
              <a:rPr lang="de-DE" sz="2000" dirty="0">
                <a:latin typeface="Aptos Mono" panose="020B0009020202020204" pitchFamily="49" charset="0"/>
              </a:rPr>
              <a:t> ys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continue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    </a:t>
            </a:r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000" dirty="0"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latin typeface="Aptos Mono" panose="020B0009020202020204" pitchFamily="49" charset="0"/>
              </a:rPr>
              <a:t>;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latin typeface="Aptos Mono" panose="020B0009020202020204" pitchFamily="49" charset="0"/>
              </a:rPr>
              <a:t>    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for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(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/* ... */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  <a:endParaRPr lang="de-DE" sz="2000" dirty="0">
              <a:solidFill>
                <a:srgbClr val="00B050"/>
              </a:solidFill>
              <a:latin typeface="Aptos Mono" panose="020B0009020202020204" pitchFamily="49" charset="0"/>
            </a:endParaRPr>
          </a:p>
          <a:p>
            <a:pPr lvl="1"/>
            <a:r>
              <a:rPr lang="de-DE" sz="2000" dirty="0">
                <a:solidFill>
                  <a:srgbClr val="C00000"/>
                </a:solidFill>
                <a:latin typeface="Aptos Mono" panose="020B0009020202020204" pitchFamily="49" charset="0"/>
              </a:rPr>
              <a:t>goto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</a:t>
            </a:r>
            <a:r>
              <a:rPr lang="de-DE" sz="2000" dirty="0">
                <a:solidFill>
                  <a:srgbClr val="002060"/>
                </a:solidFill>
                <a:latin typeface="Aptos Mono" panose="020B0009020202020204" pitchFamily="49" charset="0"/>
              </a:rPr>
              <a:t>outer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 dirty="0">
                <a:solidFill>
                  <a:srgbClr val="00B050"/>
                </a:solidFill>
                <a:latin typeface="Aptos Mono" panose="020B0009020202020204" pitchFamily="49" charset="0"/>
              </a:rPr>
              <a:t> // error</a:t>
            </a:r>
          </a:p>
        </p:txBody>
      </p:sp>
    </p:spTree>
    <p:extLst>
      <p:ext uri="{BB962C8B-B14F-4D97-AF65-F5344CB8AC3E}">
        <p14:creationId xmlns:p14="http://schemas.microsoft.com/office/powerpoint/2010/main" val="14570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6C6AC"/>
      </a:accent1>
      <a:accent2>
        <a:srgbClr val="F25A1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223</Words>
  <Application>Microsoft Office PowerPoint</Application>
  <PresentationFormat>Widescreen</PresentationFormat>
  <Paragraphs>60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26</cp:revision>
  <dcterms:created xsi:type="dcterms:W3CDTF">2024-02-29T16:05:37Z</dcterms:created>
  <dcterms:modified xsi:type="dcterms:W3CDTF">2025-02-12T12:52:40Z</dcterms:modified>
</cp:coreProperties>
</file>