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66" r:id="rId3"/>
    <p:sldId id="267" r:id="rId4"/>
    <p:sldId id="276" r:id="rId5"/>
    <p:sldId id="274" r:id="rId6"/>
    <p:sldId id="273" r:id="rId7"/>
    <p:sldId id="275" r:id="rId8"/>
    <p:sldId id="269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1835"/>
    <a:srgbClr val="FFE5E5"/>
    <a:srgbClr val="FFF3F7"/>
    <a:srgbClr val="F9F9F9"/>
    <a:srgbClr val="FF0066"/>
    <a:srgbClr val="FAFAFA"/>
    <a:srgbClr val="DDDDDD"/>
    <a:srgbClr val="FABCCF"/>
    <a:srgbClr val="F896B4"/>
    <a:srgbClr val="FEA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7436" autoAdjust="0"/>
  </p:normalViewPr>
  <p:slideViewPr>
    <p:cSldViewPr snapToGrid="0">
      <p:cViewPr>
        <p:scale>
          <a:sx n="75" d="100"/>
          <a:sy n="75" d="100"/>
        </p:scale>
        <p:origin x="38" y="3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62821-9FDB-4417-B8B3-21108CBE3224}" type="datetimeFigureOut">
              <a:rPr lang="en-DE" smtClean="0"/>
              <a:t>10/02/2025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031F0-F032-455C-ACEA-51A8DDB24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660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031F0-F032-455C-ACEA-51A8DDB24DAB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411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10/02/2025 20:38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95265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10/02/2025 20:38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9777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10/02/2025 20:38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11471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10/02/2025 20:38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185315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10/02/2025 20:38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225295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10/02/2025 20:38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51623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10/02/2025 20:38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7873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10/02/2025 20:38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203363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10/02/2025 20:38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86158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10/02/2025 20:38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907207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10/02/2025 20:38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223784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4BD09-B586-496D-A7C7-4A6458ECB1EF}" type="datetime8">
              <a:rPr lang="en-DE" smtClean="0"/>
              <a:t>10/02/2025 20:38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469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hephd.dev/_vendor/future_cxx/papers/C%20-%20Modern%20Bit%20Utilities.html" TargetMode="External"/><Relationship Id="rId2" Type="http://schemas.openxmlformats.org/officeDocument/2006/relationships/hyperlink" Target="https://www.open-std.org/jtc1/sc22/wg21/docs/papers/2019/p0553r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aphics.stanford.edu/~seander/bithacks.html" TargetMode="External"/><Relationship Id="rId5" Type="http://schemas.openxmlformats.org/officeDocument/2006/relationships/hyperlink" Target="https://github.com/Eisenwave/cxx26-bit-permutations" TargetMode="External"/><Relationship Id="rId4" Type="http://schemas.openxmlformats.org/officeDocument/2006/relationships/hyperlink" Target="https://eisenwave.github.io/cpp-proposals/bit-permuta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A036BDA-8774-B19D-CD0E-41C9519A8404}"/>
              </a:ext>
            </a:extLst>
          </p:cNvPr>
          <p:cNvSpPr/>
          <p:nvPr/>
        </p:nvSpPr>
        <p:spPr>
          <a:xfrm rot="18069589">
            <a:off x="5092700" y="1384302"/>
            <a:ext cx="13893800" cy="8661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95558B7-9C18-E883-A1FE-3DF383B35735}"/>
              </a:ext>
            </a:extLst>
          </p:cNvPr>
          <p:cNvSpPr/>
          <p:nvPr/>
        </p:nvSpPr>
        <p:spPr>
          <a:xfrm rot="18069589">
            <a:off x="5765800" y="1231902"/>
            <a:ext cx="13893800" cy="8661400"/>
          </a:xfrm>
          <a:prstGeom prst="rect">
            <a:avLst/>
          </a:prstGeom>
          <a:solidFill>
            <a:srgbClr val="CA18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7845C0-86C1-AE05-3465-4E1CD0CB18BD}"/>
              </a:ext>
            </a:extLst>
          </p:cNvPr>
          <p:cNvSpPr/>
          <p:nvPr/>
        </p:nvSpPr>
        <p:spPr>
          <a:xfrm rot="18069589">
            <a:off x="6121400" y="939801"/>
            <a:ext cx="13893800" cy="8661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43086F-D23B-1829-1744-352B5D8D1AD1}"/>
              </a:ext>
            </a:extLst>
          </p:cNvPr>
          <p:cNvSpPr txBox="1"/>
          <p:nvPr/>
        </p:nvSpPr>
        <p:spPr>
          <a:xfrm>
            <a:off x="355600" y="762000"/>
            <a:ext cx="975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2">
                    <a:lumMod val="50000"/>
                  </a:schemeClr>
                </a:solidFill>
              </a:rPr>
              <a:t>P3104</a:t>
            </a:r>
            <a:endParaRPr lang="de-DE" sz="4800" b="1" dirty="0">
              <a:solidFill>
                <a:schemeClr val="bg2">
                  <a:lumMod val="50000"/>
                </a:schemeClr>
              </a:solidFill>
              <a:latin typeface="Aptos Mono" panose="020F0502020204030204" pitchFamily="49" charset="0"/>
            </a:endParaRPr>
          </a:p>
          <a:p>
            <a:r>
              <a:rPr lang="de-DE" sz="6000" b="1" dirty="0"/>
              <a:t>Bit permutations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2162F4-4FC7-D3E3-4CBF-B9EC3BD4F13B}"/>
              </a:ext>
            </a:extLst>
          </p:cNvPr>
          <p:cNvSpPr txBox="1"/>
          <p:nvPr/>
        </p:nvSpPr>
        <p:spPr>
          <a:xfrm>
            <a:off x="184442" y="5270501"/>
            <a:ext cx="7277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Author</a:t>
            </a:r>
            <a:r>
              <a:rPr lang="de-DE" dirty="0"/>
              <a:t>:          Jan Schultke</a:t>
            </a:r>
          </a:p>
          <a:p>
            <a:r>
              <a:rPr lang="de-DE" b="1" dirty="0"/>
              <a:t>Presenter</a:t>
            </a:r>
            <a:r>
              <a:rPr lang="de-DE" dirty="0"/>
              <a:t>:   Jan Schultke</a:t>
            </a:r>
          </a:p>
          <a:p>
            <a:r>
              <a:rPr lang="de-DE" b="1" dirty="0"/>
              <a:t>Audience</a:t>
            </a:r>
            <a:r>
              <a:rPr lang="de-DE" dirty="0"/>
              <a:t>:    LEWG</a:t>
            </a:r>
          </a:p>
          <a:p>
            <a:r>
              <a:rPr lang="de-DE" b="1" dirty="0"/>
              <a:t>Project</a:t>
            </a:r>
            <a:r>
              <a:rPr lang="de-DE" dirty="0"/>
              <a:t>:         </a:t>
            </a:r>
            <a:r>
              <a:rPr lang="en-US" dirty="0"/>
              <a:t>ISO/IEC 14882 Programming Languages — C++,</a:t>
            </a:r>
          </a:p>
          <a:p>
            <a:r>
              <a:rPr lang="en-US" dirty="0"/>
              <a:t>                          ISO/IEC JTC1/SC22/WG21</a:t>
            </a:r>
            <a:endParaRPr lang="en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05705F-CAA5-DF60-ADC6-FE157FA7918F}"/>
              </a:ext>
            </a:extLst>
          </p:cNvPr>
          <p:cNvSpPr txBox="1"/>
          <p:nvPr/>
        </p:nvSpPr>
        <p:spPr>
          <a:xfrm>
            <a:off x="8754183" y="4453405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Hagenberg</a:t>
            </a:r>
            <a:endParaRPr lang="en-DE" sz="4400" b="1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51C9DE6-4285-3749-75C0-22CBC489D4E2}"/>
              </a:ext>
            </a:extLst>
          </p:cNvPr>
          <p:cNvSpPr txBox="1"/>
          <p:nvPr/>
        </p:nvSpPr>
        <p:spPr>
          <a:xfrm>
            <a:off x="8504067" y="4745506"/>
            <a:ext cx="4208633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ja-JP" sz="12000" b="1" dirty="0">
                <a:solidFill>
                  <a:schemeClr val="bg1"/>
                </a:solidFill>
              </a:rPr>
              <a:t>2025</a:t>
            </a:r>
            <a:endParaRPr lang="en-DE" sz="1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9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3">
            <a:extLst>
              <a:ext uri="{FF2B5EF4-FFF2-40B4-BE49-F238E27FC236}">
                <a16:creationId xmlns:a16="http://schemas.microsoft.com/office/drawing/2014/main" id="{BC527086-1F50-849A-DC61-73F91F988E40}"/>
              </a:ext>
            </a:extLst>
          </p:cNvPr>
          <p:cNvSpPr txBox="1"/>
          <p:nvPr/>
        </p:nvSpPr>
        <p:spPr>
          <a:xfrm>
            <a:off x="312560" y="1073457"/>
            <a:ext cx="1100161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highlight>
                  <a:srgbClr val="F9F9F9"/>
                </a:highlight>
                <a:latin typeface="Aptos Mono" panose="020B0009020202020204" pitchFamily="49" charset="0"/>
              </a:rPr>
              <a:t>&lt;bit&gt;</a:t>
            </a:r>
            <a:r>
              <a:rPr lang="de-DE" sz="2400" dirty="0"/>
              <a:t> functions added by </a:t>
            </a:r>
            <a:r>
              <a:rPr lang="de-DE" sz="2400" b="1" dirty="0">
                <a:solidFill>
                  <a:srgbClr val="C00000"/>
                </a:solidFill>
              </a:rPr>
              <a:t>P0553R4:</a:t>
            </a:r>
            <a:r>
              <a:rPr lang="de-DE" sz="2400" dirty="0">
                <a:solidFill>
                  <a:srgbClr val="C00000"/>
                </a:solidFill>
              </a:rPr>
              <a:t> Bit operations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(C++20)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Simple </a:t>
            </a:r>
            <a:r>
              <a:rPr lang="de-DE" sz="2400" dirty="0">
                <a:solidFill>
                  <a:srgbClr val="C00000"/>
                </a:solidFill>
              </a:rPr>
              <a:t>utilities</a:t>
            </a:r>
            <a:r>
              <a:rPr lang="de-DE" sz="2400" dirty="0"/>
              <a:t> (</a:t>
            </a:r>
            <a:r>
              <a:rPr lang="de-DE" sz="2000" dirty="0">
                <a:highlight>
                  <a:srgbClr val="F9F9F9"/>
                </a:highlight>
                <a:latin typeface="Aptos Mono" panose="020B0009020202020204" pitchFamily="49" charset="0"/>
              </a:rPr>
              <a:t>has_single_bit</a:t>
            </a:r>
            <a:r>
              <a:rPr lang="de-DE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C00000"/>
                </a:solidFill>
              </a:rPr>
              <a:t>Instruction wrappers</a:t>
            </a:r>
            <a:r>
              <a:rPr lang="de-DE" sz="2400" dirty="0"/>
              <a:t> </a:t>
            </a:r>
            <a:r>
              <a:rPr lang="de-DE" sz="2000" dirty="0"/>
              <a:t>(</a:t>
            </a:r>
            <a:r>
              <a:rPr lang="de-DE" sz="2000" dirty="0">
                <a:highlight>
                  <a:srgbClr val="F9F9F9"/>
                </a:highlight>
                <a:latin typeface="Aptos Mono" panose="020B0009020202020204" pitchFamily="49" charset="0"/>
              </a:rPr>
              <a:t>rotl</a:t>
            </a:r>
            <a:r>
              <a:rPr lang="de-DE" sz="2400" dirty="0"/>
              <a:t>, </a:t>
            </a:r>
            <a:r>
              <a:rPr lang="de-DE" sz="2000" dirty="0">
                <a:highlight>
                  <a:srgbClr val="F9F9F9"/>
                </a:highlight>
                <a:latin typeface="Aptos Mono" panose="020B0009020202020204" pitchFamily="49" charset="0"/>
              </a:rPr>
              <a:t>popcount</a:t>
            </a:r>
            <a:r>
              <a:rPr lang="de-DE" sz="2400" dirty="0"/>
              <a:t>, </a:t>
            </a:r>
            <a:r>
              <a:rPr lang="de-DE" sz="2000" dirty="0">
                <a:highlight>
                  <a:srgbClr val="F9F9F9"/>
                </a:highlight>
                <a:latin typeface="Aptos Mono" panose="020B0009020202020204" pitchFamily="49" charset="0"/>
              </a:rPr>
              <a:t>countl_zero</a:t>
            </a:r>
            <a:r>
              <a:rPr lang="de-DE" sz="2400" dirty="0"/>
              <a:t>, ...)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highlight>
                  <a:srgbClr val="F9F9F9"/>
                </a:highlight>
                <a:latin typeface="Aptos Mono" panose="020B0009020202020204" pitchFamily="49" charset="0"/>
              </a:rPr>
              <a:t>&lt;stdbit.h&gt;</a:t>
            </a:r>
            <a:r>
              <a:rPr lang="de-DE" sz="2400" dirty="0"/>
              <a:t> functions added by </a:t>
            </a:r>
            <a:r>
              <a:rPr lang="de-DE" sz="2400" b="1" dirty="0"/>
              <a:t>N3022:</a:t>
            </a:r>
            <a:r>
              <a:rPr lang="de-DE" sz="2400" dirty="0"/>
              <a:t> Modern Bit Utilities 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(C23)</a:t>
            </a:r>
            <a:endParaRPr lang="de-DE" sz="3600" b="1" dirty="0"/>
          </a:p>
          <a:p>
            <a:pPr>
              <a:lnSpc>
                <a:spcPct val="150000"/>
              </a:lnSpc>
            </a:pPr>
            <a:r>
              <a:rPr lang="de-DE" sz="3600" b="1" dirty="0"/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More </a:t>
            </a:r>
            <a:r>
              <a:rPr lang="de-DE" sz="2400" dirty="0">
                <a:solidFill>
                  <a:srgbClr val="C00000"/>
                </a:solidFill>
              </a:rPr>
              <a:t>utilities</a:t>
            </a:r>
            <a:r>
              <a:rPr lang="de-DE" sz="24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000" dirty="0">
                <a:highlight>
                  <a:srgbClr val="F9F9F9"/>
                </a:highlight>
                <a:latin typeface="Aptos Mono" panose="020B0009020202020204" pitchFamily="49" charset="0"/>
              </a:rPr>
              <a:t>bit_repeat</a:t>
            </a: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More </a:t>
            </a:r>
            <a:r>
              <a:rPr lang="de-DE" sz="2400" dirty="0">
                <a:solidFill>
                  <a:srgbClr val="C00000"/>
                </a:solidFill>
              </a:rPr>
              <a:t>instruction wrappers</a:t>
            </a:r>
            <a:r>
              <a:rPr lang="de-DE" sz="24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000" dirty="0">
                <a:highlight>
                  <a:srgbClr val="F9F9F9"/>
                </a:highlight>
                <a:latin typeface="Aptos Mono" panose="020B0009020202020204" pitchFamily="49" charset="0"/>
              </a:rPr>
              <a:t>bit_reverse</a:t>
            </a:r>
            <a:r>
              <a:rPr lang="de-DE" sz="2800" dirty="0"/>
              <a:t>, </a:t>
            </a:r>
            <a:r>
              <a:rPr lang="de-DE" sz="2000" dirty="0">
                <a:highlight>
                  <a:srgbClr val="F9F9F9"/>
                </a:highlight>
                <a:latin typeface="Aptos Mono" panose="020B0009020202020204" pitchFamily="49" charset="0"/>
              </a:rPr>
              <a:t>bit_compress</a:t>
            </a:r>
            <a:r>
              <a:rPr lang="de-DE" sz="2800" dirty="0"/>
              <a:t>, </a:t>
            </a:r>
            <a:r>
              <a:rPr lang="de-DE" sz="2000" dirty="0">
                <a:highlight>
                  <a:srgbClr val="F9F9F9"/>
                </a:highlight>
                <a:latin typeface="Aptos Mono" panose="020B0009020202020204" pitchFamily="49" charset="0"/>
              </a:rPr>
              <a:t>bit_expand</a:t>
            </a:r>
            <a:endParaRPr lang="de-DE" sz="2000" dirty="0"/>
          </a:p>
          <a:p>
            <a:pPr marL="914400" lvl="1" indent="-457200">
              <a:buFont typeface="+mj-lt"/>
              <a:buAutoNum type="arabicPeriod"/>
            </a:pPr>
            <a:endParaRPr lang="de-DE" sz="24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1. Introduction</a:t>
            </a:r>
            <a:endParaRPr lang="en-DE" sz="4800" b="1"/>
          </a:p>
        </p:txBody>
      </p:sp>
      <p:sp>
        <p:nvSpPr>
          <p:cNvPr id="2" name="Rechteck 3">
            <a:extLst>
              <a:ext uri="{FF2B5EF4-FFF2-40B4-BE49-F238E27FC236}">
                <a16:creationId xmlns:a16="http://schemas.microsoft.com/office/drawing/2014/main" id="{1C2B3500-B1AA-F719-D954-7120B352A2F3}"/>
              </a:ext>
            </a:extLst>
          </p:cNvPr>
          <p:cNvSpPr/>
          <p:nvPr/>
        </p:nvSpPr>
        <p:spPr>
          <a:xfrm>
            <a:off x="-54430" y="6172198"/>
            <a:ext cx="12300859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hteck 4">
            <a:extLst>
              <a:ext uri="{FF2B5EF4-FFF2-40B4-BE49-F238E27FC236}">
                <a16:creationId xmlns:a16="http://schemas.microsoft.com/office/drawing/2014/main" id="{0855854B-779C-1C40-040F-C618A6BEE775}"/>
              </a:ext>
            </a:extLst>
          </p:cNvPr>
          <p:cNvSpPr/>
          <p:nvPr/>
        </p:nvSpPr>
        <p:spPr>
          <a:xfrm>
            <a:off x="-54429" y="6088558"/>
            <a:ext cx="12300858" cy="83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hteck 5">
            <a:extLst>
              <a:ext uri="{FF2B5EF4-FFF2-40B4-BE49-F238E27FC236}">
                <a16:creationId xmlns:a16="http://schemas.microsoft.com/office/drawing/2014/main" id="{97A585C4-EE55-86F1-F9F1-321BE59008FA}"/>
              </a:ext>
            </a:extLst>
          </p:cNvPr>
          <p:cNvSpPr/>
          <p:nvPr/>
        </p:nvSpPr>
        <p:spPr>
          <a:xfrm>
            <a:off x="-54429" y="5927168"/>
            <a:ext cx="12300858" cy="159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feld 9">
            <a:extLst>
              <a:ext uri="{FF2B5EF4-FFF2-40B4-BE49-F238E27FC236}">
                <a16:creationId xmlns:a16="http://schemas.microsoft.com/office/drawing/2014/main" id="{4FB4C50A-BC28-A538-4B08-0CB8DA6A2F48}"/>
              </a:ext>
            </a:extLst>
          </p:cNvPr>
          <p:cNvSpPr txBox="1"/>
          <p:nvPr/>
        </p:nvSpPr>
        <p:spPr>
          <a:xfrm>
            <a:off x="10335620" y="6233753"/>
            <a:ext cx="204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altLang="ja-JP" sz="2000" b="1" dirty="0">
                <a:solidFill>
                  <a:schemeClr val="bg2">
                    <a:lumMod val="75000"/>
                  </a:schemeClr>
                </a:solidFill>
              </a:rPr>
              <a:t>Hagenberg</a:t>
            </a:r>
          </a:p>
          <a:p>
            <a:pPr algn="ctr"/>
            <a:r>
              <a:rPr lang="de-DE" altLang="ja-JP" sz="2000" b="1" dirty="0">
                <a:solidFill>
                  <a:schemeClr val="bg2">
                    <a:lumMod val="75000"/>
                  </a:schemeClr>
                </a:solidFill>
              </a:rPr>
              <a:t>2025</a:t>
            </a:r>
            <a:endParaRPr lang="en-DE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Foliennummernplatzhalter 10">
            <a:extLst>
              <a:ext uri="{FF2B5EF4-FFF2-40B4-BE49-F238E27FC236}">
                <a16:creationId xmlns:a16="http://schemas.microsoft.com/office/drawing/2014/main" id="{D8250D30-921D-E521-F730-5C4E2330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1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8" name="Textfeld 14">
            <a:extLst>
              <a:ext uri="{FF2B5EF4-FFF2-40B4-BE49-F238E27FC236}">
                <a16:creationId xmlns:a16="http://schemas.microsoft.com/office/drawing/2014/main" id="{179171A0-E2C4-8845-BBAA-F24062F22CE4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P3104 Bit permutations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16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CA2803-8BBA-7756-DE41-8697E98F2CC5}"/>
              </a:ext>
            </a:extLst>
          </p:cNvPr>
          <p:cNvSpPr/>
          <p:nvPr/>
        </p:nvSpPr>
        <p:spPr>
          <a:xfrm>
            <a:off x="0" y="1012145"/>
            <a:ext cx="12192000" cy="938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feld 13">
            <a:extLst>
              <a:ext uri="{FF2B5EF4-FFF2-40B4-BE49-F238E27FC236}">
                <a16:creationId xmlns:a16="http://schemas.microsoft.com/office/drawing/2014/main" id="{BC527086-1F50-849A-DC61-73F91F988E40}"/>
              </a:ext>
            </a:extLst>
          </p:cNvPr>
          <p:cNvSpPr txBox="1"/>
          <p:nvPr/>
        </p:nvSpPr>
        <p:spPr>
          <a:xfrm>
            <a:off x="312561" y="988113"/>
            <a:ext cx="1067679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C00000"/>
                </a:solidFill>
                <a:latin typeface="Aptos Mono" panose="020B0009020202020204" pitchFamily="49" charset="0"/>
              </a:rPr>
              <a:t>template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&lt;</a:t>
            </a:r>
            <a:r>
              <a:rPr lang="de-DE" sz="2000" i="1" dirty="0">
                <a:solidFill>
                  <a:srgbClr val="7030A0"/>
                </a:solidFill>
                <a:latin typeface="Aptos Mono" panose="020B0009020202020204" pitchFamily="49" charset="0"/>
              </a:rPr>
              <a:t>unsigned-integral</a:t>
            </a:r>
            <a:r>
              <a:rPr lang="de-DE" sz="2000" dirty="0">
                <a:solidFill>
                  <a:srgbClr val="7030A0"/>
                </a:solidFill>
                <a:latin typeface="Aptos Mono" panose="020B0009020202020204" pitchFamily="49" charset="0"/>
              </a:rPr>
              <a:t> T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&gt;</a:t>
            </a:r>
          </a:p>
          <a:p>
            <a:r>
              <a:rPr lang="de-DE" sz="2000" b="1" dirty="0">
                <a:solidFill>
                  <a:srgbClr val="C00000"/>
                </a:solidFill>
                <a:latin typeface="Aptos Mono" panose="020B0009020202020204" pitchFamily="49" charset="0"/>
              </a:rPr>
              <a:t>constexpr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rgbClr val="7030A0"/>
                </a:solidFill>
                <a:latin typeface="Aptos Mono" panose="020B0009020202020204" pitchFamily="49" charset="0"/>
              </a:rPr>
              <a:t>T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 dirty="0">
                <a:latin typeface="Aptos Mono" panose="020B0009020202020204" pitchFamily="49" charset="0"/>
              </a:rPr>
              <a:t>bit_repeat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 dirty="0">
                <a:solidFill>
                  <a:srgbClr val="7030A0"/>
                </a:solidFill>
                <a:latin typeface="Aptos Mono" panose="020B0009020202020204" pitchFamily="49" charset="0"/>
              </a:rPr>
              <a:t>T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 dirty="0">
                <a:latin typeface="Aptos Mono" panose="020B0009020202020204" pitchFamily="49" charset="0"/>
              </a:rPr>
              <a:t>x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,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rgbClr val="7030A0"/>
                </a:solidFill>
                <a:latin typeface="Aptos Mono" panose="020B0009020202020204" pitchFamily="49" charset="0"/>
              </a:rPr>
              <a:t>int</a:t>
            </a:r>
            <a:r>
              <a:rPr lang="de-DE" sz="2000" dirty="0">
                <a:latin typeface="Aptos Mono" panose="020B0009020202020204" pitchFamily="49" charset="0"/>
              </a:rPr>
              <a:t> length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);</a:t>
            </a:r>
          </a:p>
          <a:p>
            <a:endParaRPr lang="de-DE" sz="2000" dirty="0">
              <a:highlight>
                <a:srgbClr val="F9F9F9"/>
              </a:highlight>
              <a:latin typeface="Aptos Mono" panose="020B0009020202020204" pitchFamily="49" charset="0"/>
            </a:endParaRPr>
          </a:p>
          <a:p>
            <a:r>
              <a:rPr lang="de-DE" sz="2400" i="1" dirty="0"/>
              <a:t>Preconditions</a:t>
            </a:r>
            <a:r>
              <a:rPr lang="de-DE" sz="2400" dirty="0"/>
              <a:t>:          </a:t>
            </a:r>
            <a:r>
              <a:rPr lang="de-DE" sz="2000" dirty="0">
                <a:highlight>
                  <a:srgbClr val="F9F9F9"/>
                </a:highlight>
                <a:latin typeface="Aptos Mono" panose="020B0009020202020204" pitchFamily="49" charset="0"/>
              </a:rPr>
              <a:t>length</a:t>
            </a:r>
            <a:r>
              <a:rPr lang="de-DE" sz="2400" dirty="0"/>
              <a:t> ≥ 0.</a:t>
            </a:r>
          </a:p>
          <a:p>
            <a:r>
              <a:rPr lang="de-DE" sz="2400" i="1" dirty="0"/>
              <a:t>Returns</a:t>
            </a:r>
            <a:r>
              <a:rPr lang="de-DE" sz="2400" dirty="0"/>
              <a:t>:                       Rightmost </a:t>
            </a:r>
            <a:r>
              <a:rPr lang="de-DE" sz="2400" dirty="0">
                <a:highlight>
                  <a:srgbClr val="F9F9F9"/>
                </a:highlight>
              </a:rPr>
              <a:t>length</a:t>
            </a:r>
            <a:r>
              <a:rPr lang="de-DE" sz="2400" dirty="0"/>
              <a:t> bits in </a:t>
            </a:r>
            <a:r>
              <a:rPr lang="de-DE" sz="2000" dirty="0">
                <a:highlight>
                  <a:srgbClr val="F9F9F9"/>
                </a:highlight>
                <a:latin typeface="Aptos Mono" panose="020B0009020202020204" pitchFamily="49" charset="0"/>
              </a:rPr>
              <a:t>x</a:t>
            </a:r>
            <a:r>
              <a:rPr lang="de-DE" sz="2400" dirty="0"/>
              <a:t>, repeated.</a:t>
            </a:r>
          </a:p>
          <a:p>
            <a:r>
              <a:rPr lang="de-DE" sz="2400" i="1" dirty="0"/>
              <a:t>Motivation</a:t>
            </a:r>
            <a:r>
              <a:rPr lang="de-DE" sz="2400" dirty="0"/>
              <a:t>:                  </a:t>
            </a:r>
            <a:r>
              <a:rPr lang="de-DE" sz="2400" dirty="0">
                <a:cs typeface="Aptos Serif" panose="020B0502040204020203" pitchFamily="18" charset="0"/>
              </a:rPr>
              <a:t>Generate recurring bit patterns</a:t>
            </a:r>
            <a:r>
              <a:rPr lang="de-DE" sz="2400" dirty="0"/>
              <a:t>.</a:t>
            </a:r>
          </a:p>
          <a:p>
            <a:r>
              <a:rPr lang="de-DE" sz="2400" i="1" dirty="0"/>
              <a:t>Hardware support</a:t>
            </a:r>
            <a:r>
              <a:rPr lang="de-DE" sz="2400" dirty="0"/>
              <a:t>:  Diverse; depends on </a:t>
            </a:r>
            <a:r>
              <a:rPr lang="de-DE" sz="2000" dirty="0">
                <a:highlight>
                  <a:srgbClr val="F9F9F9"/>
                </a:highlight>
                <a:latin typeface="Aptos Mono" panose="020B0009020202020204" pitchFamily="49" charset="0"/>
              </a:rPr>
              <a:t>length</a:t>
            </a:r>
            <a:r>
              <a:rPr lang="de-DE" sz="2400" dirty="0"/>
              <a:t>.</a:t>
            </a:r>
          </a:p>
          <a:p>
            <a:r>
              <a:rPr lang="de-DE" sz="2400" i="1" dirty="0"/>
              <a:t>Example</a:t>
            </a:r>
            <a:r>
              <a:rPr lang="de-DE" sz="2400" dirty="0"/>
              <a:t>:</a:t>
            </a:r>
            <a:endParaRPr lang="de-DE" sz="2400" dirty="0">
              <a:highlight>
                <a:srgbClr val="F9F9F9"/>
              </a:highlight>
              <a:latin typeface="Aptos Mono" panose="020B0009020202020204" pitchFamily="49" charset="0"/>
            </a:endParaRPr>
          </a:p>
          <a:p>
            <a:endParaRPr lang="de-DE" sz="2400" dirty="0">
              <a:highlight>
                <a:srgbClr val="F9F9F9"/>
              </a:highlight>
              <a:latin typeface="Aptos Mono" panose="020B0009020202020204" pitchFamily="49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2. Proposal</a:t>
            </a:r>
            <a:endParaRPr lang="en-DE" sz="4400" b="1">
              <a:latin typeface="Aptos Mono" panose="020B0009020202020204" pitchFamily="49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FCA23FE-6392-EA48-D502-3C4BF92BC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876757"/>
              </p:ext>
            </p:extLst>
          </p:nvPr>
        </p:nvGraphicFramePr>
        <p:xfrm>
          <a:off x="3043845" y="4124950"/>
          <a:ext cx="8128000" cy="4486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659166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697448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14072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54885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989048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63709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760021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057372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811628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775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315399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0985693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129631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34100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916866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9100108"/>
                    </a:ext>
                  </a:extLst>
                </a:gridCol>
              </a:tblGrid>
              <a:tr h="448698"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0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1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1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9216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9D40C8B-BA2E-CE4A-4C9D-5C54A6E47FCA}"/>
              </a:ext>
            </a:extLst>
          </p:cNvPr>
          <p:cNvSpPr txBox="1"/>
          <p:nvPr/>
        </p:nvSpPr>
        <p:spPr>
          <a:xfrm>
            <a:off x="1904430" y="4086299"/>
            <a:ext cx="1021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>
                <a:highlight>
                  <a:srgbClr val="F9F9F9"/>
                </a:highlight>
                <a:latin typeface="Aptos Mono" panose="020B0009020202020204" pitchFamily="49" charset="0"/>
              </a:rPr>
              <a:t>x</a:t>
            </a:r>
            <a:r>
              <a:rPr lang="de-DE" sz="2400"/>
              <a:t>:</a:t>
            </a:r>
            <a:endParaRPr lang="en-DE" sz="240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ABAFD86-2734-6270-D603-B056E5365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859886"/>
              </p:ext>
            </p:extLst>
          </p:nvPr>
        </p:nvGraphicFramePr>
        <p:xfrm>
          <a:off x="3043845" y="5143373"/>
          <a:ext cx="8128000" cy="4486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659166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697448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14072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54885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989048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63709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760021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057372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811628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775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315399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0985693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129631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34100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916866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9100108"/>
                    </a:ext>
                  </a:extLst>
                </a:gridCol>
              </a:tblGrid>
              <a:tr h="448698"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0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0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1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1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0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1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1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9216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87BF20-09F1-267E-7F19-21BE6C8DDBA4}"/>
              </a:ext>
            </a:extLst>
          </p:cNvPr>
          <p:cNvCxnSpPr/>
          <p:nvPr/>
        </p:nvCxnSpPr>
        <p:spPr>
          <a:xfrm>
            <a:off x="10906099" y="4573648"/>
            <a:ext cx="0" cy="56972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691C50-63D8-62E0-21CC-219CBB5642AC}"/>
              </a:ext>
            </a:extLst>
          </p:cNvPr>
          <p:cNvCxnSpPr/>
          <p:nvPr/>
        </p:nvCxnSpPr>
        <p:spPr>
          <a:xfrm>
            <a:off x="10417149" y="4570473"/>
            <a:ext cx="0" cy="56972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908245-E981-C1E3-D979-06FBA4A0B6CA}"/>
              </a:ext>
            </a:extLst>
          </p:cNvPr>
          <p:cNvCxnSpPr/>
          <p:nvPr/>
        </p:nvCxnSpPr>
        <p:spPr>
          <a:xfrm>
            <a:off x="9907879" y="4573648"/>
            <a:ext cx="0" cy="56972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F80391-B9B3-BC88-493D-3CCC05E54B14}"/>
              </a:ext>
            </a:extLst>
          </p:cNvPr>
          <p:cNvCxnSpPr/>
          <p:nvPr/>
        </p:nvCxnSpPr>
        <p:spPr>
          <a:xfrm>
            <a:off x="9404959" y="4581268"/>
            <a:ext cx="0" cy="56972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2191DCE-7E4A-CE16-FD5D-7F7D4BA371E6}"/>
              </a:ext>
            </a:extLst>
          </p:cNvPr>
          <p:cNvSpPr txBox="1"/>
          <p:nvPr/>
        </p:nvSpPr>
        <p:spPr>
          <a:xfrm>
            <a:off x="154342" y="5153099"/>
            <a:ext cx="2782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000" dirty="0">
                <a:highlight>
                  <a:srgbClr val="F9F9F9"/>
                </a:highlight>
                <a:latin typeface="Aptos Mono" panose="020B0009020202020204" pitchFamily="49" charset="0"/>
              </a:rPr>
              <a:t>bit_repeat(x, </a:t>
            </a:r>
            <a:r>
              <a:rPr lang="de-DE" sz="2000" dirty="0">
                <a:solidFill>
                  <a:srgbClr val="0070C0"/>
                </a:solidFill>
                <a:highlight>
                  <a:srgbClr val="F9F9F9"/>
                </a:highlight>
                <a:latin typeface="Aptos Mono" panose="020B0009020202020204" pitchFamily="49" charset="0"/>
              </a:rPr>
              <a:t>7</a:t>
            </a:r>
            <a:r>
              <a:rPr lang="de-DE" sz="2000" dirty="0">
                <a:highlight>
                  <a:srgbClr val="F9F9F9"/>
                </a:highlight>
                <a:latin typeface="Aptos Mono" panose="020B0009020202020204" pitchFamily="49" charset="0"/>
              </a:rPr>
              <a:t>)</a:t>
            </a:r>
            <a:r>
              <a:rPr lang="de-DE" sz="2000" dirty="0"/>
              <a:t>:</a:t>
            </a:r>
            <a:endParaRPr lang="en-DE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FFD46A-026D-CCE3-FFBA-45CD2A1495C6}"/>
              </a:ext>
            </a:extLst>
          </p:cNvPr>
          <p:cNvCxnSpPr/>
          <p:nvPr/>
        </p:nvCxnSpPr>
        <p:spPr>
          <a:xfrm>
            <a:off x="8875188" y="4581268"/>
            <a:ext cx="0" cy="56972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54BE88-93BE-437C-5B8B-E6EB5E0EBFA3}"/>
              </a:ext>
            </a:extLst>
          </p:cNvPr>
          <p:cNvCxnSpPr/>
          <p:nvPr/>
        </p:nvCxnSpPr>
        <p:spPr>
          <a:xfrm>
            <a:off x="8388959" y="4570473"/>
            <a:ext cx="0" cy="56972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C0AB35-A6F3-373F-7B12-095843FD1EA6}"/>
              </a:ext>
            </a:extLst>
          </p:cNvPr>
          <p:cNvCxnSpPr/>
          <p:nvPr/>
        </p:nvCxnSpPr>
        <p:spPr>
          <a:xfrm>
            <a:off x="7859187" y="4581268"/>
            <a:ext cx="0" cy="56972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BA9E1A-92E3-66F3-9A7B-937CC4E28882}"/>
              </a:ext>
            </a:extLst>
          </p:cNvPr>
          <p:cNvCxnSpPr>
            <a:cxnSpLocks/>
          </p:cNvCxnSpPr>
          <p:nvPr/>
        </p:nvCxnSpPr>
        <p:spPr>
          <a:xfrm flipH="1">
            <a:off x="7366000" y="4581268"/>
            <a:ext cx="3540099" cy="50598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0B8720-F6E3-A969-A90A-11994F38815C}"/>
              </a:ext>
            </a:extLst>
          </p:cNvPr>
          <p:cNvCxnSpPr>
            <a:cxnSpLocks/>
          </p:cNvCxnSpPr>
          <p:nvPr/>
        </p:nvCxnSpPr>
        <p:spPr>
          <a:xfrm flipH="1">
            <a:off x="6814457" y="4581268"/>
            <a:ext cx="3602692" cy="50598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693397-0556-8160-F797-C5A04FC66CEC}"/>
              </a:ext>
            </a:extLst>
          </p:cNvPr>
          <p:cNvCxnSpPr>
            <a:cxnSpLocks/>
          </p:cNvCxnSpPr>
          <p:nvPr/>
        </p:nvCxnSpPr>
        <p:spPr>
          <a:xfrm flipH="1">
            <a:off x="6320971" y="4581268"/>
            <a:ext cx="3586908" cy="50598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A5DBD0-37A1-DCE3-396F-B793214E868A}"/>
              </a:ext>
            </a:extLst>
          </p:cNvPr>
          <p:cNvCxnSpPr>
            <a:cxnSpLocks/>
          </p:cNvCxnSpPr>
          <p:nvPr/>
        </p:nvCxnSpPr>
        <p:spPr>
          <a:xfrm flipH="1">
            <a:off x="5827486" y="4581268"/>
            <a:ext cx="3577473" cy="50598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1E655E-313D-223D-8006-D2169789A934}"/>
              </a:ext>
            </a:extLst>
          </p:cNvPr>
          <p:cNvCxnSpPr>
            <a:cxnSpLocks/>
          </p:cNvCxnSpPr>
          <p:nvPr/>
        </p:nvCxnSpPr>
        <p:spPr>
          <a:xfrm flipH="1">
            <a:off x="5355771" y="4581268"/>
            <a:ext cx="3519417" cy="50598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64B92E4-31A7-AAEF-D14C-1B2E95F2AB48}"/>
              </a:ext>
            </a:extLst>
          </p:cNvPr>
          <p:cNvCxnSpPr>
            <a:cxnSpLocks/>
          </p:cNvCxnSpPr>
          <p:nvPr/>
        </p:nvCxnSpPr>
        <p:spPr>
          <a:xfrm flipH="1">
            <a:off x="4840514" y="4581268"/>
            <a:ext cx="3548445" cy="50598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4319846-7367-BBBA-A97F-D229A11A79DA}"/>
              </a:ext>
            </a:extLst>
          </p:cNvPr>
          <p:cNvCxnSpPr>
            <a:cxnSpLocks/>
          </p:cNvCxnSpPr>
          <p:nvPr/>
        </p:nvCxnSpPr>
        <p:spPr>
          <a:xfrm flipH="1">
            <a:off x="4332814" y="4581268"/>
            <a:ext cx="3526373" cy="50598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2B6CA61-29AF-3DA0-FEC6-F2FF9F0F2EDD}"/>
              </a:ext>
            </a:extLst>
          </p:cNvPr>
          <p:cNvCxnSpPr>
            <a:cxnSpLocks/>
          </p:cNvCxnSpPr>
          <p:nvPr/>
        </p:nvCxnSpPr>
        <p:spPr>
          <a:xfrm flipH="1">
            <a:off x="3788229" y="4581268"/>
            <a:ext cx="7117870" cy="50598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97BE39B-8A07-CEAA-891B-03F60493F8CA}"/>
              </a:ext>
            </a:extLst>
          </p:cNvPr>
          <p:cNvCxnSpPr>
            <a:cxnSpLocks/>
          </p:cNvCxnSpPr>
          <p:nvPr/>
        </p:nvCxnSpPr>
        <p:spPr>
          <a:xfrm flipH="1">
            <a:off x="3316514" y="4581268"/>
            <a:ext cx="7100635" cy="50598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3">
            <a:extLst>
              <a:ext uri="{FF2B5EF4-FFF2-40B4-BE49-F238E27FC236}">
                <a16:creationId xmlns:a16="http://schemas.microsoft.com/office/drawing/2014/main" id="{4AE214A9-4C99-8CAB-9BBC-D89DB564D4C3}"/>
              </a:ext>
            </a:extLst>
          </p:cNvPr>
          <p:cNvSpPr/>
          <p:nvPr/>
        </p:nvSpPr>
        <p:spPr>
          <a:xfrm>
            <a:off x="-54430" y="6172198"/>
            <a:ext cx="12300859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Rechteck 4">
            <a:extLst>
              <a:ext uri="{FF2B5EF4-FFF2-40B4-BE49-F238E27FC236}">
                <a16:creationId xmlns:a16="http://schemas.microsoft.com/office/drawing/2014/main" id="{D72C69A3-FA4F-1235-DD5C-AB82D76EB3FB}"/>
              </a:ext>
            </a:extLst>
          </p:cNvPr>
          <p:cNvSpPr/>
          <p:nvPr/>
        </p:nvSpPr>
        <p:spPr>
          <a:xfrm>
            <a:off x="-54429" y="6088558"/>
            <a:ext cx="12300858" cy="83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6" name="Rechteck 5">
            <a:extLst>
              <a:ext uri="{FF2B5EF4-FFF2-40B4-BE49-F238E27FC236}">
                <a16:creationId xmlns:a16="http://schemas.microsoft.com/office/drawing/2014/main" id="{166E1660-7FCB-68DB-8DAD-DE65421B04BC}"/>
              </a:ext>
            </a:extLst>
          </p:cNvPr>
          <p:cNvSpPr/>
          <p:nvPr/>
        </p:nvSpPr>
        <p:spPr>
          <a:xfrm>
            <a:off x="-54429" y="5927168"/>
            <a:ext cx="12300858" cy="159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7" name="Textfeld 9">
            <a:extLst>
              <a:ext uri="{FF2B5EF4-FFF2-40B4-BE49-F238E27FC236}">
                <a16:creationId xmlns:a16="http://schemas.microsoft.com/office/drawing/2014/main" id="{D9BA1B6A-BE20-6D96-1160-2188C579A247}"/>
              </a:ext>
            </a:extLst>
          </p:cNvPr>
          <p:cNvSpPr txBox="1"/>
          <p:nvPr/>
        </p:nvSpPr>
        <p:spPr>
          <a:xfrm>
            <a:off x="10335620" y="6233753"/>
            <a:ext cx="204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altLang="ja-JP" sz="2000" b="1" dirty="0">
                <a:solidFill>
                  <a:schemeClr val="bg2">
                    <a:lumMod val="75000"/>
                  </a:schemeClr>
                </a:solidFill>
              </a:rPr>
              <a:t>Hagenberg</a:t>
            </a:r>
          </a:p>
          <a:p>
            <a:pPr algn="ctr"/>
            <a:r>
              <a:rPr lang="de-DE" altLang="ja-JP" sz="2000" b="1" dirty="0">
                <a:solidFill>
                  <a:schemeClr val="bg2">
                    <a:lumMod val="75000"/>
                  </a:schemeClr>
                </a:solidFill>
              </a:rPr>
              <a:t>2025</a:t>
            </a:r>
            <a:endParaRPr lang="en-DE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8" name="Foliennummernplatzhalter 10">
            <a:extLst>
              <a:ext uri="{FF2B5EF4-FFF2-40B4-BE49-F238E27FC236}">
                <a16:creationId xmlns:a16="http://schemas.microsoft.com/office/drawing/2014/main" id="{8A44A1A7-4EA6-C8E2-09AA-E3A836A4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2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69" name="Textfeld 14">
            <a:extLst>
              <a:ext uri="{FF2B5EF4-FFF2-40B4-BE49-F238E27FC236}">
                <a16:creationId xmlns:a16="http://schemas.microsoft.com/office/drawing/2014/main" id="{2C007F60-AAA5-5480-9C4E-25D8727D1F3A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P3104 Bit permutations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86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1865578-AEF8-1549-7654-2227D13686FD}"/>
              </a:ext>
            </a:extLst>
          </p:cNvPr>
          <p:cNvSpPr/>
          <p:nvPr/>
        </p:nvSpPr>
        <p:spPr>
          <a:xfrm>
            <a:off x="0" y="3061373"/>
            <a:ext cx="12192000" cy="1608163"/>
          </a:xfrm>
          <a:prstGeom prst="rect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CF29D3-7C4A-6870-F5E4-D60FF2BDD5BC}"/>
              </a:ext>
            </a:extLst>
          </p:cNvPr>
          <p:cNvSpPr/>
          <p:nvPr/>
        </p:nvSpPr>
        <p:spPr>
          <a:xfrm>
            <a:off x="0" y="4642789"/>
            <a:ext cx="12192000" cy="1181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2A7DBD-04CB-E66A-6911-217ED8AEDFE1}"/>
              </a:ext>
            </a:extLst>
          </p:cNvPr>
          <p:cNvSpPr/>
          <p:nvPr/>
        </p:nvSpPr>
        <p:spPr>
          <a:xfrm>
            <a:off x="0" y="2023871"/>
            <a:ext cx="12192000" cy="11813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2. Proposal</a:t>
            </a:r>
            <a:endParaRPr lang="en-DE" sz="4400" b="1">
              <a:latin typeface="Aptos Mono" panose="020B0009020202020204" pitchFamily="49" charset="0"/>
            </a:endParaRPr>
          </a:p>
        </p:txBody>
      </p:sp>
      <p:sp>
        <p:nvSpPr>
          <p:cNvPr id="7" name="Textfeld 13">
            <a:extLst>
              <a:ext uri="{FF2B5EF4-FFF2-40B4-BE49-F238E27FC236}">
                <a16:creationId xmlns:a16="http://schemas.microsoft.com/office/drawing/2014/main" id="{E30B2697-A7D3-6033-FAAD-F7199EDEA29F}"/>
              </a:ext>
            </a:extLst>
          </p:cNvPr>
          <p:cNvSpPr txBox="1"/>
          <p:nvPr/>
        </p:nvSpPr>
        <p:spPr>
          <a:xfrm>
            <a:off x="312560" y="1073457"/>
            <a:ext cx="1100161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Motivating example for </a:t>
            </a:r>
            <a:r>
              <a:rPr lang="de-DE" sz="3200" b="1">
                <a:latin typeface="Aptos Mono" panose="020B0009020202020204" pitchFamily="49" charset="0"/>
              </a:rPr>
              <a:t>bit_repeat</a:t>
            </a:r>
          </a:p>
          <a:p>
            <a:r>
              <a:rPr lang="de-DE" sz="2000"/>
              <a:t>Implementation of </a:t>
            </a:r>
            <a:r>
              <a:rPr lang="de-DE" sz="1600">
                <a:highlight>
                  <a:srgbClr val="F9F9F9"/>
                </a:highlight>
                <a:latin typeface="Aptos Mono" panose="020B0009020202020204" pitchFamily="49" charset="0"/>
              </a:rPr>
              <a:t>countr_zero(v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)</a:t>
            </a:r>
            <a:r>
              <a:rPr lang="de-DE" sz="2000"/>
              <a:t> taken from </a:t>
            </a:r>
            <a:r>
              <a:rPr lang="de-DE" sz="2000" i="1"/>
              <a:t>Bit Twiddling Hacks</a:t>
            </a:r>
            <a:r>
              <a:rPr lang="de-DE" sz="2000"/>
              <a:t>: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030A0"/>
                </a:solidFill>
                <a:latin typeface="Aptos Mono" panose="020B0009020202020204" pitchFamily="49" charset="0"/>
              </a:rPr>
              <a:t>unsigned int</a:t>
            </a:r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latin typeface="Aptos Mono" panose="020B0009020202020204" pitchFamily="49" charset="0"/>
              </a:rPr>
              <a:t>v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     </a:t>
            </a:r>
            <a:r>
              <a:rPr lang="en-US" sz="1600">
                <a:solidFill>
                  <a:srgbClr val="00B050"/>
                </a:solidFill>
                <a:latin typeface="Aptos Mono" panose="020B0009020202020204" pitchFamily="49" charset="0"/>
              </a:rPr>
              <a:t>// 32-bit word input to count zero bits on right</a:t>
            </a:r>
          </a:p>
          <a:p>
            <a:r>
              <a:rPr lang="en-US" sz="1600">
                <a:solidFill>
                  <a:srgbClr val="7030A0"/>
                </a:solidFill>
                <a:latin typeface="Aptos Mono" panose="020B0009020202020204" pitchFamily="49" charset="0"/>
              </a:rPr>
              <a:t>unsigned int</a:t>
            </a:r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latin typeface="Aptos Mono" panose="020B0009020202020204" pitchFamily="49" charset="0"/>
              </a:rPr>
              <a:t>c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= 32;</a:t>
            </a:r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solidFill>
                  <a:srgbClr val="00B050"/>
                </a:solidFill>
                <a:latin typeface="Aptos Mono" panose="020B0009020202020204" pitchFamily="49" charset="0"/>
              </a:rPr>
              <a:t>// c will be the number of zero bits on the right</a:t>
            </a:r>
          </a:p>
          <a:p>
            <a:r>
              <a:rPr lang="en-US" sz="1600">
                <a:latin typeface="Aptos Mono" panose="020B0009020202020204" pitchFamily="49" charset="0"/>
              </a:rPr>
              <a:t>v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&amp;= -</a:t>
            </a:r>
            <a:r>
              <a:rPr lang="en-US" sz="1600">
                <a:latin typeface="Aptos Mono" panose="020B0009020202020204" pitchFamily="49" charset="0"/>
              </a:rPr>
              <a:t>v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en-US" sz="1600" b="1">
                <a:solidFill>
                  <a:srgbClr val="C00000"/>
                </a:solidFill>
                <a:latin typeface="Aptos Mono" panose="020B0009020202020204" pitchFamily="49" charset="0"/>
              </a:rPr>
              <a:t>if</a:t>
            </a:r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en-US" sz="1600">
                <a:latin typeface="Aptos Mono" panose="020B0009020202020204" pitchFamily="49" charset="0"/>
              </a:rPr>
              <a:t>v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</a:t>
            </a:r>
            <a:r>
              <a:rPr lang="en-US" sz="1600">
                <a:latin typeface="Aptos Mono" panose="020B0009020202020204" pitchFamily="49" charset="0"/>
              </a:rPr>
              <a:t>c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--;</a:t>
            </a:r>
          </a:p>
          <a:p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Aptos Mono" panose="020B0009020202020204" pitchFamily="49" charset="0"/>
            </a:endParaRPr>
          </a:p>
          <a:p>
            <a:r>
              <a:rPr lang="en-US" sz="1600" b="1">
                <a:solidFill>
                  <a:srgbClr val="C00000"/>
                </a:solidFill>
                <a:latin typeface="Aptos Mono" panose="020B0009020202020204" pitchFamily="49" charset="0"/>
              </a:rPr>
              <a:t>if</a:t>
            </a:r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en-US" sz="1600">
                <a:latin typeface="Aptos Mono" panose="020B0009020202020204" pitchFamily="49" charset="0"/>
              </a:rPr>
              <a:t>v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&amp;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0x0000FFFF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</a:t>
            </a:r>
            <a:r>
              <a:rPr lang="en-US" sz="1600">
                <a:latin typeface="Aptos Mono" panose="020B0009020202020204" pitchFamily="49" charset="0"/>
              </a:rPr>
              <a:t>c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-=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16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en-US" sz="1600" b="1">
                <a:solidFill>
                  <a:srgbClr val="C00000"/>
                </a:solidFill>
                <a:latin typeface="Aptos Mono" panose="020B0009020202020204" pitchFamily="49" charset="0"/>
              </a:rPr>
              <a:t>if</a:t>
            </a:r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en-US" sz="1600">
                <a:latin typeface="Aptos Mono" panose="020B0009020202020204" pitchFamily="49" charset="0"/>
              </a:rPr>
              <a:t>v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&amp;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0x00FF00FF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</a:t>
            </a:r>
            <a:r>
              <a:rPr lang="en-US" sz="1600">
                <a:latin typeface="Aptos Mono" panose="020B0009020202020204" pitchFamily="49" charset="0"/>
              </a:rPr>
              <a:t>c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-= 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8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en-US" sz="1600" b="1">
                <a:solidFill>
                  <a:srgbClr val="C00000"/>
                </a:solidFill>
                <a:latin typeface="Aptos Mono" panose="020B0009020202020204" pitchFamily="49" charset="0"/>
              </a:rPr>
              <a:t>if</a:t>
            </a:r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en-US" sz="1600">
                <a:latin typeface="Aptos Mono" panose="020B0009020202020204" pitchFamily="49" charset="0"/>
              </a:rPr>
              <a:t>v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&amp;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0x0F0F0F0F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</a:t>
            </a:r>
            <a:r>
              <a:rPr lang="en-US" sz="1600">
                <a:latin typeface="Aptos Mono" panose="020B0009020202020204" pitchFamily="49" charset="0"/>
              </a:rPr>
              <a:t>c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-= 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4;</a:t>
            </a:r>
          </a:p>
          <a:p>
            <a:r>
              <a:rPr lang="en-US" sz="1600" b="1">
                <a:solidFill>
                  <a:srgbClr val="C00000"/>
                </a:solidFill>
                <a:latin typeface="Aptos Mono" panose="020B0009020202020204" pitchFamily="49" charset="0"/>
              </a:rPr>
              <a:t>if</a:t>
            </a:r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en-US" sz="1600">
                <a:latin typeface="Aptos Mono" panose="020B0009020202020204" pitchFamily="49" charset="0"/>
              </a:rPr>
              <a:t>v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&amp;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0x33333333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</a:t>
            </a:r>
            <a:r>
              <a:rPr lang="en-US" sz="1600">
                <a:latin typeface="Aptos Mono" panose="020B0009020202020204" pitchFamily="49" charset="0"/>
              </a:rPr>
              <a:t>c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-= 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2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en-US" sz="1600" b="1">
                <a:solidFill>
                  <a:srgbClr val="C00000"/>
                </a:solidFill>
                <a:latin typeface="Aptos Mono" panose="020B0009020202020204" pitchFamily="49" charset="0"/>
              </a:rPr>
              <a:t>if</a:t>
            </a:r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en-US" sz="1600">
                <a:latin typeface="Aptos Mono" panose="020B0009020202020204" pitchFamily="49" charset="0"/>
              </a:rPr>
              <a:t>v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&amp;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0x55555555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</a:t>
            </a:r>
            <a:r>
              <a:rPr lang="en-US" sz="1600">
                <a:latin typeface="Aptos Mono" panose="020B0009020202020204" pitchFamily="49" charset="0"/>
              </a:rPr>
              <a:t>c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-= 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1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endParaRPr lang="en-US" sz="1600">
              <a:solidFill>
                <a:srgbClr val="C00000"/>
              </a:solidFill>
              <a:latin typeface="Aptos Mono" panose="020B0009020202020204" pitchFamily="49" charset="0"/>
            </a:endParaRPr>
          </a:p>
          <a:p>
            <a:r>
              <a:rPr lang="en-US" sz="1600" b="1">
                <a:solidFill>
                  <a:srgbClr val="C00000"/>
                </a:solidFill>
                <a:latin typeface="Aptos Mono" panose="020B0009020202020204" pitchFamily="49" charset="0"/>
              </a:rPr>
              <a:t>for</a:t>
            </a:r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en-US" sz="1600">
                <a:solidFill>
                  <a:srgbClr val="7030A0"/>
                </a:solidFill>
                <a:latin typeface="Aptos Mono" panose="020B0009020202020204" pitchFamily="49" charset="0"/>
              </a:rPr>
              <a:t>int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latin typeface="Aptos Mono" panose="020B0009020202020204" pitchFamily="49" charset="0"/>
              </a:rPr>
              <a:t>i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=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16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 </a:t>
            </a:r>
            <a:r>
              <a:rPr lang="en-US" sz="1600">
                <a:latin typeface="Aptos Mono" panose="020B0009020202020204" pitchFamily="49" charset="0"/>
              </a:rPr>
              <a:t>i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!=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0;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latin typeface="Aptos Mono" panose="020B0009020202020204" pitchFamily="49" charset="0"/>
              </a:rPr>
              <a:t>i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/=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2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{</a:t>
            </a:r>
          </a:p>
          <a:p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   </a:t>
            </a:r>
            <a:r>
              <a:rPr lang="en-US" sz="1600">
                <a:solidFill>
                  <a:srgbClr val="7030A0"/>
                </a:solidFill>
                <a:latin typeface="Aptos Mono" panose="020B0009020202020204" pitchFamily="49" charset="0"/>
              </a:rPr>
              <a:t>unsigned int</a:t>
            </a:r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latin typeface="Aptos Mono" panose="020B0009020202020204" pitchFamily="49" charset="0"/>
              </a:rPr>
              <a:t>mask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= </a:t>
            </a:r>
            <a:r>
              <a:rPr lang="en-US" sz="1600">
                <a:latin typeface="Aptos Mono" panose="020B0009020202020204" pitchFamily="49" charset="0"/>
              </a:rPr>
              <a:t>bit_repeat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((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1u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&lt;&lt; </a:t>
            </a:r>
            <a:r>
              <a:rPr lang="en-US" sz="1600">
                <a:latin typeface="Aptos Mono" panose="020B0009020202020204" pitchFamily="49" charset="0"/>
              </a:rPr>
              <a:t>i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–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1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, </a:t>
            </a:r>
            <a:r>
              <a:rPr lang="en-US" sz="1600">
                <a:latin typeface="Aptos Mono" panose="020B0009020202020204" pitchFamily="49" charset="0"/>
              </a:rPr>
              <a:t>i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*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2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);</a:t>
            </a:r>
          </a:p>
          <a:p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   </a:t>
            </a:r>
            <a:r>
              <a:rPr lang="en-US" sz="1600" b="1">
                <a:solidFill>
                  <a:srgbClr val="C00000"/>
                </a:solidFill>
                <a:latin typeface="Aptos Mono" panose="020B0009020202020204" pitchFamily="49" charset="0"/>
              </a:rPr>
              <a:t>if</a:t>
            </a:r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en-US" sz="1600">
                <a:latin typeface="Aptos Mono" panose="020B0009020202020204" pitchFamily="49" charset="0"/>
              </a:rPr>
              <a:t>v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&amp; </a:t>
            </a:r>
            <a:r>
              <a:rPr lang="en-US" sz="1600">
                <a:latin typeface="Aptos Mono" panose="020B0009020202020204" pitchFamily="49" charset="0"/>
              </a:rPr>
              <a:t>mask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</a:t>
            </a:r>
            <a:r>
              <a:rPr lang="en-US" sz="1600">
                <a:latin typeface="Aptos Mono" panose="020B0009020202020204" pitchFamily="49" charset="0"/>
              </a:rPr>
              <a:t>c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-= </a:t>
            </a:r>
            <a:r>
              <a:rPr lang="en-US" sz="1600">
                <a:latin typeface="Aptos Mono" panose="020B0009020202020204" pitchFamily="49" charset="0"/>
              </a:rPr>
              <a:t>i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  <a:endParaRPr lang="de-DE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hteck 3">
            <a:extLst>
              <a:ext uri="{FF2B5EF4-FFF2-40B4-BE49-F238E27FC236}">
                <a16:creationId xmlns:a16="http://schemas.microsoft.com/office/drawing/2014/main" id="{A8397BAA-D2C9-3E74-C1A7-22E954A8FD82}"/>
              </a:ext>
            </a:extLst>
          </p:cNvPr>
          <p:cNvSpPr/>
          <p:nvPr/>
        </p:nvSpPr>
        <p:spPr>
          <a:xfrm>
            <a:off x="-54430" y="6172198"/>
            <a:ext cx="12300859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 4">
            <a:extLst>
              <a:ext uri="{FF2B5EF4-FFF2-40B4-BE49-F238E27FC236}">
                <a16:creationId xmlns:a16="http://schemas.microsoft.com/office/drawing/2014/main" id="{282E28C4-C14F-8422-854F-700E29443291}"/>
              </a:ext>
            </a:extLst>
          </p:cNvPr>
          <p:cNvSpPr/>
          <p:nvPr/>
        </p:nvSpPr>
        <p:spPr>
          <a:xfrm>
            <a:off x="-54429" y="6088558"/>
            <a:ext cx="12300858" cy="83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hteck 5">
            <a:extLst>
              <a:ext uri="{FF2B5EF4-FFF2-40B4-BE49-F238E27FC236}">
                <a16:creationId xmlns:a16="http://schemas.microsoft.com/office/drawing/2014/main" id="{47EC31BD-BF22-5F66-100F-2587637EBFCE}"/>
              </a:ext>
            </a:extLst>
          </p:cNvPr>
          <p:cNvSpPr/>
          <p:nvPr/>
        </p:nvSpPr>
        <p:spPr>
          <a:xfrm>
            <a:off x="-54429" y="5927168"/>
            <a:ext cx="12300858" cy="159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feld 9">
            <a:extLst>
              <a:ext uri="{FF2B5EF4-FFF2-40B4-BE49-F238E27FC236}">
                <a16:creationId xmlns:a16="http://schemas.microsoft.com/office/drawing/2014/main" id="{48B4B8D9-B559-A630-4767-1BE8E5A57863}"/>
              </a:ext>
            </a:extLst>
          </p:cNvPr>
          <p:cNvSpPr txBox="1"/>
          <p:nvPr/>
        </p:nvSpPr>
        <p:spPr>
          <a:xfrm>
            <a:off x="10335620" y="6233753"/>
            <a:ext cx="204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altLang="ja-JP" sz="2000" b="1" dirty="0">
                <a:solidFill>
                  <a:schemeClr val="bg2">
                    <a:lumMod val="75000"/>
                  </a:schemeClr>
                </a:solidFill>
              </a:rPr>
              <a:t>Hagenberg</a:t>
            </a:r>
          </a:p>
          <a:p>
            <a:pPr algn="ctr"/>
            <a:r>
              <a:rPr lang="de-DE" altLang="ja-JP" sz="2000" b="1" dirty="0">
                <a:solidFill>
                  <a:schemeClr val="bg2">
                    <a:lumMod val="75000"/>
                  </a:schemeClr>
                </a:solidFill>
              </a:rPr>
              <a:t>2025</a:t>
            </a:r>
            <a:endParaRPr lang="en-DE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264D95AF-7CF3-AAC0-BFD7-CC33B7D3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3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21" name="Textfeld 14">
            <a:extLst>
              <a:ext uri="{FF2B5EF4-FFF2-40B4-BE49-F238E27FC236}">
                <a16:creationId xmlns:a16="http://schemas.microsoft.com/office/drawing/2014/main" id="{5BD9686C-FC4F-5A74-2395-C0B4D0794322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P3104 Bit permutations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90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CA2803-8BBA-7756-DE41-8697E98F2CC5}"/>
              </a:ext>
            </a:extLst>
          </p:cNvPr>
          <p:cNvSpPr/>
          <p:nvPr/>
        </p:nvSpPr>
        <p:spPr>
          <a:xfrm>
            <a:off x="0" y="1012145"/>
            <a:ext cx="12192000" cy="938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feld 13">
            <a:extLst>
              <a:ext uri="{FF2B5EF4-FFF2-40B4-BE49-F238E27FC236}">
                <a16:creationId xmlns:a16="http://schemas.microsoft.com/office/drawing/2014/main" id="{BC527086-1F50-849A-DC61-73F91F988E40}"/>
              </a:ext>
            </a:extLst>
          </p:cNvPr>
          <p:cNvSpPr txBox="1"/>
          <p:nvPr/>
        </p:nvSpPr>
        <p:spPr>
          <a:xfrm>
            <a:off x="312561" y="988113"/>
            <a:ext cx="1067679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template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&lt;</a:t>
            </a:r>
            <a:r>
              <a:rPr lang="de-DE" sz="2000" i="1">
                <a:solidFill>
                  <a:srgbClr val="7030A0"/>
                </a:solidFill>
                <a:latin typeface="Aptos Mono" panose="020B0009020202020204" pitchFamily="49" charset="0"/>
              </a:rPr>
              <a:t>unsigned-integral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 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&gt;</a:t>
            </a:r>
          </a:p>
          <a:p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constexpr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T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bit_reverse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T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x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</a:t>
            </a:r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noexcept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endParaRPr lang="de-DE" sz="2000">
              <a:highlight>
                <a:srgbClr val="F9F9F9"/>
              </a:highlight>
              <a:latin typeface="Aptos Mono" panose="020B0009020202020204" pitchFamily="49" charset="0"/>
            </a:endParaRPr>
          </a:p>
          <a:p>
            <a:r>
              <a:rPr lang="de-DE" sz="2400" i="1"/>
              <a:t>Returns</a:t>
            </a:r>
            <a:r>
              <a:rPr lang="de-DE" sz="2400"/>
              <a:t>:                      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x</a:t>
            </a:r>
            <a:r>
              <a:rPr lang="de-DE" sz="2400"/>
              <a:t> with the order of bits reversed.</a:t>
            </a:r>
          </a:p>
          <a:p>
            <a:r>
              <a:rPr lang="de-DE" sz="2400" i="1"/>
              <a:t>Motivation</a:t>
            </a:r>
            <a:r>
              <a:rPr lang="de-DE" sz="2400"/>
              <a:t>:                  </a:t>
            </a:r>
            <a:r>
              <a:rPr lang="de-DE" sz="2400">
                <a:cs typeface="Aptos Serif" panose="020B0502040204020203" pitchFamily="18" charset="0"/>
              </a:rPr>
              <a:t>PRNGs, FFT, CRC, image processing, ...</a:t>
            </a:r>
            <a:endParaRPr lang="de-DE" sz="2400"/>
          </a:p>
          <a:p>
            <a:r>
              <a:rPr lang="de-DE" sz="2400" i="1"/>
              <a:t>Hardware support</a:t>
            </a:r>
            <a:r>
              <a:rPr lang="de-DE" sz="2400"/>
              <a:t>: 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rbit</a:t>
            </a:r>
            <a:r>
              <a:rPr lang="de-DE" sz="2000" baseline="30000"/>
              <a:t>(ARM)</a:t>
            </a:r>
            <a:r>
              <a:rPr lang="de-DE" sz="2000"/>
              <a:t> ,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bswap</a:t>
            </a:r>
            <a:r>
              <a:rPr lang="de-DE" sz="2400" baseline="30000"/>
              <a:t>(x86_64)</a:t>
            </a:r>
            <a:r>
              <a:rPr lang="de-DE" sz="2400"/>
              <a:t>, ...</a:t>
            </a:r>
          </a:p>
          <a:p>
            <a:r>
              <a:rPr lang="de-DE" sz="2400" i="1"/>
              <a:t>Example</a:t>
            </a:r>
            <a:r>
              <a:rPr lang="de-DE" sz="2400"/>
              <a:t>:</a:t>
            </a:r>
            <a:endParaRPr lang="de-DE" sz="2400">
              <a:highlight>
                <a:srgbClr val="F9F9F9"/>
              </a:highlight>
              <a:latin typeface="Aptos Mono" panose="020B0009020202020204" pitchFamily="49" charset="0"/>
            </a:endParaRPr>
          </a:p>
          <a:p>
            <a:endParaRPr lang="de-DE" sz="2400">
              <a:highlight>
                <a:srgbClr val="F9F9F9"/>
              </a:highlight>
              <a:latin typeface="Aptos Mono" panose="020B0009020202020204" pitchFamily="49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2. Proposal</a:t>
            </a:r>
            <a:endParaRPr lang="en-DE" sz="4400" b="1">
              <a:latin typeface="Aptos Mono" panose="020B00090202020202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B1CDFB-EA7B-CF12-72AB-483DA4CA5AD5}"/>
              </a:ext>
            </a:extLst>
          </p:cNvPr>
          <p:cNvGraphicFramePr>
            <a:graphicFrameLocks noGrp="1"/>
          </p:cNvGraphicFramePr>
          <p:nvPr/>
        </p:nvGraphicFramePr>
        <p:xfrm>
          <a:off x="3043845" y="4124950"/>
          <a:ext cx="8128000" cy="4486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659166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697448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14072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54885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989048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129631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34100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916866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9100108"/>
                    </a:ext>
                  </a:extLst>
                </a:gridCol>
              </a:tblGrid>
              <a:tr h="448698"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9216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7E396F5-1D09-7872-D63F-A10BDA0403FB}"/>
              </a:ext>
            </a:extLst>
          </p:cNvPr>
          <p:cNvSpPr txBox="1"/>
          <p:nvPr/>
        </p:nvSpPr>
        <p:spPr>
          <a:xfrm>
            <a:off x="1904430" y="4086299"/>
            <a:ext cx="1021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>
                <a:highlight>
                  <a:srgbClr val="F9F9F9"/>
                </a:highlight>
                <a:latin typeface="Aptos Mono" panose="020B0009020202020204" pitchFamily="49" charset="0"/>
              </a:rPr>
              <a:t>x</a:t>
            </a:r>
            <a:r>
              <a:rPr lang="de-DE" sz="2400"/>
              <a:t>:</a:t>
            </a:r>
            <a:endParaRPr lang="en-DE" sz="240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05CC1D7-9054-8A7E-6A5B-E301E10F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583493"/>
              </p:ext>
            </p:extLst>
          </p:nvPr>
        </p:nvGraphicFramePr>
        <p:xfrm>
          <a:off x="3043845" y="5143373"/>
          <a:ext cx="8128000" cy="4486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659166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697448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14072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54885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989048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129631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34100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916866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9100108"/>
                    </a:ext>
                  </a:extLst>
                </a:gridCol>
              </a:tblGrid>
              <a:tr h="448698"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0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1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1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0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...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1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1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0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1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92164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C5D1B501-C0A0-E418-247B-AD7969D6A712}"/>
              </a:ext>
            </a:extLst>
          </p:cNvPr>
          <p:cNvSpPr txBox="1"/>
          <p:nvPr/>
        </p:nvSpPr>
        <p:spPr>
          <a:xfrm>
            <a:off x="154342" y="5153099"/>
            <a:ext cx="2782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bit_reverse(x)</a:t>
            </a:r>
            <a:r>
              <a:rPr lang="de-DE" sz="2000"/>
              <a:t>:</a:t>
            </a:r>
            <a:endParaRPr lang="en-DE" sz="200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33B5D6-8225-905F-4D68-AFA6AF5BFE41}"/>
              </a:ext>
            </a:extLst>
          </p:cNvPr>
          <p:cNvCxnSpPr>
            <a:cxnSpLocks/>
          </p:cNvCxnSpPr>
          <p:nvPr/>
        </p:nvCxnSpPr>
        <p:spPr>
          <a:xfrm>
            <a:off x="3308350" y="4586348"/>
            <a:ext cx="7626350" cy="53572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19700D-C41C-70B2-215E-A0840184680E}"/>
              </a:ext>
            </a:extLst>
          </p:cNvPr>
          <p:cNvCxnSpPr>
            <a:cxnSpLocks/>
          </p:cNvCxnSpPr>
          <p:nvPr/>
        </p:nvCxnSpPr>
        <p:spPr>
          <a:xfrm>
            <a:off x="3803650" y="4578728"/>
            <a:ext cx="6607175" cy="54334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4B70546-161E-BE0C-636A-A3156E7A704F}"/>
              </a:ext>
            </a:extLst>
          </p:cNvPr>
          <p:cNvCxnSpPr>
            <a:cxnSpLocks/>
          </p:cNvCxnSpPr>
          <p:nvPr/>
        </p:nvCxnSpPr>
        <p:spPr>
          <a:xfrm>
            <a:off x="4305300" y="4586348"/>
            <a:ext cx="5610225" cy="53572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7B3F1DA-1BAA-677C-AAE7-D9F201C432CF}"/>
              </a:ext>
            </a:extLst>
          </p:cNvPr>
          <p:cNvCxnSpPr>
            <a:cxnSpLocks/>
          </p:cNvCxnSpPr>
          <p:nvPr/>
        </p:nvCxnSpPr>
        <p:spPr>
          <a:xfrm>
            <a:off x="4810125" y="4573648"/>
            <a:ext cx="4591050" cy="54842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269BB13-213E-3AEA-7991-73723C74596F}"/>
              </a:ext>
            </a:extLst>
          </p:cNvPr>
          <p:cNvCxnSpPr>
            <a:cxnSpLocks/>
          </p:cNvCxnSpPr>
          <p:nvPr/>
        </p:nvCxnSpPr>
        <p:spPr>
          <a:xfrm flipH="1">
            <a:off x="3308350" y="4586348"/>
            <a:ext cx="7626350" cy="53572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027D068-B929-4938-B0EF-00DA452ED7B5}"/>
              </a:ext>
            </a:extLst>
          </p:cNvPr>
          <p:cNvCxnSpPr>
            <a:cxnSpLocks/>
          </p:cNvCxnSpPr>
          <p:nvPr/>
        </p:nvCxnSpPr>
        <p:spPr>
          <a:xfrm flipH="1">
            <a:off x="3803650" y="4573648"/>
            <a:ext cx="6607175" cy="54842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8950FAF-A46B-FA5D-8BA3-9554C6D8EA8D}"/>
              </a:ext>
            </a:extLst>
          </p:cNvPr>
          <p:cNvCxnSpPr>
            <a:cxnSpLocks/>
          </p:cNvCxnSpPr>
          <p:nvPr/>
        </p:nvCxnSpPr>
        <p:spPr>
          <a:xfrm flipH="1">
            <a:off x="4305300" y="4586348"/>
            <a:ext cx="5610225" cy="53572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3FA6532-4A04-C135-B588-43A7286CFFA0}"/>
              </a:ext>
            </a:extLst>
          </p:cNvPr>
          <p:cNvCxnSpPr>
            <a:cxnSpLocks/>
          </p:cNvCxnSpPr>
          <p:nvPr/>
        </p:nvCxnSpPr>
        <p:spPr>
          <a:xfrm flipH="1">
            <a:off x="4810125" y="4586348"/>
            <a:ext cx="4591050" cy="53572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3">
            <a:extLst>
              <a:ext uri="{FF2B5EF4-FFF2-40B4-BE49-F238E27FC236}">
                <a16:creationId xmlns:a16="http://schemas.microsoft.com/office/drawing/2014/main" id="{5C3C74ED-A6C0-5551-E056-6B5368CEC3C1}"/>
              </a:ext>
            </a:extLst>
          </p:cNvPr>
          <p:cNvSpPr/>
          <p:nvPr/>
        </p:nvSpPr>
        <p:spPr>
          <a:xfrm>
            <a:off x="-54430" y="6172198"/>
            <a:ext cx="12300859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hteck 4">
            <a:extLst>
              <a:ext uri="{FF2B5EF4-FFF2-40B4-BE49-F238E27FC236}">
                <a16:creationId xmlns:a16="http://schemas.microsoft.com/office/drawing/2014/main" id="{1CA70949-79ED-BE72-55C3-609E65FF495B}"/>
              </a:ext>
            </a:extLst>
          </p:cNvPr>
          <p:cNvSpPr/>
          <p:nvPr/>
        </p:nvSpPr>
        <p:spPr>
          <a:xfrm>
            <a:off x="-54429" y="6088558"/>
            <a:ext cx="12300858" cy="83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hteck 5">
            <a:extLst>
              <a:ext uri="{FF2B5EF4-FFF2-40B4-BE49-F238E27FC236}">
                <a16:creationId xmlns:a16="http://schemas.microsoft.com/office/drawing/2014/main" id="{3309C156-1529-2461-0D4E-11D371991EA7}"/>
              </a:ext>
            </a:extLst>
          </p:cNvPr>
          <p:cNvSpPr/>
          <p:nvPr/>
        </p:nvSpPr>
        <p:spPr>
          <a:xfrm>
            <a:off x="-54429" y="5927168"/>
            <a:ext cx="12300858" cy="159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feld 9">
            <a:extLst>
              <a:ext uri="{FF2B5EF4-FFF2-40B4-BE49-F238E27FC236}">
                <a16:creationId xmlns:a16="http://schemas.microsoft.com/office/drawing/2014/main" id="{9B6A29D2-DF94-7D70-CE59-880D0D99D984}"/>
              </a:ext>
            </a:extLst>
          </p:cNvPr>
          <p:cNvSpPr txBox="1"/>
          <p:nvPr/>
        </p:nvSpPr>
        <p:spPr>
          <a:xfrm>
            <a:off x="10335620" y="6233753"/>
            <a:ext cx="204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altLang="ja-JP" sz="2000" b="1" dirty="0">
                <a:solidFill>
                  <a:schemeClr val="bg2">
                    <a:lumMod val="75000"/>
                  </a:schemeClr>
                </a:solidFill>
              </a:rPr>
              <a:t>Hagenberg</a:t>
            </a:r>
          </a:p>
          <a:p>
            <a:pPr algn="ctr"/>
            <a:r>
              <a:rPr lang="de-DE" altLang="ja-JP" sz="2000" b="1" dirty="0">
                <a:solidFill>
                  <a:schemeClr val="bg2">
                    <a:lumMod val="75000"/>
                  </a:schemeClr>
                </a:solidFill>
              </a:rPr>
              <a:t>2025</a:t>
            </a:r>
            <a:endParaRPr lang="en-DE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Foliennummernplatzhalter 10">
            <a:extLst>
              <a:ext uri="{FF2B5EF4-FFF2-40B4-BE49-F238E27FC236}">
                <a16:creationId xmlns:a16="http://schemas.microsoft.com/office/drawing/2014/main" id="{1119F534-C207-20CD-B641-887A284B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4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22" name="Textfeld 14">
            <a:extLst>
              <a:ext uri="{FF2B5EF4-FFF2-40B4-BE49-F238E27FC236}">
                <a16:creationId xmlns:a16="http://schemas.microsoft.com/office/drawing/2014/main" id="{574C93EA-336F-CC70-C34B-C21716E19FB9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P3104 Bit permutations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4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CA2803-8BBA-7756-DE41-8697E98F2CC5}"/>
              </a:ext>
            </a:extLst>
          </p:cNvPr>
          <p:cNvSpPr/>
          <p:nvPr/>
        </p:nvSpPr>
        <p:spPr>
          <a:xfrm>
            <a:off x="0" y="1012145"/>
            <a:ext cx="12192000" cy="938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feld 13">
            <a:extLst>
              <a:ext uri="{FF2B5EF4-FFF2-40B4-BE49-F238E27FC236}">
                <a16:creationId xmlns:a16="http://schemas.microsoft.com/office/drawing/2014/main" id="{BC527086-1F50-849A-DC61-73F91F988E40}"/>
              </a:ext>
            </a:extLst>
          </p:cNvPr>
          <p:cNvSpPr txBox="1"/>
          <p:nvPr/>
        </p:nvSpPr>
        <p:spPr>
          <a:xfrm>
            <a:off x="312560" y="988113"/>
            <a:ext cx="1157463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C00000"/>
                </a:solidFill>
                <a:latin typeface="Aptos Mono" panose="020B0009020202020204" pitchFamily="49" charset="0"/>
              </a:rPr>
              <a:t>template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&lt;</a:t>
            </a:r>
            <a:r>
              <a:rPr lang="de-DE" sz="2000" i="1" dirty="0">
                <a:solidFill>
                  <a:srgbClr val="7030A0"/>
                </a:solidFill>
                <a:latin typeface="Aptos Mono" panose="020B0009020202020204" pitchFamily="49" charset="0"/>
              </a:rPr>
              <a:t>unsigned-integral</a:t>
            </a:r>
            <a:r>
              <a:rPr lang="de-DE" sz="2000" dirty="0">
                <a:solidFill>
                  <a:srgbClr val="7030A0"/>
                </a:solidFill>
                <a:latin typeface="Aptos Mono" panose="020B0009020202020204" pitchFamily="49" charset="0"/>
              </a:rPr>
              <a:t> T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&gt;</a:t>
            </a:r>
            <a:endParaRPr lang="de-DE" sz="2000" dirty="0">
              <a:solidFill>
                <a:srgbClr val="00B050"/>
              </a:solidFill>
              <a:latin typeface="Aptos Mono" panose="020B0009020202020204" pitchFamily="49" charset="0"/>
            </a:endParaRPr>
          </a:p>
          <a:p>
            <a:r>
              <a:rPr lang="de-DE" sz="2000" b="1" dirty="0">
                <a:solidFill>
                  <a:srgbClr val="C00000"/>
                </a:solidFill>
                <a:latin typeface="Aptos Mono" panose="020B0009020202020204" pitchFamily="49" charset="0"/>
              </a:rPr>
              <a:t>constexpr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rgbClr val="7030A0"/>
                </a:solidFill>
                <a:latin typeface="Aptos Mono" panose="020B0009020202020204" pitchFamily="49" charset="0"/>
              </a:rPr>
              <a:t>T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 dirty="0">
                <a:latin typeface="Aptos Mono" panose="020B0009020202020204" pitchFamily="49" charset="0"/>
              </a:rPr>
              <a:t>bit_compress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 dirty="0">
                <a:solidFill>
                  <a:srgbClr val="7030A0"/>
                </a:solidFill>
                <a:latin typeface="Aptos Mono" panose="020B0009020202020204" pitchFamily="49" charset="0"/>
              </a:rPr>
              <a:t>T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 dirty="0">
                <a:latin typeface="Aptos Mono" panose="020B0009020202020204" pitchFamily="49" charset="0"/>
              </a:rPr>
              <a:t>x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,</a:t>
            </a:r>
            <a:r>
              <a:rPr lang="de-DE" sz="2000" dirty="0"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rgbClr val="7030A0"/>
                </a:solidFill>
                <a:latin typeface="Aptos Mono" panose="020B0009020202020204" pitchFamily="49" charset="0"/>
              </a:rPr>
              <a:t>T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 dirty="0">
                <a:latin typeface="Aptos Mono" panose="020B0009020202020204" pitchFamily="49" charset="0"/>
              </a:rPr>
              <a:t>m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</a:t>
            </a:r>
            <a:r>
              <a:rPr lang="de-DE" sz="2000" b="1" dirty="0">
                <a:solidFill>
                  <a:srgbClr val="C00000"/>
                </a:solidFill>
                <a:latin typeface="Aptos Mono" panose="020B0009020202020204" pitchFamily="49" charset="0"/>
              </a:rPr>
              <a:t>noexcept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 </a:t>
            </a:r>
          </a:p>
          <a:p>
            <a:endParaRPr lang="de-DE" sz="2000" dirty="0">
              <a:highlight>
                <a:srgbClr val="F9F9F9"/>
              </a:highlight>
              <a:latin typeface="Aptos Mono" panose="020B0009020202020204" pitchFamily="49" charset="0"/>
            </a:endParaRPr>
          </a:p>
          <a:p>
            <a:r>
              <a:rPr lang="de-DE" sz="2400" i="1" dirty="0"/>
              <a:t>Returns</a:t>
            </a:r>
            <a:r>
              <a:rPr lang="de-DE" sz="2400" dirty="0"/>
              <a:t>:                       </a:t>
            </a:r>
            <a:r>
              <a:rPr lang="de-DE" sz="2000" dirty="0">
                <a:highlight>
                  <a:srgbClr val="F9F9F9"/>
                </a:highlight>
                <a:latin typeface="Aptos Mono" panose="020B0009020202020204" pitchFamily="49" charset="0"/>
              </a:rPr>
              <a:t>x</a:t>
            </a:r>
            <a:r>
              <a:rPr lang="de-DE" sz="2400" dirty="0"/>
              <a:t> filtered using “mask“ </a:t>
            </a:r>
            <a:r>
              <a:rPr lang="de-DE" sz="2400" dirty="0">
                <a:highlight>
                  <a:srgbClr val="F9F9F9"/>
                </a:highlight>
                <a:latin typeface="Aptos Mono" panose="020B0009020202020204" pitchFamily="49" charset="0"/>
              </a:rPr>
              <a:t>m</a:t>
            </a:r>
            <a:r>
              <a:rPr lang="de-DE" sz="2400" dirty="0">
                <a:cs typeface="Aptos Serif" panose="020B0502040204020203" pitchFamily="18" charset="0"/>
              </a:rPr>
              <a:t> , tightly packed to the right.</a:t>
            </a:r>
            <a:endParaRPr lang="de-DE" sz="2400" dirty="0"/>
          </a:p>
          <a:p>
            <a:r>
              <a:rPr lang="de-DE" sz="2400" i="1" dirty="0"/>
              <a:t>Motivation</a:t>
            </a:r>
            <a:r>
              <a:rPr lang="de-DE" sz="2400" dirty="0"/>
              <a:t>:                  </a:t>
            </a:r>
            <a:r>
              <a:rPr lang="de-DE" sz="2400" dirty="0">
                <a:cs typeface="Aptos Serif" panose="020B0502040204020203" pitchFamily="18" charset="0"/>
              </a:rPr>
              <a:t>Space-filling curves, UTF-8, chess engines, genomics, ...</a:t>
            </a:r>
            <a:endParaRPr lang="de-DE" sz="2400" dirty="0"/>
          </a:p>
          <a:p>
            <a:r>
              <a:rPr lang="de-DE" sz="2400" i="1" dirty="0"/>
              <a:t>Hardware support</a:t>
            </a:r>
            <a:r>
              <a:rPr lang="de-DE" sz="2400" dirty="0"/>
              <a:t>:  </a:t>
            </a:r>
            <a:r>
              <a:rPr lang="de-DE" sz="2000" dirty="0">
                <a:highlight>
                  <a:srgbClr val="F9F9F9"/>
                </a:highlight>
                <a:latin typeface="Aptos Mono" panose="020B0009020202020204" pitchFamily="49" charset="0"/>
              </a:rPr>
              <a:t>bext</a:t>
            </a:r>
            <a:r>
              <a:rPr lang="de-DE" sz="2000" baseline="30000" dirty="0"/>
              <a:t>(ARM)</a:t>
            </a:r>
            <a:r>
              <a:rPr lang="de-DE" sz="2000" dirty="0"/>
              <a:t> , </a:t>
            </a:r>
            <a:r>
              <a:rPr lang="de-DE" sz="2000" dirty="0">
                <a:highlight>
                  <a:srgbClr val="F9F9F9"/>
                </a:highlight>
                <a:latin typeface="Aptos Mono" panose="020B0009020202020204" pitchFamily="49" charset="0"/>
              </a:rPr>
              <a:t>pext</a:t>
            </a:r>
            <a:r>
              <a:rPr lang="de-DE" sz="2400" baseline="30000" dirty="0"/>
              <a:t>(x86_64)</a:t>
            </a:r>
            <a:r>
              <a:rPr lang="de-DE" sz="2400" dirty="0"/>
              <a:t>.</a:t>
            </a:r>
          </a:p>
          <a:p>
            <a:r>
              <a:rPr lang="de-DE" sz="2400" i="1" dirty="0"/>
              <a:t>Example</a:t>
            </a:r>
            <a:r>
              <a:rPr lang="de-DE" sz="2400" dirty="0"/>
              <a:t>:</a:t>
            </a:r>
            <a:endParaRPr lang="de-DE" sz="2400" dirty="0">
              <a:highlight>
                <a:srgbClr val="F9F9F9"/>
              </a:highlight>
              <a:latin typeface="Aptos Mono" panose="020B0009020202020204" pitchFamily="49" charset="0"/>
            </a:endParaRPr>
          </a:p>
          <a:p>
            <a:endParaRPr lang="de-DE" sz="2400" dirty="0">
              <a:highlight>
                <a:srgbClr val="F9F9F9"/>
              </a:highlight>
              <a:latin typeface="Aptos Mono" panose="020B0009020202020204" pitchFamily="49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2. Proposal</a:t>
            </a:r>
            <a:endParaRPr lang="en-DE" sz="4400" b="1">
              <a:latin typeface="Aptos Mono" panose="020B00090202020202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B1CDFB-EA7B-CF12-72AB-483DA4CA5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610112"/>
              </p:ext>
            </p:extLst>
          </p:nvPr>
        </p:nvGraphicFramePr>
        <p:xfrm>
          <a:off x="3043845" y="4178290"/>
          <a:ext cx="8128000" cy="4486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659166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697448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14072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54885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989048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50501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86604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96082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7004923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681354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634516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37569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129631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34100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916866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9100108"/>
                    </a:ext>
                  </a:extLst>
                </a:gridCol>
              </a:tblGrid>
              <a:tr h="448698"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9216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7E396F5-1D09-7872-D63F-A10BDA0403FB}"/>
              </a:ext>
            </a:extLst>
          </p:cNvPr>
          <p:cNvSpPr txBox="1"/>
          <p:nvPr/>
        </p:nvSpPr>
        <p:spPr>
          <a:xfrm>
            <a:off x="1904430" y="4147259"/>
            <a:ext cx="1021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>
                <a:highlight>
                  <a:srgbClr val="F9F9F9"/>
                </a:highlight>
                <a:latin typeface="Aptos Mono" panose="020B0009020202020204" pitchFamily="49" charset="0"/>
              </a:rPr>
              <a:t>x</a:t>
            </a:r>
            <a:r>
              <a:rPr lang="de-DE" sz="2400"/>
              <a:t>:</a:t>
            </a:r>
            <a:endParaRPr lang="en-DE" sz="2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D1B501-C0A0-E418-247B-AD7969D6A712}"/>
              </a:ext>
            </a:extLst>
          </p:cNvPr>
          <p:cNvSpPr txBox="1"/>
          <p:nvPr/>
        </p:nvSpPr>
        <p:spPr>
          <a:xfrm>
            <a:off x="90434" y="5201867"/>
            <a:ext cx="2846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dirty="0">
                <a:highlight>
                  <a:srgbClr val="F9F9F9"/>
                </a:highlight>
                <a:latin typeface="Aptos Mono" panose="020B0009020202020204" pitchFamily="49" charset="0"/>
              </a:rPr>
              <a:t>bit_compress(x, m)</a:t>
            </a:r>
            <a:r>
              <a:rPr lang="de-DE" dirty="0"/>
              <a:t>:</a:t>
            </a:r>
            <a:endParaRPr lang="en-DE" dirty="0"/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B9D74666-E49D-B7F5-4559-5DBCE6DFD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499692"/>
              </p:ext>
            </p:extLst>
          </p:nvPr>
        </p:nvGraphicFramePr>
        <p:xfrm>
          <a:off x="3042511" y="3610704"/>
          <a:ext cx="8128000" cy="4486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659166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697448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14072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54885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989048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50501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86604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96082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7004923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681354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634516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37569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129631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34100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916866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9100108"/>
                    </a:ext>
                  </a:extLst>
                </a:gridCol>
              </a:tblGrid>
              <a:tr h="448698"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92164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08016DEF-AD59-4D57-36FD-634B0286D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891212"/>
              </p:ext>
            </p:extLst>
          </p:nvPr>
        </p:nvGraphicFramePr>
        <p:xfrm>
          <a:off x="3042511" y="5170431"/>
          <a:ext cx="8128000" cy="4486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659166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697448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14072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54885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989048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50501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86604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96082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7004923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681354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634516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37569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129631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34100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916866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9100108"/>
                    </a:ext>
                  </a:extLst>
                </a:gridCol>
              </a:tblGrid>
              <a:tr h="448698"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92164"/>
                  </a:ext>
                </a:extLst>
              </a:tr>
            </a:tbl>
          </a:graphicData>
        </a:graphic>
      </p:graphicFrame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670625F-4D72-6948-1674-5B35E47D5DDA}"/>
              </a:ext>
            </a:extLst>
          </p:cNvPr>
          <p:cNvCxnSpPr>
            <a:cxnSpLocks/>
          </p:cNvCxnSpPr>
          <p:nvPr/>
        </p:nvCxnSpPr>
        <p:spPr>
          <a:xfrm>
            <a:off x="10920412" y="4626988"/>
            <a:ext cx="0" cy="54344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69AAFF2-B604-8941-8ADA-89B242093A87}"/>
              </a:ext>
            </a:extLst>
          </p:cNvPr>
          <p:cNvCxnSpPr>
            <a:cxnSpLocks/>
          </p:cNvCxnSpPr>
          <p:nvPr/>
        </p:nvCxnSpPr>
        <p:spPr>
          <a:xfrm>
            <a:off x="10410825" y="4635268"/>
            <a:ext cx="0" cy="53516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1E3FEFE-0B06-9196-B804-752E05134DC8}"/>
              </a:ext>
            </a:extLst>
          </p:cNvPr>
          <p:cNvCxnSpPr>
            <a:cxnSpLocks/>
          </p:cNvCxnSpPr>
          <p:nvPr/>
        </p:nvCxnSpPr>
        <p:spPr>
          <a:xfrm>
            <a:off x="9382125" y="4626988"/>
            <a:ext cx="546100" cy="53439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D2457D1-9A68-FB60-8D06-9F16B7E68266}"/>
              </a:ext>
            </a:extLst>
          </p:cNvPr>
          <p:cNvCxnSpPr>
            <a:cxnSpLocks/>
          </p:cNvCxnSpPr>
          <p:nvPr/>
        </p:nvCxnSpPr>
        <p:spPr>
          <a:xfrm>
            <a:off x="8872538" y="4626988"/>
            <a:ext cx="541337" cy="54344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49F8A73-8790-1B29-8358-7BDAA00871E5}"/>
              </a:ext>
            </a:extLst>
          </p:cNvPr>
          <p:cNvCxnSpPr/>
          <p:nvPr/>
        </p:nvCxnSpPr>
        <p:spPr>
          <a:xfrm>
            <a:off x="6338888" y="4631514"/>
            <a:ext cx="2586037" cy="52986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FD2A1E3-51AE-08C8-39C3-700AB4B74C6F}"/>
              </a:ext>
            </a:extLst>
          </p:cNvPr>
          <p:cNvCxnSpPr/>
          <p:nvPr/>
        </p:nvCxnSpPr>
        <p:spPr>
          <a:xfrm>
            <a:off x="5848350" y="4635268"/>
            <a:ext cx="2533650" cy="52611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A62EAC8-C34A-E684-A44A-6AC3A3AFAD40}"/>
              </a:ext>
            </a:extLst>
          </p:cNvPr>
          <p:cNvCxnSpPr/>
          <p:nvPr/>
        </p:nvCxnSpPr>
        <p:spPr>
          <a:xfrm>
            <a:off x="5329238" y="4635268"/>
            <a:ext cx="2557462" cy="52611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A3F890E-1785-7641-D441-262A76BE3E86}"/>
              </a:ext>
            </a:extLst>
          </p:cNvPr>
          <p:cNvCxnSpPr/>
          <p:nvPr/>
        </p:nvCxnSpPr>
        <p:spPr>
          <a:xfrm>
            <a:off x="3790950" y="4635268"/>
            <a:ext cx="3600450" cy="51783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7E1176F-055C-7225-D0AC-4F0020AA78C8}"/>
              </a:ext>
            </a:extLst>
          </p:cNvPr>
          <p:cNvCxnSpPr/>
          <p:nvPr/>
        </p:nvCxnSpPr>
        <p:spPr>
          <a:xfrm>
            <a:off x="3286125" y="4635268"/>
            <a:ext cx="3567113" cy="52611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8662E98-C412-15B2-84EE-A53650AAA76F}"/>
              </a:ext>
            </a:extLst>
          </p:cNvPr>
          <p:cNvCxnSpPr/>
          <p:nvPr/>
        </p:nvCxnSpPr>
        <p:spPr>
          <a:xfrm>
            <a:off x="10920412" y="4057650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09EB08C-DB14-63F2-A268-E7AB5C2A5B90}"/>
              </a:ext>
            </a:extLst>
          </p:cNvPr>
          <p:cNvCxnSpPr/>
          <p:nvPr/>
        </p:nvCxnSpPr>
        <p:spPr>
          <a:xfrm>
            <a:off x="10410825" y="4057650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E5ACF1-9034-A14B-F7B1-181979853ABB}"/>
              </a:ext>
            </a:extLst>
          </p:cNvPr>
          <p:cNvCxnSpPr/>
          <p:nvPr/>
        </p:nvCxnSpPr>
        <p:spPr>
          <a:xfrm>
            <a:off x="9382125" y="4057650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291B170-D764-EDB0-2C54-6C32F424F425}"/>
              </a:ext>
            </a:extLst>
          </p:cNvPr>
          <p:cNvCxnSpPr/>
          <p:nvPr/>
        </p:nvCxnSpPr>
        <p:spPr>
          <a:xfrm>
            <a:off x="8877300" y="4057650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320CFF7-84D9-CA76-A97F-583FFE0E1472}"/>
              </a:ext>
            </a:extLst>
          </p:cNvPr>
          <p:cNvCxnSpPr/>
          <p:nvPr/>
        </p:nvCxnSpPr>
        <p:spPr>
          <a:xfrm>
            <a:off x="6338888" y="4057650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CDF0C6F-B937-6255-2DED-8D195631F745}"/>
              </a:ext>
            </a:extLst>
          </p:cNvPr>
          <p:cNvCxnSpPr/>
          <p:nvPr/>
        </p:nvCxnSpPr>
        <p:spPr>
          <a:xfrm>
            <a:off x="5830888" y="4057650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4A3B332-7C73-616D-773F-CE3509BE4790}"/>
              </a:ext>
            </a:extLst>
          </p:cNvPr>
          <p:cNvCxnSpPr/>
          <p:nvPr/>
        </p:nvCxnSpPr>
        <p:spPr>
          <a:xfrm>
            <a:off x="5329238" y="4057650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0D3924-1408-A3E3-38F7-211E30F71A81}"/>
              </a:ext>
            </a:extLst>
          </p:cNvPr>
          <p:cNvCxnSpPr/>
          <p:nvPr/>
        </p:nvCxnSpPr>
        <p:spPr>
          <a:xfrm>
            <a:off x="3803650" y="4057650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B81CFBD-9630-C83A-1171-1A6964FCDC51}"/>
              </a:ext>
            </a:extLst>
          </p:cNvPr>
          <p:cNvCxnSpPr/>
          <p:nvPr/>
        </p:nvCxnSpPr>
        <p:spPr>
          <a:xfrm>
            <a:off x="3286125" y="4057650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CB660DB-EEF5-FD63-92BA-635ED03BFC18}"/>
              </a:ext>
            </a:extLst>
          </p:cNvPr>
          <p:cNvSpPr txBox="1"/>
          <p:nvPr/>
        </p:nvSpPr>
        <p:spPr>
          <a:xfrm>
            <a:off x="1899054" y="3614010"/>
            <a:ext cx="1021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>
                <a:highlight>
                  <a:srgbClr val="F9F9F9"/>
                </a:highlight>
                <a:latin typeface="Aptos Mono" panose="020B0009020202020204" pitchFamily="49" charset="0"/>
              </a:rPr>
              <a:t>m</a:t>
            </a:r>
            <a:r>
              <a:rPr lang="de-DE" sz="2400"/>
              <a:t>:</a:t>
            </a:r>
            <a:endParaRPr lang="en-DE" sz="2400"/>
          </a:p>
        </p:txBody>
      </p:sp>
      <p:sp>
        <p:nvSpPr>
          <p:cNvPr id="16" name="Rechteck 3">
            <a:extLst>
              <a:ext uri="{FF2B5EF4-FFF2-40B4-BE49-F238E27FC236}">
                <a16:creationId xmlns:a16="http://schemas.microsoft.com/office/drawing/2014/main" id="{D48745C0-945E-0D7A-51E6-F880EBC10428}"/>
              </a:ext>
            </a:extLst>
          </p:cNvPr>
          <p:cNvSpPr/>
          <p:nvPr/>
        </p:nvSpPr>
        <p:spPr>
          <a:xfrm>
            <a:off x="-54430" y="6172198"/>
            <a:ext cx="12300859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hteck 4">
            <a:extLst>
              <a:ext uri="{FF2B5EF4-FFF2-40B4-BE49-F238E27FC236}">
                <a16:creationId xmlns:a16="http://schemas.microsoft.com/office/drawing/2014/main" id="{7C6C0BD4-D072-AFF2-BFA4-65F051E3EDC8}"/>
              </a:ext>
            </a:extLst>
          </p:cNvPr>
          <p:cNvSpPr/>
          <p:nvPr/>
        </p:nvSpPr>
        <p:spPr>
          <a:xfrm>
            <a:off x="-54429" y="6088558"/>
            <a:ext cx="12300858" cy="83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hteck 5">
            <a:extLst>
              <a:ext uri="{FF2B5EF4-FFF2-40B4-BE49-F238E27FC236}">
                <a16:creationId xmlns:a16="http://schemas.microsoft.com/office/drawing/2014/main" id="{71FE24BD-B2EA-D596-B28F-666280873AA5}"/>
              </a:ext>
            </a:extLst>
          </p:cNvPr>
          <p:cNvSpPr/>
          <p:nvPr/>
        </p:nvSpPr>
        <p:spPr>
          <a:xfrm>
            <a:off x="-54429" y="5927168"/>
            <a:ext cx="12300858" cy="159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feld 9">
            <a:extLst>
              <a:ext uri="{FF2B5EF4-FFF2-40B4-BE49-F238E27FC236}">
                <a16:creationId xmlns:a16="http://schemas.microsoft.com/office/drawing/2014/main" id="{7C7A599E-19E1-AB02-8384-E2801D5ADA2C}"/>
              </a:ext>
            </a:extLst>
          </p:cNvPr>
          <p:cNvSpPr txBox="1"/>
          <p:nvPr/>
        </p:nvSpPr>
        <p:spPr>
          <a:xfrm>
            <a:off x="10335620" y="6233753"/>
            <a:ext cx="204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altLang="ja-JP" sz="2000" b="1" dirty="0">
                <a:solidFill>
                  <a:schemeClr val="bg2">
                    <a:lumMod val="75000"/>
                  </a:schemeClr>
                </a:solidFill>
              </a:rPr>
              <a:t>Hagenberg</a:t>
            </a:r>
          </a:p>
          <a:p>
            <a:pPr algn="ctr"/>
            <a:r>
              <a:rPr lang="de-DE" altLang="ja-JP" sz="2000" b="1" dirty="0">
                <a:solidFill>
                  <a:schemeClr val="bg2">
                    <a:lumMod val="75000"/>
                  </a:schemeClr>
                </a:solidFill>
              </a:rPr>
              <a:t>2025</a:t>
            </a:r>
            <a:endParaRPr lang="en-DE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F915AF1-CA99-7FED-6D0D-F5EB774D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5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21" name="Textfeld 14">
            <a:extLst>
              <a:ext uri="{FF2B5EF4-FFF2-40B4-BE49-F238E27FC236}">
                <a16:creationId xmlns:a16="http://schemas.microsoft.com/office/drawing/2014/main" id="{B37995A0-B416-7FDA-E09C-C6939F1FB857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P3104 Bit permutations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CA2803-8BBA-7756-DE41-8697E98F2CC5}"/>
              </a:ext>
            </a:extLst>
          </p:cNvPr>
          <p:cNvSpPr/>
          <p:nvPr/>
        </p:nvSpPr>
        <p:spPr>
          <a:xfrm>
            <a:off x="0" y="1012145"/>
            <a:ext cx="12192000" cy="938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feld 13">
            <a:extLst>
              <a:ext uri="{FF2B5EF4-FFF2-40B4-BE49-F238E27FC236}">
                <a16:creationId xmlns:a16="http://schemas.microsoft.com/office/drawing/2014/main" id="{BC527086-1F50-849A-DC61-73F91F988E40}"/>
              </a:ext>
            </a:extLst>
          </p:cNvPr>
          <p:cNvSpPr txBox="1"/>
          <p:nvPr/>
        </p:nvSpPr>
        <p:spPr>
          <a:xfrm>
            <a:off x="312560" y="988113"/>
            <a:ext cx="1157463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C00000"/>
                </a:solidFill>
                <a:latin typeface="Aptos Mono" panose="020B0009020202020204" pitchFamily="49" charset="0"/>
              </a:rPr>
              <a:t>template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&lt;</a:t>
            </a:r>
            <a:r>
              <a:rPr lang="de-DE" sz="2000" i="1" dirty="0">
                <a:solidFill>
                  <a:srgbClr val="7030A0"/>
                </a:solidFill>
                <a:latin typeface="Aptos Mono" panose="020B0009020202020204" pitchFamily="49" charset="0"/>
              </a:rPr>
              <a:t>unsigned-integral</a:t>
            </a:r>
            <a:r>
              <a:rPr lang="de-DE" sz="2000" dirty="0">
                <a:solidFill>
                  <a:srgbClr val="7030A0"/>
                </a:solidFill>
                <a:latin typeface="Aptos Mono" panose="020B0009020202020204" pitchFamily="49" charset="0"/>
              </a:rPr>
              <a:t> T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&gt;</a:t>
            </a:r>
            <a:endParaRPr lang="de-DE" sz="2000" dirty="0">
              <a:solidFill>
                <a:srgbClr val="00B050"/>
              </a:solidFill>
              <a:latin typeface="Aptos Mono" panose="020B0009020202020204" pitchFamily="49" charset="0"/>
            </a:endParaRPr>
          </a:p>
          <a:p>
            <a:r>
              <a:rPr lang="de-DE" sz="2000" b="1" dirty="0">
                <a:solidFill>
                  <a:srgbClr val="C00000"/>
                </a:solidFill>
                <a:latin typeface="Aptos Mono" panose="020B0009020202020204" pitchFamily="49" charset="0"/>
              </a:rPr>
              <a:t>constexpr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rgbClr val="7030A0"/>
                </a:solidFill>
                <a:latin typeface="Aptos Mono" panose="020B0009020202020204" pitchFamily="49" charset="0"/>
              </a:rPr>
              <a:t>T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 dirty="0">
                <a:latin typeface="Aptos Mono" panose="020B0009020202020204" pitchFamily="49" charset="0"/>
              </a:rPr>
              <a:t>bit_expand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 dirty="0">
                <a:solidFill>
                  <a:srgbClr val="7030A0"/>
                </a:solidFill>
                <a:latin typeface="Aptos Mono" panose="020B0009020202020204" pitchFamily="49" charset="0"/>
              </a:rPr>
              <a:t>T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 dirty="0">
                <a:latin typeface="Aptos Mono" panose="020B0009020202020204" pitchFamily="49" charset="0"/>
              </a:rPr>
              <a:t>x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,</a:t>
            </a:r>
            <a:r>
              <a:rPr lang="de-DE" sz="2000" dirty="0"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rgbClr val="7030A0"/>
                </a:solidFill>
                <a:latin typeface="Aptos Mono" panose="020B0009020202020204" pitchFamily="49" charset="0"/>
              </a:rPr>
              <a:t>T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 dirty="0">
                <a:latin typeface="Aptos Mono" panose="020B0009020202020204" pitchFamily="49" charset="0"/>
              </a:rPr>
              <a:t>m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</a:t>
            </a:r>
            <a:r>
              <a:rPr lang="de-DE" sz="2000" b="1" dirty="0">
                <a:solidFill>
                  <a:srgbClr val="C00000"/>
                </a:solidFill>
                <a:latin typeface="Aptos Mono" panose="020B0009020202020204" pitchFamily="49" charset="0"/>
              </a:rPr>
              <a:t>noexcept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 </a:t>
            </a:r>
          </a:p>
          <a:p>
            <a:endParaRPr lang="de-DE" sz="2000" dirty="0">
              <a:highlight>
                <a:srgbClr val="F9F9F9"/>
              </a:highlight>
              <a:latin typeface="Aptos Mono" panose="020B0009020202020204" pitchFamily="49" charset="0"/>
            </a:endParaRPr>
          </a:p>
          <a:p>
            <a:r>
              <a:rPr lang="de-DE" sz="2400" i="1" dirty="0"/>
              <a:t>Returns</a:t>
            </a:r>
            <a:r>
              <a:rPr lang="de-DE" sz="2400" dirty="0"/>
              <a:t>:                       </a:t>
            </a:r>
            <a:r>
              <a:rPr lang="de-DE" sz="2000" dirty="0">
                <a:highlight>
                  <a:srgbClr val="F9F9F9"/>
                </a:highlight>
                <a:latin typeface="Aptos Mono" panose="020B0009020202020204" pitchFamily="49" charset="0"/>
              </a:rPr>
              <a:t>x</a:t>
            </a:r>
            <a:r>
              <a:rPr lang="de-DE" sz="2400" dirty="0"/>
              <a:t>‘s right bits, unpacked into where “mask“ </a:t>
            </a:r>
            <a:r>
              <a:rPr lang="de-DE" sz="2400" dirty="0">
                <a:highlight>
                  <a:srgbClr val="F9F9F9"/>
                </a:highlight>
                <a:latin typeface="Aptos Mono" panose="020B0009020202020204" pitchFamily="49" charset="0"/>
              </a:rPr>
              <a:t>m</a:t>
            </a:r>
            <a:r>
              <a:rPr lang="de-DE" sz="2400" dirty="0">
                <a:cs typeface="Aptos Serif" panose="020B0502040204020203" pitchFamily="18" charset="0"/>
              </a:rPr>
              <a:t> has one-bits.</a:t>
            </a:r>
            <a:endParaRPr lang="de-DE" sz="2400" dirty="0"/>
          </a:p>
          <a:p>
            <a:r>
              <a:rPr lang="de-DE" sz="2400" i="1" dirty="0"/>
              <a:t>Motivation</a:t>
            </a:r>
            <a:r>
              <a:rPr lang="de-DE" sz="2400" dirty="0"/>
              <a:t>:                  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  <a:cs typeface="Aptos Serif" panose="020B0502040204020203" pitchFamily="18" charset="0"/>
              </a:rPr>
              <a:t>(see 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9F9F9"/>
                </a:highlight>
                <a:latin typeface="Aptos Mono" panose="020B0009020202020204" pitchFamily="49" charset="0"/>
              </a:rPr>
              <a:t>bit_compress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  <a:cs typeface="Aptos Serif" panose="020B0502040204020203" pitchFamily="18" charset="0"/>
              </a:rPr>
              <a:t>)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2400" i="1" dirty="0"/>
              <a:t>Hardware support</a:t>
            </a:r>
            <a:r>
              <a:rPr lang="de-DE" sz="2400" dirty="0"/>
              <a:t>:  </a:t>
            </a:r>
            <a:r>
              <a:rPr lang="de-DE" sz="2000" dirty="0">
                <a:highlight>
                  <a:srgbClr val="F9F9F9"/>
                </a:highlight>
                <a:latin typeface="Aptos Mono" panose="020B0009020202020204" pitchFamily="49" charset="0"/>
              </a:rPr>
              <a:t>bdep</a:t>
            </a:r>
            <a:r>
              <a:rPr lang="de-DE" sz="2000" baseline="30000" dirty="0"/>
              <a:t>(ARM)</a:t>
            </a:r>
            <a:r>
              <a:rPr lang="de-DE" sz="2000" dirty="0"/>
              <a:t> , </a:t>
            </a:r>
            <a:r>
              <a:rPr lang="de-DE" sz="2000" dirty="0">
                <a:highlight>
                  <a:srgbClr val="F9F9F9"/>
                </a:highlight>
                <a:latin typeface="Aptos Mono" panose="020B0009020202020204" pitchFamily="49" charset="0"/>
              </a:rPr>
              <a:t>pdep</a:t>
            </a:r>
            <a:r>
              <a:rPr lang="de-DE" sz="2400" baseline="30000" dirty="0"/>
              <a:t>(x86_64)</a:t>
            </a:r>
            <a:r>
              <a:rPr lang="de-DE" sz="2400" dirty="0"/>
              <a:t>.</a:t>
            </a:r>
          </a:p>
          <a:p>
            <a:r>
              <a:rPr lang="de-DE" sz="2400" i="1" dirty="0"/>
              <a:t>Example</a:t>
            </a:r>
            <a:r>
              <a:rPr lang="de-DE" sz="2400" dirty="0"/>
              <a:t>:</a:t>
            </a:r>
            <a:endParaRPr lang="de-DE" sz="2400" dirty="0">
              <a:highlight>
                <a:srgbClr val="F9F9F9"/>
              </a:highlight>
              <a:latin typeface="Aptos Mono" panose="020B0009020202020204" pitchFamily="49" charset="0"/>
            </a:endParaRPr>
          </a:p>
          <a:p>
            <a:endParaRPr lang="de-DE" sz="2400" dirty="0">
              <a:highlight>
                <a:srgbClr val="F9F9F9"/>
              </a:highlight>
              <a:latin typeface="Aptos Mono" panose="020B0009020202020204" pitchFamily="49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2. Proposal</a:t>
            </a:r>
            <a:endParaRPr lang="en-DE" sz="4400" b="1">
              <a:latin typeface="Aptos Mono" panose="020B00090202020202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B1CDFB-EA7B-CF12-72AB-483DA4CA5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37561"/>
              </p:ext>
            </p:extLst>
          </p:nvPr>
        </p:nvGraphicFramePr>
        <p:xfrm>
          <a:off x="3043845" y="4629394"/>
          <a:ext cx="8128000" cy="4486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659166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697448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14072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54885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989048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50501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86604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96082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7004923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681354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634516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37569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129631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34100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916866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9100108"/>
                    </a:ext>
                  </a:extLst>
                </a:gridCol>
              </a:tblGrid>
              <a:tr h="448698"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9216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7E396F5-1D09-7872-D63F-A10BDA0403FB}"/>
              </a:ext>
            </a:extLst>
          </p:cNvPr>
          <p:cNvSpPr txBox="1"/>
          <p:nvPr/>
        </p:nvSpPr>
        <p:spPr>
          <a:xfrm>
            <a:off x="1904430" y="3537659"/>
            <a:ext cx="1021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>
                <a:highlight>
                  <a:srgbClr val="F9F9F9"/>
                </a:highlight>
                <a:latin typeface="Aptos Mono" panose="020B0009020202020204" pitchFamily="49" charset="0"/>
              </a:rPr>
              <a:t>x</a:t>
            </a:r>
            <a:r>
              <a:rPr lang="de-DE" sz="2400"/>
              <a:t>:</a:t>
            </a:r>
            <a:endParaRPr lang="en-DE" sz="2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D1B501-C0A0-E418-247B-AD7969D6A712}"/>
              </a:ext>
            </a:extLst>
          </p:cNvPr>
          <p:cNvSpPr txBox="1"/>
          <p:nvPr/>
        </p:nvSpPr>
        <p:spPr>
          <a:xfrm>
            <a:off x="154342" y="4665419"/>
            <a:ext cx="2782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dirty="0">
                <a:highlight>
                  <a:srgbClr val="F9F9F9"/>
                </a:highlight>
                <a:latin typeface="Aptos Mono" panose="020B0009020202020204" pitchFamily="49" charset="0"/>
              </a:rPr>
              <a:t>bit_expand(x, m)</a:t>
            </a:r>
            <a:r>
              <a:rPr lang="de-DE" dirty="0"/>
              <a:t>:</a:t>
            </a:r>
            <a:endParaRPr lang="en-DE" dirty="0"/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B9D74666-E49D-B7F5-4559-5DBCE6DFD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05272"/>
              </p:ext>
            </p:extLst>
          </p:nvPr>
        </p:nvGraphicFramePr>
        <p:xfrm>
          <a:off x="3042511" y="5207856"/>
          <a:ext cx="8128000" cy="4486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659166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697448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14072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54885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989048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50501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86604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96082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7004923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681354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634516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37569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129631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34100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916866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9100108"/>
                    </a:ext>
                  </a:extLst>
                </a:gridCol>
              </a:tblGrid>
              <a:tr h="448698"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92164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08016DEF-AD59-4D57-36FD-634B0286D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60163"/>
              </p:ext>
            </p:extLst>
          </p:nvPr>
        </p:nvGraphicFramePr>
        <p:xfrm>
          <a:off x="3042511" y="3561087"/>
          <a:ext cx="8128000" cy="4486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659166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697448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14072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54885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989048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50501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86604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96082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7004923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681354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634516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37569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129631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34100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916866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9100108"/>
                    </a:ext>
                  </a:extLst>
                </a:gridCol>
              </a:tblGrid>
              <a:tr h="448698"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92164"/>
                  </a:ext>
                </a:extLst>
              </a:tr>
            </a:tbl>
          </a:graphicData>
        </a:graphic>
      </p:graphicFrame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8662E98-C412-15B2-84EE-A53650AAA76F}"/>
              </a:ext>
            </a:extLst>
          </p:cNvPr>
          <p:cNvCxnSpPr>
            <a:cxnSpLocks/>
          </p:cNvCxnSpPr>
          <p:nvPr/>
        </p:nvCxnSpPr>
        <p:spPr>
          <a:xfrm flipV="1">
            <a:off x="10920412" y="5080127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09EB08C-DB14-63F2-A268-E7AB5C2A5B90}"/>
              </a:ext>
            </a:extLst>
          </p:cNvPr>
          <p:cNvCxnSpPr>
            <a:cxnSpLocks/>
          </p:cNvCxnSpPr>
          <p:nvPr/>
        </p:nvCxnSpPr>
        <p:spPr>
          <a:xfrm flipV="1">
            <a:off x="10410825" y="5080127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E5ACF1-9034-A14B-F7B1-181979853ABB}"/>
              </a:ext>
            </a:extLst>
          </p:cNvPr>
          <p:cNvCxnSpPr>
            <a:cxnSpLocks/>
          </p:cNvCxnSpPr>
          <p:nvPr/>
        </p:nvCxnSpPr>
        <p:spPr>
          <a:xfrm flipV="1">
            <a:off x="9382125" y="5080127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291B170-D764-EDB0-2C54-6C32F424F425}"/>
              </a:ext>
            </a:extLst>
          </p:cNvPr>
          <p:cNvCxnSpPr>
            <a:cxnSpLocks/>
          </p:cNvCxnSpPr>
          <p:nvPr/>
        </p:nvCxnSpPr>
        <p:spPr>
          <a:xfrm flipV="1">
            <a:off x="8877300" y="5080127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320CFF7-84D9-CA76-A97F-583FFE0E1472}"/>
              </a:ext>
            </a:extLst>
          </p:cNvPr>
          <p:cNvCxnSpPr>
            <a:cxnSpLocks/>
          </p:cNvCxnSpPr>
          <p:nvPr/>
        </p:nvCxnSpPr>
        <p:spPr>
          <a:xfrm flipV="1">
            <a:off x="6338888" y="5080127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CDF0C6F-B937-6255-2DED-8D195631F745}"/>
              </a:ext>
            </a:extLst>
          </p:cNvPr>
          <p:cNvCxnSpPr>
            <a:cxnSpLocks/>
          </p:cNvCxnSpPr>
          <p:nvPr/>
        </p:nvCxnSpPr>
        <p:spPr>
          <a:xfrm flipV="1">
            <a:off x="5830888" y="5080127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4A3B332-7C73-616D-773F-CE3509BE4790}"/>
              </a:ext>
            </a:extLst>
          </p:cNvPr>
          <p:cNvCxnSpPr>
            <a:cxnSpLocks/>
          </p:cNvCxnSpPr>
          <p:nvPr/>
        </p:nvCxnSpPr>
        <p:spPr>
          <a:xfrm flipV="1">
            <a:off x="5329238" y="5080127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0D3924-1408-A3E3-38F7-211E30F71A81}"/>
              </a:ext>
            </a:extLst>
          </p:cNvPr>
          <p:cNvCxnSpPr>
            <a:cxnSpLocks/>
          </p:cNvCxnSpPr>
          <p:nvPr/>
        </p:nvCxnSpPr>
        <p:spPr>
          <a:xfrm flipV="1">
            <a:off x="3803650" y="5080127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B81CFBD-9630-C83A-1171-1A6964FCDC51}"/>
              </a:ext>
            </a:extLst>
          </p:cNvPr>
          <p:cNvCxnSpPr>
            <a:cxnSpLocks/>
          </p:cNvCxnSpPr>
          <p:nvPr/>
        </p:nvCxnSpPr>
        <p:spPr>
          <a:xfrm flipV="1">
            <a:off x="3286125" y="5080127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CB660DB-EEF5-FD63-92BA-635ED03BFC18}"/>
              </a:ext>
            </a:extLst>
          </p:cNvPr>
          <p:cNvSpPr txBox="1"/>
          <p:nvPr/>
        </p:nvSpPr>
        <p:spPr>
          <a:xfrm>
            <a:off x="1899054" y="5198970"/>
            <a:ext cx="1021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>
                <a:highlight>
                  <a:srgbClr val="F9F9F9"/>
                </a:highlight>
                <a:latin typeface="Aptos Mono" panose="020B0009020202020204" pitchFamily="49" charset="0"/>
              </a:rPr>
              <a:t>m</a:t>
            </a:r>
            <a:r>
              <a:rPr lang="de-DE" sz="2400"/>
              <a:t>:</a:t>
            </a:r>
            <a:endParaRPr lang="en-DE" sz="24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AF2220-3D70-F03F-088F-89F2983A632A}"/>
              </a:ext>
            </a:extLst>
          </p:cNvPr>
          <p:cNvCxnSpPr>
            <a:cxnSpLocks/>
          </p:cNvCxnSpPr>
          <p:nvPr/>
        </p:nvCxnSpPr>
        <p:spPr>
          <a:xfrm flipH="1">
            <a:off x="3286125" y="4009785"/>
            <a:ext cx="3565525" cy="59793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59F7D1-243F-DBEA-06D0-B27761D12C8D}"/>
              </a:ext>
            </a:extLst>
          </p:cNvPr>
          <p:cNvCxnSpPr>
            <a:cxnSpLocks/>
          </p:cNvCxnSpPr>
          <p:nvPr/>
        </p:nvCxnSpPr>
        <p:spPr>
          <a:xfrm flipH="1">
            <a:off x="3800476" y="4009785"/>
            <a:ext cx="3571874" cy="59793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9AFABF-66AA-9C96-8E4C-9F4ADAF47F9C}"/>
              </a:ext>
            </a:extLst>
          </p:cNvPr>
          <p:cNvCxnSpPr>
            <a:cxnSpLocks/>
          </p:cNvCxnSpPr>
          <p:nvPr/>
        </p:nvCxnSpPr>
        <p:spPr>
          <a:xfrm flipH="1">
            <a:off x="5321302" y="4009785"/>
            <a:ext cx="2559048" cy="59793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A30F19-3BA6-93C8-402D-B8EDE9603EFC}"/>
              </a:ext>
            </a:extLst>
          </p:cNvPr>
          <p:cNvCxnSpPr>
            <a:cxnSpLocks/>
          </p:cNvCxnSpPr>
          <p:nvPr/>
        </p:nvCxnSpPr>
        <p:spPr>
          <a:xfrm flipH="1">
            <a:off x="5844382" y="4009785"/>
            <a:ext cx="2537618" cy="59793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B40C95-9D48-CD69-60CC-C589242D0440}"/>
              </a:ext>
            </a:extLst>
          </p:cNvPr>
          <p:cNvCxnSpPr>
            <a:cxnSpLocks/>
          </p:cNvCxnSpPr>
          <p:nvPr/>
        </p:nvCxnSpPr>
        <p:spPr>
          <a:xfrm flipH="1">
            <a:off x="6333332" y="3999324"/>
            <a:ext cx="2543968" cy="60839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C37FA9-6CDA-157B-64A1-065968FBFCD2}"/>
              </a:ext>
            </a:extLst>
          </p:cNvPr>
          <p:cNvCxnSpPr/>
          <p:nvPr/>
        </p:nvCxnSpPr>
        <p:spPr>
          <a:xfrm flipH="1">
            <a:off x="8877300" y="4009785"/>
            <a:ext cx="504825" cy="61960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6ADD00-233A-7246-CF0B-6D8AFDFC9B0A}"/>
              </a:ext>
            </a:extLst>
          </p:cNvPr>
          <p:cNvCxnSpPr/>
          <p:nvPr/>
        </p:nvCxnSpPr>
        <p:spPr>
          <a:xfrm flipH="1">
            <a:off x="9382125" y="4009785"/>
            <a:ext cx="536575" cy="61960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BC1353-F72D-23AE-F580-6EC85912B02F}"/>
              </a:ext>
            </a:extLst>
          </p:cNvPr>
          <p:cNvCxnSpPr/>
          <p:nvPr/>
        </p:nvCxnSpPr>
        <p:spPr>
          <a:xfrm>
            <a:off x="10410825" y="3999324"/>
            <a:ext cx="0" cy="63007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135BE8-331D-2B28-DF2F-984F8AFFBC0E}"/>
              </a:ext>
            </a:extLst>
          </p:cNvPr>
          <p:cNvCxnSpPr/>
          <p:nvPr/>
        </p:nvCxnSpPr>
        <p:spPr>
          <a:xfrm>
            <a:off x="10920412" y="3999324"/>
            <a:ext cx="0" cy="63007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3">
            <a:extLst>
              <a:ext uri="{FF2B5EF4-FFF2-40B4-BE49-F238E27FC236}">
                <a16:creationId xmlns:a16="http://schemas.microsoft.com/office/drawing/2014/main" id="{6117A68F-FB4C-EB0B-3DC1-336FC22572DF}"/>
              </a:ext>
            </a:extLst>
          </p:cNvPr>
          <p:cNvSpPr/>
          <p:nvPr/>
        </p:nvSpPr>
        <p:spPr>
          <a:xfrm>
            <a:off x="-54430" y="6172198"/>
            <a:ext cx="12300859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hteck 4">
            <a:extLst>
              <a:ext uri="{FF2B5EF4-FFF2-40B4-BE49-F238E27FC236}">
                <a16:creationId xmlns:a16="http://schemas.microsoft.com/office/drawing/2014/main" id="{968740A4-0508-501A-4026-AAFB52548974}"/>
              </a:ext>
            </a:extLst>
          </p:cNvPr>
          <p:cNvSpPr/>
          <p:nvPr/>
        </p:nvSpPr>
        <p:spPr>
          <a:xfrm>
            <a:off x="-54429" y="6088558"/>
            <a:ext cx="12300858" cy="83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hteck 5">
            <a:extLst>
              <a:ext uri="{FF2B5EF4-FFF2-40B4-BE49-F238E27FC236}">
                <a16:creationId xmlns:a16="http://schemas.microsoft.com/office/drawing/2014/main" id="{5F388498-4118-3E7E-4576-CD40F8A277B3}"/>
              </a:ext>
            </a:extLst>
          </p:cNvPr>
          <p:cNvSpPr/>
          <p:nvPr/>
        </p:nvSpPr>
        <p:spPr>
          <a:xfrm>
            <a:off x="-54429" y="5927168"/>
            <a:ext cx="12300858" cy="159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extfeld 9">
            <a:extLst>
              <a:ext uri="{FF2B5EF4-FFF2-40B4-BE49-F238E27FC236}">
                <a16:creationId xmlns:a16="http://schemas.microsoft.com/office/drawing/2014/main" id="{616E6B8C-A0BD-1E14-E279-6FFD2870E386}"/>
              </a:ext>
            </a:extLst>
          </p:cNvPr>
          <p:cNvSpPr txBox="1"/>
          <p:nvPr/>
        </p:nvSpPr>
        <p:spPr>
          <a:xfrm>
            <a:off x="10335620" y="6233753"/>
            <a:ext cx="204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altLang="ja-JP" sz="2000" b="1" dirty="0">
                <a:solidFill>
                  <a:schemeClr val="bg2">
                    <a:lumMod val="75000"/>
                  </a:schemeClr>
                </a:solidFill>
              </a:rPr>
              <a:t>Hagenberg</a:t>
            </a:r>
          </a:p>
          <a:p>
            <a:pPr algn="ctr"/>
            <a:r>
              <a:rPr lang="de-DE" altLang="ja-JP" sz="2000" b="1" dirty="0">
                <a:solidFill>
                  <a:schemeClr val="bg2">
                    <a:lumMod val="75000"/>
                  </a:schemeClr>
                </a:solidFill>
              </a:rPr>
              <a:t>2025</a:t>
            </a:r>
            <a:endParaRPr lang="en-DE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Foliennummernplatzhalter 10">
            <a:extLst>
              <a:ext uri="{FF2B5EF4-FFF2-40B4-BE49-F238E27FC236}">
                <a16:creationId xmlns:a16="http://schemas.microsoft.com/office/drawing/2014/main" id="{09CC3AF2-7AA0-3BD4-B664-2C56EB2E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6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26" name="Textfeld 14">
            <a:extLst>
              <a:ext uri="{FF2B5EF4-FFF2-40B4-BE49-F238E27FC236}">
                <a16:creationId xmlns:a16="http://schemas.microsoft.com/office/drawing/2014/main" id="{E216216F-93CE-CF8F-2A47-64A87E695329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P3104 Bit permutations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3">
            <a:extLst>
              <a:ext uri="{FF2B5EF4-FFF2-40B4-BE49-F238E27FC236}">
                <a16:creationId xmlns:a16="http://schemas.microsoft.com/office/drawing/2014/main" id="{BC527086-1F50-849A-DC61-73F91F988E40}"/>
              </a:ext>
            </a:extLst>
          </p:cNvPr>
          <p:cNvSpPr txBox="1"/>
          <p:nvPr/>
        </p:nvSpPr>
        <p:spPr>
          <a:xfrm>
            <a:off x="312561" y="1073457"/>
            <a:ext cx="10676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GitHub: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Eisenwave/cxx26-bit-permutations</a:t>
            </a:r>
            <a:r>
              <a:rPr lang="de-DE" sz="2400"/>
              <a:t> implements all functions.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Hardware support utilization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400"/>
              <a:t>x86_64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400"/>
              <a:t>ARM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GCC, clang, MSVC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Support for arbitrary N-bit integers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_BitInt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4. Implementation experience</a:t>
            </a:r>
            <a:endParaRPr lang="en-DE" sz="4800" b="1"/>
          </a:p>
        </p:txBody>
      </p:sp>
      <p:sp>
        <p:nvSpPr>
          <p:cNvPr id="2" name="Rechteck 3">
            <a:extLst>
              <a:ext uri="{FF2B5EF4-FFF2-40B4-BE49-F238E27FC236}">
                <a16:creationId xmlns:a16="http://schemas.microsoft.com/office/drawing/2014/main" id="{D779B865-79C3-DB27-5792-CDD1F1705073}"/>
              </a:ext>
            </a:extLst>
          </p:cNvPr>
          <p:cNvSpPr/>
          <p:nvPr/>
        </p:nvSpPr>
        <p:spPr>
          <a:xfrm>
            <a:off x="-54430" y="6172198"/>
            <a:ext cx="12300859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hteck 4">
            <a:extLst>
              <a:ext uri="{FF2B5EF4-FFF2-40B4-BE49-F238E27FC236}">
                <a16:creationId xmlns:a16="http://schemas.microsoft.com/office/drawing/2014/main" id="{3C851C6E-3AE0-FD30-FEEC-B7EE36B1BF4B}"/>
              </a:ext>
            </a:extLst>
          </p:cNvPr>
          <p:cNvSpPr/>
          <p:nvPr/>
        </p:nvSpPr>
        <p:spPr>
          <a:xfrm>
            <a:off x="-54429" y="6088558"/>
            <a:ext cx="12300858" cy="83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hteck 5">
            <a:extLst>
              <a:ext uri="{FF2B5EF4-FFF2-40B4-BE49-F238E27FC236}">
                <a16:creationId xmlns:a16="http://schemas.microsoft.com/office/drawing/2014/main" id="{42980B3F-2223-6D16-8E49-C9D28DAF747D}"/>
              </a:ext>
            </a:extLst>
          </p:cNvPr>
          <p:cNvSpPr/>
          <p:nvPr/>
        </p:nvSpPr>
        <p:spPr>
          <a:xfrm>
            <a:off x="-54429" y="5927168"/>
            <a:ext cx="12300858" cy="159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feld 9">
            <a:extLst>
              <a:ext uri="{FF2B5EF4-FFF2-40B4-BE49-F238E27FC236}">
                <a16:creationId xmlns:a16="http://schemas.microsoft.com/office/drawing/2014/main" id="{65F3FE3D-7DE6-D24C-C83A-22792F706873}"/>
              </a:ext>
            </a:extLst>
          </p:cNvPr>
          <p:cNvSpPr txBox="1"/>
          <p:nvPr/>
        </p:nvSpPr>
        <p:spPr>
          <a:xfrm>
            <a:off x="10335620" y="6233753"/>
            <a:ext cx="204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altLang="ja-JP" sz="2000" b="1" dirty="0">
                <a:solidFill>
                  <a:schemeClr val="bg2">
                    <a:lumMod val="75000"/>
                  </a:schemeClr>
                </a:solidFill>
              </a:rPr>
              <a:t>Hagenberg</a:t>
            </a:r>
          </a:p>
          <a:p>
            <a:pPr algn="ctr"/>
            <a:r>
              <a:rPr lang="de-DE" altLang="ja-JP" sz="2000" b="1" dirty="0">
                <a:solidFill>
                  <a:schemeClr val="bg2">
                    <a:lumMod val="75000"/>
                  </a:schemeClr>
                </a:solidFill>
              </a:rPr>
              <a:t>2025</a:t>
            </a:r>
            <a:endParaRPr lang="en-DE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Foliennummernplatzhalter 10">
            <a:extLst>
              <a:ext uri="{FF2B5EF4-FFF2-40B4-BE49-F238E27FC236}">
                <a16:creationId xmlns:a16="http://schemas.microsoft.com/office/drawing/2014/main" id="{98A4965D-74D7-9B59-1EDE-3B22E835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7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8" name="Textfeld 14">
            <a:extLst>
              <a:ext uri="{FF2B5EF4-FFF2-40B4-BE49-F238E27FC236}">
                <a16:creationId xmlns:a16="http://schemas.microsoft.com/office/drawing/2014/main" id="{0C313622-4D7E-A279-1815-14D80CAAD0D0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P3104 Bit permutations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40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References</a:t>
            </a:r>
            <a:endParaRPr lang="en-DE" sz="4800" b="1"/>
          </a:p>
        </p:txBody>
      </p:sp>
      <p:sp>
        <p:nvSpPr>
          <p:cNvPr id="2" name="Textfeld 13">
            <a:extLst>
              <a:ext uri="{FF2B5EF4-FFF2-40B4-BE49-F238E27FC236}">
                <a16:creationId xmlns:a16="http://schemas.microsoft.com/office/drawing/2014/main" id="{10C0E106-0F66-E673-B218-160672E540AD}"/>
              </a:ext>
            </a:extLst>
          </p:cNvPr>
          <p:cNvSpPr txBox="1"/>
          <p:nvPr/>
        </p:nvSpPr>
        <p:spPr>
          <a:xfrm>
            <a:off x="312560" y="1073457"/>
            <a:ext cx="114527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/>
              <a:t>Jens Maurer</a:t>
            </a:r>
            <a:r>
              <a:rPr lang="de-DE" sz="2000"/>
              <a:t>; </a:t>
            </a:r>
            <a:r>
              <a:rPr lang="de-DE" sz="2000" b="1"/>
              <a:t>P0553R4</a:t>
            </a:r>
            <a:r>
              <a:rPr lang="de-DE" sz="2000"/>
              <a:t> Bit operations</a:t>
            </a:r>
          </a:p>
          <a:p>
            <a:r>
              <a:rPr lang="de-DE" sz="2000">
                <a:solidFill>
                  <a:schemeClr val="tx2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https://www.open-std.org/jtc1/sc22/wg21/docs/papers/2019/p0553r4.html</a:t>
            </a:r>
            <a:endParaRPr lang="de-DE" sz="20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de-DE" sz="20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de-DE" sz="2000" i="1"/>
              <a:t>Daniil Goncharov</a:t>
            </a:r>
            <a:r>
              <a:rPr lang="de-DE" sz="2000"/>
              <a:t>; </a:t>
            </a:r>
            <a:r>
              <a:rPr lang="de-DE" sz="2000" b="1"/>
              <a:t>N3022</a:t>
            </a:r>
            <a:r>
              <a:rPr lang="de-DE" sz="2000"/>
              <a:t> Modern Bit Utilities</a:t>
            </a:r>
          </a:p>
          <a:p>
            <a:r>
              <a:rPr lang="de-DE" sz="2000">
                <a:solidFill>
                  <a:schemeClr val="tx2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https://thephd.dev/_vendor/future_cxx/papers/C%20-%20Modern%20Bit%20Utilities.html</a:t>
            </a:r>
            <a:endParaRPr lang="de-DE" sz="20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de-DE" sz="2000" i="1"/>
          </a:p>
          <a:p>
            <a:r>
              <a:rPr lang="de-DE" sz="2000" i="1"/>
              <a:t>Jan Schultke</a:t>
            </a:r>
            <a:r>
              <a:rPr lang="de-DE" sz="2000"/>
              <a:t>; </a:t>
            </a:r>
            <a:r>
              <a:rPr lang="de-DE" sz="2000" b="1"/>
              <a:t>P3104</a:t>
            </a:r>
            <a:r>
              <a:rPr lang="de-DE" sz="2000"/>
              <a:t> Bit permutations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</a:rPr>
              <a:t>(latest revision)</a:t>
            </a:r>
          </a:p>
          <a:p>
            <a:r>
              <a:rPr lang="de-DE" sz="2000">
                <a:solidFill>
                  <a:schemeClr val="tx2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https://eisenwave.github.io/cpp-proposals/bit-permutations.html</a:t>
            </a:r>
            <a:endParaRPr lang="de-DE" sz="20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de-DE" sz="20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de-DE" sz="2000" i="1"/>
              <a:t>Jan Schultke</a:t>
            </a:r>
            <a:r>
              <a:rPr lang="de-DE" sz="2000"/>
              <a:t>; C++26 Bit permutations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</a:rPr>
              <a:t>(reference implementation)</a:t>
            </a:r>
          </a:p>
          <a:p>
            <a:r>
              <a:rPr lang="de-DE" sz="2000">
                <a:solidFill>
                  <a:schemeClr val="tx2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https://github.com/Eisenwave/cxx26-bit-permutations</a:t>
            </a:r>
            <a:endParaRPr lang="de-DE" sz="20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de-DE" sz="20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de-DE" sz="2000" i="1"/>
              <a:t>Sean Eron Anderson</a:t>
            </a:r>
            <a:r>
              <a:rPr lang="de-DE" sz="2000"/>
              <a:t>; Bit Twiddling Hacks</a:t>
            </a:r>
          </a:p>
          <a:p>
            <a:r>
              <a:rPr lang="de-DE" sz="2000">
                <a:solidFill>
                  <a:schemeClr val="tx2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https://graphics.stanford.edu/~seander/bithacks.html</a:t>
            </a:r>
            <a:endParaRPr lang="de-DE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hteck 3">
            <a:extLst>
              <a:ext uri="{FF2B5EF4-FFF2-40B4-BE49-F238E27FC236}">
                <a16:creationId xmlns:a16="http://schemas.microsoft.com/office/drawing/2014/main" id="{75A58606-82B9-1D7A-5643-EA85C6F31805}"/>
              </a:ext>
            </a:extLst>
          </p:cNvPr>
          <p:cNvSpPr/>
          <p:nvPr/>
        </p:nvSpPr>
        <p:spPr>
          <a:xfrm>
            <a:off x="-54430" y="6172198"/>
            <a:ext cx="12300859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 4">
            <a:extLst>
              <a:ext uri="{FF2B5EF4-FFF2-40B4-BE49-F238E27FC236}">
                <a16:creationId xmlns:a16="http://schemas.microsoft.com/office/drawing/2014/main" id="{ED0343BC-9062-4A35-D900-4903E4A46603}"/>
              </a:ext>
            </a:extLst>
          </p:cNvPr>
          <p:cNvSpPr/>
          <p:nvPr/>
        </p:nvSpPr>
        <p:spPr>
          <a:xfrm>
            <a:off x="-54429" y="6088558"/>
            <a:ext cx="12300858" cy="83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hteck 5">
            <a:extLst>
              <a:ext uri="{FF2B5EF4-FFF2-40B4-BE49-F238E27FC236}">
                <a16:creationId xmlns:a16="http://schemas.microsoft.com/office/drawing/2014/main" id="{A8501FE0-1DD3-D5D4-94AF-78E4916372D3}"/>
              </a:ext>
            </a:extLst>
          </p:cNvPr>
          <p:cNvSpPr/>
          <p:nvPr/>
        </p:nvSpPr>
        <p:spPr>
          <a:xfrm>
            <a:off x="-54429" y="5927168"/>
            <a:ext cx="12300858" cy="159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feld 9">
            <a:extLst>
              <a:ext uri="{FF2B5EF4-FFF2-40B4-BE49-F238E27FC236}">
                <a16:creationId xmlns:a16="http://schemas.microsoft.com/office/drawing/2014/main" id="{0D4A048C-72C6-EB8A-F56F-8688BB47949E}"/>
              </a:ext>
            </a:extLst>
          </p:cNvPr>
          <p:cNvSpPr txBox="1"/>
          <p:nvPr/>
        </p:nvSpPr>
        <p:spPr>
          <a:xfrm>
            <a:off x="10335620" y="6233753"/>
            <a:ext cx="204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altLang="ja-JP" sz="2000" b="1" dirty="0">
                <a:solidFill>
                  <a:schemeClr val="bg2">
                    <a:lumMod val="75000"/>
                  </a:schemeClr>
                </a:solidFill>
              </a:rPr>
              <a:t>Hagenberg</a:t>
            </a:r>
          </a:p>
          <a:p>
            <a:pPr algn="ctr"/>
            <a:r>
              <a:rPr lang="de-DE" altLang="ja-JP" sz="2000" b="1" dirty="0">
                <a:solidFill>
                  <a:schemeClr val="bg2">
                    <a:lumMod val="75000"/>
                  </a:schemeClr>
                </a:solidFill>
              </a:rPr>
              <a:t>2025</a:t>
            </a:r>
            <a:endParaRPr lang="en-DE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Foliennummernplatzhalter 10">
            <a:extLst>
              <a:ext uri="{FF2B5EF4-FFF2-40B4-BE49-F238E27FC236}">
                <a16:creationId xmlns:a16="http://schemas.microsoft.com/office/drawing/2014/main" id="{3E9D6464-71A8-B7EE-8028-D33CA7EF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8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8" name="Textfeld 14">
            <a:extLst>
              <a:ext uri="{FF2B5EF4-FFF2-40B4-BE49-F238E27FC236}">
                <a16:creationId xmlns:a16="http://schemas.microsoft.com/office/drawing/2014/main" id="{64740472-559E-7631-E451-573E0D09FCD0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P3104 Bit permutations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1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6C6AC"/>
      </a:accent1>
      <a:accent2>
        <a:srgbClr val="F25A16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925</Words>
  <Application>Microsoft Office PowerPoint</Application>
  <PresentationFormat>Widescreen</PresentationFormat>
  <Paragraphs>290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Aptos Mono</vt:lpstr>
      <vt:lpstr>Aptos Serif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Schultke</dc:creator>
  <cp:lastModifiedBy>Jan Schultke</cp:lastModifiedBy>
  <cp:revision>22</cp:revision>
  <dcterms:created xsi:type="dcterms:W3CDTF">2024-02-29T16:05:37Z</dcterms:created>
  <dcterms:modified xsi:type="dcterms:W3CDTF">2025-02-10T21:13:43Z</dcterms:modified>
</cp:coreProperties>
</file>