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FAFAFA"/>
    <a:srgbClr val="DDDDDD"/>
    <a:srgbClr val="F9F9F9"/>
    <a:srgbClr val="FFF3F7"/>
    <a:srgbClr val="FABCCF"/>
    <a:srgbClr val="F896B4"/>
    <a:srgbClr val="FEACCB"/>
    <a:srgbClr val="FF7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" y="19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2821-9FDB-4417-B8B3-21108CBE3224}" type="datetimeFigureOut">
              <a:rPr lang="en-DE" smtClean="0"/>
              <a:t>03/20/2024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031F0-F032-455C-ACEA-51A8DDB24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660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40C72-0DB0-1A48-8CC3-63755D7B4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0B204E-E8ED-2B2B-F446-21C1DA2E8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5F5F7-EA21-D865-CAF4-ECF24EA1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745E-CC1F-4D8C-AB14-713BDEDCFEEB}" type="datetime8">
              <a:rPr lang="en-DE" smtClean="0"/>
              <a:t>03/20/2024 19:33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86F9C9-A7C7-E22D-A612-EF1A5222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C07728-BEF2-3CEE-2C74-03C1036A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405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8D9C7-E8C0-4139-2115-50511E60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12BEE7-155B-930C-E366-14AB5F02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D3E5DD-5C99-F028-A5C5-4FA7D6A5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0E4-33E7-4BD8-A1D1-C1E453B36FBE}" type="datetime8">
              <a:rPr lang="en-DE" smtClean="0"/>
              <a:t>03/20/2024 19:33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6F005-880E-638D-B720-6A555058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548C0-82C5-FDEB-9F87-534C1353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622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7B53C1-A4C6-19F1-4714-F52FE9D42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16F8E2-0068-AA23-404E-122696049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11D2A-8129-62C9-D07E-A1DF30A1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6A28-1F59-4FFB-92CF-CE623345F9DB}" type="datetime8">
              <a:rPr lang="en-DE" smtClean="0"/>
              <a:t>03/20/2024 19:33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07051E-84D7-06C2-9310-8550D3C7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14449-BA41-39EE-E259-25B9F274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96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A9349-8762-A2D1-DA3D-3256BF3C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DC1576-4998-A0EA-0A31-95305D43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95029A-CCB2-1085-A47F-27EEAB1A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A135-D190-4BD9-B150-64BA07FEF37B}" type="datetime8">
              <a:rPr lang="en-DE" smtClean="0"/>
              <a:t>03/20/2024 19:33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58D032-D02F-1395-526B-95B2AA3C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5343B-BFC3-E8E7-05BB-8291EBD3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916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8B32A-5841-87D4-B738-B8EBC036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45B414-F5C8-B57C-17FA-A93A2292B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B911A-EF8A-9C50-37CA-A2513288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CE1D-6A5B-488C-96F4-3F018FB6CB1F}" type="datetime8">
              <a:rPr lang="en-DE" smtClean="0"/>
              <a:t>03/20/2024 19:33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8C187-9400-2D4E-6413-037ADC90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3DA65-6D82-CEB4-56B8-F3F33846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1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5112F-986C-0B99-AC41-D94B141D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E02C6C-F95F-1FD2-B215-DE8248A95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9AC0D3-F974-C3EE-58F2-7310F1D4B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BC8694-FC27-8915-09AF-47CC000D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E17E-FE36-4AAC-B6F4-3A0FEB106346}" type="datetime8">
              <a:rPr lang="en-DE" smtClean="0"/>
              <a:t>03/20/2024 19:33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438944-AA49-B6B0-C722-B468462E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1CDB1F-9CED-AE1B-EC14-7042D135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697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DF677-C016-AB51-32AC-638CCA46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72B28D-8423-9404-D4B2-0792AEC6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B2628F-C6C7-AED6-E64A-3D7E7EB5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E994F4-433C-797F-342A-74307336D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905AA1-E272-D193-C014-D0E01A894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9E6E4B-32C7-8F7D-781B-9B113527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4BE2-97CD-40A0-B6BF-437A9B3728FF}" type="datetime8">
              <a:rPr lang="en-DE" smtClean="0"/>
              <a:t>03/20/2024 19:33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F38338-4FC2-AB4C-5C8C-E9F49F27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0CF882-9E39-A577-4101-E60AD9F4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535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4C8AC-B0DA-B990-6C85-E4F8D9F4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98009D-13D5-1DEC-F15F-632E4A64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3E48-4668-48E3-8E08-D6EF6EFD458C}" type="datetime8">
              <a:rPr lang="en-DE" smtClean="0"/>
              <a:t>03/20/2024 19:33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C98CAA-D90E-AB8D-F458-21EE053A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A31BDF-5FEB-30BD-4343-0BDD29AC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247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F67B09-94EC-2147-B711-F249FDE7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FF6-23CE-41F2-98FA-82F1523C33FE}" type="datetime8">
              <a:rPr lang="en-DE" smtClean="0"/>
              <a:t>03/20/2024 19:33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08BDD4-C352-D021-0E04-047B877B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8E45B0-1513-D25A-4965-4229676B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119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DDDBC-2C0F-CA9C-04B1-5EC2F2E5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5C7C4-D880-0EEA-07AF-8D3FD2493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2897AD-F7D8-5890-CCBD-63E641569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741CC6-3FC3-A646-E2FA-E9849569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CF8B-005B-45A0-8527-E3C8A79F5D7D}" type="datetime8">
              <a:rPr lang="en-DE" smtClean="0"/>
              <a:t>03/20/2024 19:33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49A99D-F612-0BAF-66A2-E2CD6172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0D9C86-F8B1-1DE3-157C-C63CE654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471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E5A46-C043-8AAC-F0CF-479BAB9C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AE5C45-65A3-BC3C-8BBE-505BE624B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32F9B2-65D8-56F8-2F98-7A442D5F1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4F17FE-7E14-1BBB-A8A2-1BD68DAC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2414-ECD0-4D1E-890D-FA17C5DB1788}" type="datetime8">
              <a:rPr lang="en-DE" smtClean="0"/>
              <a:t>03/20/2024 19:33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7A93C2-A7F5-942F-415B-E09CFF23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E3FAC5-8FB9-1FE9-4666-DBCBCF35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074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A8540B-E7BC-AF44-A6BE-0A6D5EDE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601C27-2425-C73C-1FCD-67E1719B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854CD2-31C2-D4FE-CDC3-57A881F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4BD09-B586-496D-A7C7-4A6458ECB1EF}" type="datetime8">
              <a:rPr lang="en-DE" smtClean="0"/>
              <a:t>03/20/2024 19:33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42EA46-9238-D85E-3668-C002F7CCF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4C96F1-4DB5-6D2F-4D57-CAFD5DF1D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218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21/docs/papers/2016/p0138r2.pdf" TargetMode="External"/><Relationship Id="rId2" Type="http://schemas.openxmlformats.org/officeDocument/2006/relationships/hyperlink" Target="https://eisenwave.github.io/cpp-proposals/enum-direct-ini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hyperlink" Target="https://www.open-std.org/jtc1/sc22/wg21/docs/papers/2019/p0960r3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A036BDA-8774-B19D-CD0E-41C9519A8404}"/>
              </a:ext>
            </a:extLst>
          </p:cNvPr>
          <p:cNvSpPr/>
          <p:nvPr/>
        </p:nvSpPr>
        <p:spPr>
          <a:xfrm rot="18069589">
            <a:off x="5092700" y="1384302"/>
            <a:ext cx="13893800" cy="866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5558B7-9C18-E883-A1FE-3DF383B35735}"/>
              </a:ext>
            </a:extLst>
          </p:cNvPr>
          <p:cNvSpPr/>
          <p:nvPr/>
        </p:nvSpPr>
        <p:spPr>
          <a:xfrm rot="18069589">
            <a:off x="5765800" y="1231902"/>
            <a:ext cx="13893800" cy="866140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7845C0-86C1-AE05-3465-4E1CD0CB18BD}"/>
              </a:ext>
            </a:extLst>
          </p:cNvPr>
          <p:cNvSpPr/>
          <p:nvPr/>
        </p:nvSpPr>
        <p:spPr>
          <a:xfrm rot="18069589">
            <a:off x="6121400" y="939801"/>
            <a:ext cx="13893800" cy="866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43086F-D23B-1829-1744-352B5D8D1AD1}"/>
              </a:ext>
            </a:extLst>
          </p:cNvPr>
          <p:cNvSpPr txBox="1"/>
          <p:nvPr/>
        </p:nvSpPr>
        <p:spPr>
          <a:xfrm>
            <a:off x="355600" y="762000"/>
            <a:ext cx="9753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>
                <a:solidFill>
                  <a:schemeClr val="bg2">
                    <a:lumMod val="50000"/>
                  </a:schemeClr>
                </a:solidFill>
              </a:rPr>
              <a:t>P3087</a:t>
            </a:r>
            <a:endParaRPr lang="de-DE" sz="4800" b="1">
              <a:solidFill>
                <a:schemeClr val="bg2">
                  <a:lumMod val="50000"/>
                </a:schemeClr>
              </a:solidFill>
              <a:latin typeface="Aptos Mono" panose="020F0502020204030204" pitchFamily="49" charset="0"/>
            </a:endParaRPr>
          </a:p>
          <a:p>
            <a:r>
              <a:rPr lang="de-DE" sz="4800" b="1"/>
              <a:t>Make direct-initialization for enumeration types at least</a:t>
            </a:r>
          </a:p>
          <a:p>
            <a:r>
              <a:rPr lang="de-DE" sz="4800" b="1"/>
              <a:t>as permissive as</a:t>
            </a:r>
          </a:p>
          <a:p>
            <a:r>
              <a:rPr lang="de-DE" sz="4800" b="1"/>
              <a:t>direct-list-initialization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05705F-CAA5-DF60-ADC6-FE157FA7918F}"/>
              </a:ext>
            </a:extLst>
          </p:cNvPr>
          <p:cNvSpPr txBox="1"/>
          <p:nvPr/>
        </p:nvSpPr>
        <p:spPr>
          <a:xfrm>
            <a:off x="8989512" y="4234208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>
                <a:solidFill>
                  <a:srgbClr val="FABCCF"/>
                </a:solidFill>
              </a:rPr>
              <a:t>Tokyo 2024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51C9DE6-4285-3749-75C0-22CBC489D4E2}"/>
              </a:ext>
            </a:extLst>
          </p:cNvPr>
          <p:cNvSpPr txBox="1"/>
          <p:nvPr/>
        </p:nvSpPr>
        <p:spPr>
          <a:xfrm>
            <a:off x="8859667" y="4762425"/>
            <a:ext cx="4208633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ja-JP" altLang="en-US" sz="12000" b="1">
                <a:solidFill>
                  <a:srgbClr val="FABCCF"/>
                </a:solidFill>
              </a:rPr>
              <a:t>東京</a:t>
            </a:r>
            <a:endParaRPr lang="en-DE" sz="12000" b="1">
              <a:solidFill>
                <a:srgbClr val="FABCCF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2162F4-4FC7-D3E3-4CBF-B9EC3BD4F13B}"/>
              </a:ext>
            </a:extLst>
          </p:cNvPr>
          <p:cNvSpPr txBox="1"/>
          <p:nvPr/>
        </p:nvSpPr>
        <p:spPr>
          <a:xfrm>
            <a:off x="184442" y="5270501"/>
            <a:ext cx="7277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Author</a:t>
            </a:r>
            <a:r>
              <a:rPr lang="de-DE"/>
              <a:t>:          Jan Schultke</a:t>
            </a:r>
          </a:p>
          <a:p>
            <a:r>
              <a:rPr lang="de-DE" b="1"/>
              <a:t>Presenter</a:t>
            </a:r>
            <a:r>
              <a:rPr lang="de-DE"/>
              <a:t>:   Jan Schultke</a:t>
            </a:r>
          </a:p>
          <a:p>
            <a:r>
              <a:rPr lang="de-DE" b="1"/>
              <a:t>Audience</a:t>
            </a:r>
            <a:r>
              <a:rPr lang="de-DE"/>
              <a:t>:    SG17</a:t>
            </a:r>
          </a:p>
          <a:p>
            <a:r>
              <a:rPr lang="de-DE" b="1"/>
              <a:t>Project</a:t>
            </a:r>
            <a:r>
              <a:rPr lang="de-DE"/>
              <a:t>:         </a:t>
            </a:r>
            <a:r>
              <a:rPr lang="en-US"/>
              <a:t>ISO/IEC 14882 Programming Languages — C++,</a:t>
            </a:r>
          </a:p>
          <a:p>
            <a:r>
              <a:rPr lang="en-US"/>
              <a:t>                          ISO/IEC JTC1/SC22/WG21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8935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1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Contents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296006" y="1779479"/>
            <a:ext cx="1067679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4400"/>
              <a:t> </a:t>
            </a:r>
            <a:r>
              <a:rPr lang="en-US" sz="440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400"/>
              <a:t>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400"/>
              <a:t> Proposal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4400"/>
              <a:t> Impact/Design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P3087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3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3DA4CE-DF2D-144C-99BF-0E28C050739F}"/>
              </a:ext>
            </a:extLst>
          </p:cNvPr>
          <p:cNvSpPr/>
          <p:nvPr/>
        </p:nvSpPr>
        <p:spPr>
          <a:xfrm>
            <a:off x="0" y="3547872"/>
            <a:ext cx="12192000" cy="221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2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1. Introduction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0" y="1073457"/>
            <a:ext cx="11789005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Recent history of enum initialization</a:t>
            </a:r>
            <a:endParaRPr lang="de-DE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P0138R2</a:t>
            </a:r>
            <a:r>
              <a:rPr lang="de-DE" sz="2400"/>
              <a:t>: </a:t>
            </a:r>
            <a:r>
              <a:rPr lang="en-US" sz="2400"/>
              <a:t>Construction Rules for enum class Values</a:t>
            </a:r>
            <a:r>
              <a:rPr lang="de-DE" sz="2400"/>
              <a:t>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(C++17)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P0960R3: </a:t>
            </a:r>
            <a:r>
              <a:rPr lang="en-US" sz="2400"/>
              <a:t>Allow initializing aggregates from a parenthesized list of values</a:t>
            </a:r>
            <a:r>
              <a:rPr lang="de-DE" sz="2400">
                <a:solidFill>
                  <a:srgbClr val="FF0066"/>
                </a:solidFill>
              </a:rPr>
              <a:t>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(C++20)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i="1"/>
              <a:t>“What about parenthesized initialization of enumerations? “</a:t>
            </a:r>
          </a:p>
          <a:p>
            <a:pPr>
              <a:lnSpc>
                <a:spcPct val="150000"/>
              </a:lnSpc>
            </a:pPr>
            <a:r>
              <a:rPr lang="de-DE" sz="3600" b="1"/>
              <a:t>Status quo</a:t>
            </a:r>
            <a:endParaRPr lang="de-DE" sz="2400">
              <a:latin typeface="Aptos Mono" panose="020B0009020202020204" pitchFamily="49" charset="0"/>
            </a:endParaRPr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enum class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{};</a:t>
            </a:r>
          </a:p>
          <a:p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E</a:t>
            </a:r>
            <a:r>
              <a:rPr lang="de-DE" sz="2000">
                <a:latin typeface="Aptos Mono" panose="020B0009020202020204" pitchFamily="49" charset="0"/>
              </a:rPr>
              <a:t> a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}; 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OK, direct-list-initialization</a:t>
            </a:r>
          </a:p>
          <a:p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};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   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OK, direct-list-initialization</a:t>
            </a:r>
          </a:p>
          <a:p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   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OK, function-style cast</a:t>
            </a:r>
          </a:p>
          <a:p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E</a:t>
            </a:r>
            <a:r>
              <a:rPr lang="de-DE" sz="2000">
                <a:latin typeface="Aptos Mono" panose="020B0009020202020204" pitchFamily="49" charset="0"/>
              </a:rPr>
              <a:t> b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=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error: cannot convert ‘int‘ to ‘E‘ in initialization</a:t>
            </a:r>
          </a:p>
          <a:p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E</a:t>
            </a:r>
            <a:r>
              <a:rPr lang="de-DE" sz="2000">
                <a:latin typeface="Aptos Mono" panose="020B0009020202020204" pitchFamily="49" charset="0"/>
              </a:rPr>
              <a:t> c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 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error: cannot convert ‘int‘ to ‘E‘ in initialization</a:t>
            </a:r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new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 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error: cannot convert ‘int‘ to ‘E‘ in initialization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P3087 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3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0FAC48-45CA-3629-1613-935A960F498E}"/>
              </a:ext>
            </a:extLst>
          </p:cNvPr>
          <p:cNvSpPr/>
          <p:nvPr/>
        </p:nvSpPr>
        <p:spPr>
          <a:xfrm>
            <a:off x="0" y="4242816"/>
            <a:ext cx="12192000" cy="11682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3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Motivation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Teachability issues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Intuition</a:t>
            </a:r>
            <a:r>
              <a:rPr lang="de-DE" sz="2400"/>
              <a:t> violation: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i="1"/>
              <a:t>“Direct-list-init is direct-init, but without narrowing conversions. 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Enumeration initialization is </a:t>
            </a:r>
            <a:r>
              <a:rPr lang="de-DE" sz="2400">
                <a:solidFill>
                  <a:srgbClr val="FF0066"/>
                </a:solidFill>
              </a:rPr>
              <a:t>inconsistent</a:t>
            </a:r>
            <a:r>
              <a:rPr lang="de-DE" sz="2400"/>
              <a:t> with ...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class type initialization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arithmetic type initialization</a:t>
            </a:r>
          </a:p>
          <a:p>
            <a:pPr>
              <a:lnSpc>
                <a:spcPct val="150000"/>
              </a:lnSpc>
            </a:pPr>
            <a:r>
              <a:rPr lang="de-DE" sz="3600" b="1"/>
              <a:t>Don‘t repeat yourself</a:t>
            </a:r>
          </a:p>
          <a:p>
            <a:r>
              <a:rPr lang="de-DE" sz="2000">
                <a:latin typeface="Aptos Mono" panose="020B0009020202020204" pitchFamily="49" charset="0"/>
              </a:rPr>
              <a:t>std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::</a:t>
            </a:r>
            <a:r>
              <a:rPr lang="de-DE" sz="2000">
                <a:latin typeface="Aptos Mono" panose="020B0009020202020204" pitchFamily="49" charset="0"/>
              </a:rPr>
              <a:t>vector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</a:t>
            </a:r>
            <a:r>
              <a:rPr lang="de-DE" sz="2000">
                <a:latin typeface="Aptos Mono" panose="020B0009020202020204" pitchFamily="49" charset="0"/>
              </a:rPr>
              <a:t>std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::</a:t>
            </a:r>
            <a:r>
              <a:rPr lang="de-DE" sz="2000">
                <a:latin typeface="Aptos Mono" panose="020B0009020202020204" pitchFamily="49" charset="0"/>
              </a:rPr>
              <a:t>byte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 </a:t>
            </a:r>
            <a:r>
              <a:rPr lang="de-DE" sz="2000">
                <a:latin typeface="Aptos Mono" panose="020B0009020202020204" pitchFamily="49" charset="0"/>
              </a:rPr>
              <a:t>bytes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de-DE" sz="2000">
                <a:latin typeface="Aptos Mono" panose="020B0009020202020204" pitchFamily="49" charset="0"/>
              </a:rPr>
              <a:t>bytes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.</a:t>
            </a:r>
            <a:r>
              <a:rPr lang="de-DE" sz="2000">
                <a:latin typeface="Aptos Mono" panose="020B0009020202020204" pitchFamily="49" charset="0"/>
              </a:rPr>
              <a:t>emplace_back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0xff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          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ill-formed</a:t>
            </a:r>
          </a:p>
          <a:p>
            <a:r>
              <a:rPr lang="de-DE" sz="2000">
                <a:latin typeface="Aptos Mono" panose="020B0009020202020204" pitchFamily="49" charset="0"/>
              </a:rPr>
              <a:t>bytes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.</a:t>
            </a:r>
            <a:r>
              <a:rPr lang="de-DE" sz="2000">
                <a:latin typeface="Aptos Mono" panose="020B0009020202020204" pitchFamily="49" charset="0"/>
              </a:rPr>
              <a:t>emplace_back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latin typeface="Aptos Mono" panose="020B0009020202020204" pitchFamily="49" charset="0"/>
              </a:rPr>
              <a:t>std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::</a:t>
            </a:r>
            <a:r>
              <a:rPr lang="de-DE" sz="2000">
                <a:latin typeface="Aptos Mono" panose="020B0009020202020204" pitchFamily="49" charset="0"/>
              </a:rPr>
              <a:t>byte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{</a:t>
            </a:r>
            <a:r>
              <a:rPr lang="de-DE" sz="2000">
                <a:solidFill>
                  <a:srgbClr val="0070C0"/>
                </a:solidFill>
                <a:latin typeface="Aptos Mono" panose="020B0009020202020204" pitchFamily="49" charset="0"/>
              </a:rPr>
              <a:t>0xff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});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OK, but DRY violation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7" name="Textfeld 14">
            <a:extLst>
              <a:ext uri="{FF2B5EF4-FFF2-40B4-BE49-F238E27FC236}">
                <a16:creationId xmlns:a16="http://schemas.microsoft.com/office/drawing/2014/main" id="{E6C61651-7B1C-50D6-65E3-FAE97EC84DBC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P3087 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76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4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3. Proposal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Wording</a:t>
            </a:r>
            <a:endParaRPr lang="de-DE" sz="2200"/>
          </a:p>
          <a:p>
            <a:r>
              <a:rPr lang="de-DE" sz="2400"/>
              <a:t>In </a:t>
            </a:r>
            <a:r>
              <a:rPr lang="de-DE" sz="2400">
                <a:solidFill>
                  <a:srgbClr val="FF0066"/>
                </a:solidFill>
              </a:rPr>
              <a:t>[dcl.init.general]</a:t>
            </a:r>
            <a:r>
              <a:rPr lang="de-DE" sz="2400"/>
              <a:t>, define direct-initialization for enumerations exactly like direct-list-initialization, except that narrowing conversions don‘t matter.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(As a consequence, direct-init is defined in terms of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static_cast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</a:p>
          <a:p>
            <a:endParaRPr lang="de-DE" sz="2400"/>
          </a:p>
          <a:p>
            <a:r>
              <a:rPr lang="de-DE" sz="2400"/>
              <a:t>Editorial changes to </a:t>
            </a:r>
            <a:r>
              <a:rPr lang="de-DE" sz="2400">
                <a:solidFill>
                  <a:srgbClr val="FF0066"/>
                </a:solidFill>
              </a:rPr>
              <a:t>[dcl.init.list]</a:t>
            </a:r>
            <a:r>
              <a:rPr lang="de-DE" sz="2400"/>
              <a:t> for enumerations: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itemize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(prose to bullets)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define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T{...}</a:t>
            </a:r>
            <a:r>
              <a:rPr lang="de-DE" sz="2400"/>
              <a:t> in terms of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static_cast&lt;T&gt;(...)</a:t>
            </a:r>
            <a:r>
              <a:rPr lang="de-DE" sz="2400"/>
              <a:t> instead of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T(...)</a:t>
            </a:r>
          </a:p>
          <a:p>
            <a:endParaRPr lang="de-DE" sz="2200"/>
          </a:p>
          <a:p>
            <a:r>
              <a:rPr lang="de-DE" sz="2200" i="1"/>
              <a:t>TODO: Feature-detection macro?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2" name="Textfeld 14">
            <a:extLst>
              <a:ext uri="{FF2B5EF4-FFF2-40B4-BE49-F238E27FC236}">
                <a16:creationId xmlns:a16="http://schemas.microsoft.com/office/drawing/2014/main" id="{16BE36FC-1D75-3566-E31D-B5F54773462F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P3087 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7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643CE3-D272-7FE9-7878-C0F6ADCA228B}"/>
              </a:ext>
            </a:extLst>
          </p:cNvPr>
          <p:cNvSpPr/>
          <p:nvPr/>
        </p:nvSpPr>
        <p:spPr>
          <a:xfrm>
            <a:off x="0" y="4596384"/>
            <a:ext cx="12192000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5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4. Impact/Design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i="1"/>
              <a:t>“Is existing code affected?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Only expression testing (SFINAE,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i="1"/>
              <a:t>“What about enums without fixed underlying types?“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No changes, direct-init remains </a:t>
            </a:r>
            <a:r>
              <a:rPr lang="de-DE" sz="2400">
                <a:solidFill>
                  <a:srgbClr val="FF0066"/>
                </a:solidFill>
              </a:rPr>
              <a:t>ill-formed</a:t>
            </a:r>
            <a:r>
              <a:rPr lang="de-DE" sz="2400"/>
              <a:t>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(consistent with direct-list-init)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i="1"/>
              <a:t>“Shold implicit conversions to enums be allowed in general?“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No!</a:t>
            </a:r>
          </a:p>
          <a:p>
            <a:pPr>
              <a:lnSpc>
                <a:spcPct val="150000"/>
              </a:lnSpc>
            </a:pPr>
            <a:r>
              <a:rPr lang="de-DE" sz="3600" b="1"/>
              <a:t>Dubious side effect</a:t>
            </a:r>
          </a:p>
          <a:p>
            <a:pPr>
              <a:lnSpc>
                <a:spcPct val="150000"/>
              </a:lnSpc>
            </a:pPr>
            <a:r>
              <a:rPr lang="de-DE" sz="2400">
                <a:latin typeface="Aptos Mono" panose="020B0009020202020204" pitchFamily="49" charset="0"/>
              </a:rPr>
              <a:t>std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::</a:t>
            </a:r>
            <a:r>
              <a:rPr lang="de-DE" sz="2400">
                <a:latin typeface="Aptos Mono" panose="020B0009020202020204" pitchFamily="49" charset="0"/>
              </a:rPr>
              <a:t>byte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400">
                <a:latin typeface="Aptos Mono" panose="020B0009020202020204" pitchFamily="49" charset="0"/>
              </a:rPr>
              <a:t>b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400">
                <a:solidFill>
                  <a:srgbClr val="0070C0"/>
                </a:solidFill>
                <a:latin typeface="Aptos Mono" panose="020B0009020202020204" pitchFamily="49" charset="0"/>
              </a:rPr>
              <a:t>1000.f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</a:t>
            </a:r>
            <a:r>
              <a:rPr lang="de-DE" sz="2400">
                <a:solidFill>
                  <a:srgbClr val="FF0066"/>
                </a:solidFill>
                <a:latin typeface="Aptos Mono" panose="020B0009020202020204" pitchFamily="49" charset="0"/>
              </a:rPr>
              <a:t>  </a:t>
            </a:r>
            <a:r>
              <a:rPr lang="de-DE" sz="2400">
                <a:solidFill>
                  <a:srgbClr val="00B050"/>
                </a:solidFill>
                <a:latin typeface="Aptos Mono" panose="020B0009020202020204" pitchFamily="49" charset="0"/>
              </a:rPr>
              <a:t>// OK ?!</a:t>
            </a:r>
          </a:p>
          <a:p>
            <a:endParaRPr lang="de-DE" sz="2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2" name="Textfeld 14">
            <a:extLst>
              <a:ext uri="{FF2B5EF4-FFF2-40B4-BE49-F238E27FC236}">
                <a16:creationId xmlns:a16="http://schemas.microsoft.com/office/drawing/2014/main" id="{96791CAB-E0E5-DF12-6756-0E5C30C6CC64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P3087 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79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6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References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/>
              <a:t>Jan Schultke;</a:t>
            </a:r>
            <a:r>
              <a:rPr lang="de-DE" sz="2400" b="1"/>
              <a:t> P3087:</a:t>
            </a:r>
            <a:r>
              <a:rPr lang="de-DE" sz="2400"/>
              <a:t> </a:t>
            </a:r>
            <a:r>
              <a:rPr lang="en-US" sz="2400"/>
              <a:t>Make direct-initialization for enumeration types at least as permissive as direct-list-initialization 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(latest revision)</a:t>
            </a:r>
          </a:p>
          <a:p>
            <a:r>
              <a:rPr lang="de-DE" sz="2400">
                <a:hlinkClick r:id="rId2"/>
              </a:rPr>
              <a:t>https://eisenwave.github.io/cpp-proposals/enum-direct-init.html</a:t>
            </a:r>
            <a:endParaRPr lang="de-DE" sz="2400"/>
          </a:p>
          <a:p>
            <a:endParaRPr lang="de-DE" sz="2400"/>
          </a:p>
          <a:p>
            <a:r>
              <a:rPr lang="de-DE" sz="2400" i="1"/>
              <a:t>Gabriel Dos Reis;</a:t>
            </a:r>
            <a:r>
              <a:rPr lang="de-DE" sz="2400" b="1"/>
              <a:t> P0138R2:</a:t>
            </a:r>
            <a:r>
              <a:rPr lang="de-DE" sz="2400"/>
              <a:t> </a:t>
            </a:r>
            <a:r>
              <a:rPr lang="en-US" sz="2400"/>
              <a:t>Construction Rules for enum class Values</a:t>
            </a:r>
          </a:p>
          <a:p>
            <a:r>
              <a:rPr lang="de-DE" sz="2400">
                <a:hlinkClick r:id="rId3"/>
              </a:rPr>
              <a:t>https://www.open-std.org/jtc1/sc22/wg21/docs/papers/2016/p0138r2.pdf</a:t>
            </a:r>
            <a:endParaRPr lang="de-DE" sz="2400"/>
          </a:p>
          <a:p>
            <a:endParaRPr lang="de-DE" sz="2400"/>
          </a:p>
          <a:p>
            <a:r>
              <a:rPr lang="de-DE" sz="2400" i="1"/>
              <a:t>Ville Voutilainen, Thomas Köppe;</a:t>
            </a:r>
            <a:r>
              <a:rPr lang="de-DE" sz="2400" b="1"/>
              <a:t> P0960R3:</a:t>
            </a:r>
            <a:r>
              <a:rPr lang="de-DE" sz="2400"/>
              <a:t> </a:t>
            </a:r>
            <a:r>
              <a:rPr lang="en-US" sz="2400"/>
              <a:t>Allow initializing aggregates from a parenthesized list of values</a:t>
            </a:r>
          </a:p>
          <a:p>
            <a:r>
              <a:rPr lang="de-DE" sz="2400">
                <a:hlinkClick r:id="rId4"/>
              </a:rPr>
              <a:t>https://www.open-std.org/jtc1/sc22/wg21/docs/papers/2019/p0960r3.html</a:t>
            </a:r>
            <a:endParaRPr lang="de-DE" sz="24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2" name="Textfeld 14">
            <a:extLst>
              <a:ext uri="{FF2B5EF4-FFF2-40B4-BE49-F238E27FC236}">
                <a16:creationId xmlns:a16="http://schemas.microsoft.com/office/drawing/2014/main" id="{96791CAB-E0E5-DF12-6756-0E5C30C6CC64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P3087 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404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Microsoft Office PowerPoint</Application>
  <PresentationFormat>Widescreen</PresentationFormat>
  <Paragraphs>99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Aptos Mono</vt:lpstr>
      <vt:lpstr>Arial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Schultke</dc:creator>
  <cp:lastModifiedBy>Jan Schultke</cp:lastModifiedBy>
  <cp:revision>12</cp:revision>
  <dcterms:created xsi:type="dcterms:W3CDTF">2024-02-29T16:05:37Z</dcterms:created>
  <dcterms:modified xsi:type="dcterms:W3CDTF">2024-03-20T21:11:11Z</dcterms:modified>
</cp:coreProperties>
</file>