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5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AFAFA"/>
    <a:srgbClr val="DDDDDD"/>
    <a:srgbClr val="F9F9F9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03/20/2024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0C72-0DB0-1A48-8CC3-63755D7B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B204E-E8ED-2B2B-F446-21C1DA2E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F5F7-EA21-D865-CAF4-ECF24EA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745E-CC1F-4D8C-AB14-713BDEDCFEEB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F9C9-A7C7-E22D-A612-EF1A5222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07728-BEF2-3CEE-2C74-03C1036A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C7-E8C0-4139-2115-50511E6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2BEE7-155B-930C-E366-14AB5F02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3E5DD-5C99-F028-A5C5-4FA7D6A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0E4-33E7-4BD8-A1D1-C1E453B36FBE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6F005-880E-638D-B720-6A55505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548C0-82C5-FDEB-9F87-534C135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B53C1-A4C6-19F1-4714-F52FE9D4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6F8E2-0068-AA23-404E-12269604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1D2A-8129-62C9-D07E-A1DF30A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6A28-1F59-4FFB-92CF-CE623345F9DB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051E-84D7-06C2-9310-8550D3C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4449-BA41-39EE-E259-25B9F2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9349-8762-A2D1-DA3D-3256BF3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C1576-4998-A0EA-0A31-95305D43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5029A-CCB2-1085-A47F-27EEAB1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135-D190-4BD9-B150-64BA07FEF37B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D032-D02F-1395-526B-95B2AA3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5343B-BFC3-E8E7-05BB-8291EBD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B32A-5841-87D4-B738-B8EBC03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5B414-F5C8-B57C-17FA-A93A229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911A-EF8A-9C50-37CA-A251328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CE1D-6A5B-488C-96F4-3F018FB6CB1F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8C187-9400-2D4E-6413-037ADC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DA65-6D82-CEB4-56B8-F3F3384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112F-986C-0B99-AC41-D94B14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C6C-F95F-1FD2-B215-DE8248A9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AC0D3-F974-C3EE-58F2-7310F1D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C8694-FC27-8915-09AF-47CC000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17E-FE36-4AAC-B6F4-3A0FEB106346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8944-AA49-B6B0-C722-B468462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DB1F-9CED-AE1B-EC14-7042D13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9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677-C016-AB51-32AC-638CCA46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2B28D-8423-9404-D4B2-0792AEC6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2628F-C6C7-AED6-E64A-3D7E7EB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E994F4-433C-797F-342A-74307336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05AA1-E272-D193-C014-D0E01A89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E6E4B-32C7-8F7D-781B-9B11352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4BE2-97CD-40A0-B6BF-437A9B3728FF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38338-4FC2-AB4C-5C8C-E9F49F2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0CF882-9E39-A577-4101-E60AD9F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3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4C8AC-B0DA-B990-6C85-E4F8D9F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8009D-13D5-1DEC-F15F-632E4A6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E48-4668-48E3-8E08-D6EF6EFD458C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98CAA-D90E-AB8D-F458-21EE053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A31BDF-5FEB-30BD-4343-0BDD29A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67B09-94EC-2147-B711-F249FDE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FF6-23CE-41F2-98FA-82F1523C33FE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8BDD4-C352-D021-0E04-047B877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E45B0-1513-D25A-4965-4229676B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1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DDBC-2C0F-CA9C-04B1-5EC2F2E5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5C7C4-D880-0EEA-07AF-8D3FD249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897AD-F7D8-5890-CCBD-63E64156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1CC6-3FC3-A646-E2FA-E984956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F8B-005B-45A0-8527-E3C8A79F5D7D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9A99D-F612-0BAF-66A2-E2CD617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D9C86-F8B1-1DE3-157C-C63CE6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E5A46-C043-8AAC-F0CF-479BAB9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E5C45-65A3-BC3C-8BBE-505BE62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2F9B2-65D8-56F8-2F98-7A442D5F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4F17FE-7E14-1BBB-A8A2-1BD68DA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2414-ECD0-4D1E-890D-FA17C5DB1788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A93C2-A7F5-942F-415B-E09CFF2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3FAC5-8FB9-1FE9-4666-DBCBCF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7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A8540B-E7BC-AF44-A6BE-0A6D5ED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01C27-2425-C73C-1FCD-67E1719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4CD2-31C2-D4FE-CDC3-57A881F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03/20/2024 22:17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2EA46-9238-D85E-3668-C002F7CCF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96F1-4DB5-6D2F-4D57-CAFD5DF1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isenwave.github.io/cpp-proposals/int-least1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P3140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>
                <a:latin typeface="Consolas" panose="020B0609020204030204" pitchFamily="49" charset="0"/>
              </a:rPr>
              <a:t>std::int_least128_t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FABCCF"/>
                </a:solidFill>
              </a:rPr>
              <a:t>Tokyo 2024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rgbClr val="FABCCF"/>
                </a:solidFill>
              </a:rPr>
              <a:t>東京</a:t>
            </a:r>
            <a:endParaRPr lang="en-DE" sz="12000" b="1">
              <a:solidFill>
                <a:srgbClr val="FABCC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SG17,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9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Impact on implementations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3673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Implementing </a:t>
            </a:r>
            <a:r>
              <a:rPr lang="de-DE" sz="3200" b="1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GCC and clang provide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400"/>
              <a:t> and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(with some restrictions)</a:t>
            </a:r>
            <a:r>
              <a:rPr lang="de-DE" sz="2400"/>
              <a:t>.</a:t>
            </a:r>
            <a:endParaRPr lang="de-DE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No built-in type for MSVC, only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400"/>
              <a:t>,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std::_Unsigned128</a:t>
            </a:r>
            <a:r>
              <a:rPr lang="de-DE" sz="2400"/>
              <a:t> classes.</a:t>
            </a:r>
            <a:endParaRPr lang="de-DE" sz="2800" b="1"/>
          </a:p>
          <a:p>
            <a:pPr>
              <a:lnSpc>
                <a:spcPct val="150000"/>
              </a:lnSpc>
            </a:pPr>
            <a:r>
              <a:rPr lang="de-DE" sz="3600" b="1"/>
              <a:t>Implementing standard library (non-)changes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Many </a:t>
            </a: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(defining macros, aliases, relaxing  constraints,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Numerics and bit manipulation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std::gcd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std::popcount</a:t>
            </a:r>
            <a:r>
              <a:rPr lang="de-DE" sz="240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New overloads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256-bit arithmetic</a:t>
            </a:r>
            <a:r>
              <a:rPr lang="de-DE" sz="2400"/>
              <a:t> for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std::linear_congruential_engine&lt;std::uint128_t&gt;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Overwhelming majority of standard library </a:t>
            </a:r>
            <a:r>
              <a:rPr lang="de-DE" sz="2400">
                <a:solidFill>
                  <a:srgbClr val="FF0066"/>
                </a:solidFill>
              </a:rPr>
              <a:t>unchanged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As mentioned before, 128-bit </a:t>
            </a:r>
            <a:r>
              <a:rPr lang="de-DE" sz="2000"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is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665470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10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 standard integer?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>
                <a:highlight>
                  <a:srgbClr val="FAFAFA"/>
                </a:highlight>
                <a:latin typeface="Aptos Mono" panose="020B0009020202020204" pitchFamily="49" charset="0"/>
              </a:rPr>
              <a:t>long long long</a:t>
            </a:r>
            <a:r>
              <a:rPr lang="de-DE" sz="2200"/>
              <a:t> is too long; also, this would </a:t>
            </a:r>
            <a:r>
              <a:rPr lang="de-DE" sz="2200">
                <a:solidFill>
                  <a:srgbClr val="FF0066"/>
                </a:solidFill>
              </a:rPr>
              <a:t>break ABI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 </a:t>
            </a:r>
            <a:r>
              <a:rPr lang="de-DE" sz="2200" i="1">
                <a:highlight>
                  <a:srgbClr val="FAFAFA"/>
                </a:highlight>
                <a:latin typeface="Aptos Mono" panose="020B0009020202020204" pitchFamily="49" charset="0"/>
              </a:rPr>
              <a:t>std::int_least256_t</a:t>
            </a:r>
            <a:r>
              <a:rPr lang="de-DE" sz="2200" i="1"/>
              <a:t>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Too little motivation, unclear ABI, long literals.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not solve this more generally (e.g. </a:t>
            </a:r>
            <a:r>
              <a:rPr lang="de-DE" i="1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_BitInt(N)</a:t>
            </a:r>
            <a:r>
              <a:rPr lang="de-DE" sz="2200" i="1"/>
              <a:t>)?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i="1"/>
              <a:t>Huge</a:t>
            </a:r>
            <a:r>
              <a:rPr lang="de-DE" sz="2200"/>
              <a:t> effort, better done through </a:t>
            </a:r>
            <a:r>
              <a:rPr lang="de-DE" sz="2200">
                <a:highlight>
                  <a:srgbClr val="FAFAFA"/>
                </a:highlight>
                <a:latin typeface="Aptos Mono" panose="020B0009020202020204" pitchFamily="49" charset="0"/>
              </a:rPr>
              <a:t>std::big_int&lt;N&gt;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make it mandatory?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If it‘s optional, library authors do </a:t>
            </a:r>
            <a:r>
              <a:rPr lang="de-DE" sz="2200">
                <a:solidFill>
                  <a:srgbClr val="FF0066"/>
                </a:solidFill>
              </a:rPr>
              <a:t>twice the work</a:t>
            </a:r>
            <a:r>
              <a:rPr lang="de-DE" sz="22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Implementation effort is reasonable, software emulation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It‘s already here: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200"/>
              <a:t>.</a:t>
            </a:r>
            <a:endParaRPr lang="de-DE" sz="2200">
              <a:solidFill>
                <a:srgbClr val="FF0066"/>
              </a:solidFill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rely on extended integer semantics?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>
                <a:solidFill>
                  <a:srgbClr val="FF0066"/>
                </a:solidFill>
              </a:rPr>
              <a:t>No core wording</a:t>
            </a:r>
            <a:r>
              <a:rPr lang="de-DE" sz="2200"/>
              <a:t> changes; semantics are desirable.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585069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/>
              <a:t>Jan Schultke;</a:t>
            </a:r>
            <a:r>
              <a:rPr lang="de-DE" sz="2800" b="1"/>
              <a:t> P3140:</a:t>
            </a:r>
            <a:r>
              <a:rPr lang="de-DE" sz="2800"/>
              <a:t> </a:t>
            </a:r>
            <a:r>
              <a:rPr lang="en-US" sz="2400">
                <a:latin typeface="Aptos Mono" panose="020B0009020202020204" pitchFamily="49" charset="0"/>
              </a:rPr>
              <a:t>std::int_least_128_t</a:t>
            </a:r>
            <a:r>
              <a:rPr lang="en-US" sz="2800"/>
              <a:t>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800">
                <a:hlinkClick r:id="rId2"/>
              </a:rPr>
              <a:t>https://eisenwave.github.io/cpp-proposals/int-least128.html</a:t>
            </a:r>
            <a:endParaRPr lang="de-DE" sz="2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7" name="Textfeld 14">
            <a:extLst>
              <a:ext uri="{FF2B5EF4-FFF2-40B4-BE49-F238E27FC236}">
                <a16:creationId xmlns:a16="http://schemas.microsoft.com/office/drawing/2014/main" id="{4A4D5EB1-4B17-B6CD-D4C6-9950F154247D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000"/>
              <a:t> </a:t>
            </a:r>
            <a:r>
              <a:rPr lang="en-US" sz="4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the </a:t>
            </a:r>
            <a:r>
              <a:rPr lang="de-DE" sz="4000" noProof="1"/>
              <a:t>standard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Design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err="1"/>
              <a:t>Proposed</a:t>
            </a:r>
            <a:r>
              <a:rPr lang="de-DE" sz="3600" b="1"/>
              <a:t> types for </a:t>
            </a:r>
            <a:r>
              <a:rPr lang="de-DE" sz="3600" b="1">
                <a:highlight>
                  <a:srgbClr val="FAFAFA"/>
                </a:highlight>
                <a:latin typeface="Aptos Mono" panose="020B0009020202020204" pitchFamily="49" charset="0"/>
              </a:rPr>
              <a:t>&lt;cmath&gt;</a:t>
            </a:r>
          </a:p>
          <a:p>
            <a:endParaRPr lang="de-DE" sz="2000"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000">
                <a:latin typeface="Aptos Mono" panose="020B0009020202020204" pitchFamily="49" charset="0"/>
              </a:rPr>
              <a:t> 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std::int_fast128_t</a:t>
            </a:r>
          </a:p>
          <a:p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std::uint_least128_t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std::uint_fast128_t</a:t>
            </a:r>
          </a:p>
          <a:p>
            <a:endParaRPr lang="de-DE" sz="2400">
              <a:latin typeface="Aptos Mono" panose="020B0009020202020204" pitchFamily="49" charset="0"/>
            </a:endParaRPr>
          </a:p>
          <a:p>
            <a:r>
              <a:rPr lang="de-DE" sz="3600" b="1" err="1"/>
              <a:t>Desired</a:t>
            </a:r>
            <a:r>
              <a:rPr lang="de-DE" sz="3600" b="1"/>
              <a:t> </a:t>
            </a:r>
            <a:r>
              <a:rPr lang="de-DE" sz="3600" b="1" err="1"/>
              <a:t>semantics</a:t>
            </a:r>
            <a:endParaRPr lang="de-DE" sz="36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Width </a:t>
            </a:r>
            <a:r>
              <a:rPr lang="de-DE" sz="2400" err="1"/>
              <a:t>of</a:t>
            </a:r>
            <a:r>
              <a:rPr lang="de-DE" sz="2400">
                <a:solidFill>
                  <a:srgbClr val="FF0066"/>
                </a:solidFill>
              </a:rPr>
              <a:t> ≥ 128</a:t>
            </a:r>
            <a:r>
              <a:rPr lang="de-DE" sz="2400"/>
              <a:t> </a:t>
            </a:r>
            <a:r>
              <a:rPr lang="de-DE" sz="2400" err="1"/>
              <a:t>bits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(minimum-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std::int128_t</a:t>
            </a:r>
            <a:r>
              <a:rPr lang="de-DE" sz="2400"/>
              <a:t> and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std::uint128_t</a:t>
            </a:r>
            <a:r>
              <a:rPr lang="de-DE" sz="2400"/>
              <a:t> </a:t>
            </a:r>
            <a:r>
              <a:rPr lang="de-DE" sz="2400" err="1"/>
              <a:t>by</a:t>
            </a:r>
            <a:r>
              <a:rPr lang="de-DE" sz="2400"/>
              <a:t> </a:t>
            </a:r>
            <a:r>
              <a:rPr lang="de-DE" sz="2400" err="1"/>
              <a:t>proxy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exact-width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Types</a:t>
            </a:r>
            <a:r>
              <a:rPr lang="de-DE" sz="2400"/>
              <a:t>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 err="1">
                <a:solidFill>
                  <a:srgbClr val="FF0066"/>
                </a:solidFill>
              </a:rPr>
              <a:t>mandatory</a:t>
            </a:r>
            <a:endParaRPr lang="de-DE" sz="2400">
              <a:solidFill>
                <a:srgbClr val="FF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Types</a:t>
            </a:r>
            <a:r>
              <a:rPr lang="de-DE" sz="2400"/>
              <a:t>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>
                <a:solidFill>
                  <a:srgbClr val="FF0066"/>
                </a:solidFill>
              </a:rPr>
              <a:t>extended integer types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Strong </a:t>
            </a:r>
            <a:r>
              <a:rPr lang="de-DE" sz="2400">
                <a:solidFill>
                  <a:srgbClr val="FF0066"/>
                </a:solidFill>
              </a:rPr>
              <a:t>standard</a:t>
            </a:r>
            <a:r>
              <a:rPr lang="de-DE" sz="2400"/>
              <a:t> </a:t>
            </a:r>
            <a:r>
              <a:rPr lang="de-DE" sz="2400" err="1">
                <a:solidFill>
                  <a:srgbClr val="FF0066"/>
                </a:solidFill>
              </a:rPr>
              <a:t>library</a:t>
            </a:r>
            <a:r>
              <a:rPr lang="de-DE" sz="2400">
                <a:solidFill>
                  <a:srgbClr val="FF0066"/>
                </a:solidFill>
              </a:rPr>
              <a:t>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Some library changes required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are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Code search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/int128|int_128/ language:c++</a:t>
            </a:r>
            <a:r>
              <a:rPr lang="de-DE" sz="2400"/>
              <a:t>     ⟶  </a:t>
            </a:r>
            <a:r>
              <a:rPr lang="de-DE" sz="2400">
                <a:solidFill>
                  <a:srgbClr val="FF0066"/>
                </a:solidFill>
              </a:rPr>
              <a:t>145K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/std::byte/ language:c++</a:t>
            </a:r>
            <a:r>
              <a:rPr lang="de-DE" sz="2400"/>
              <a:t>        ⟶  </a:t>
            </a:r>
            <a:r>
              <a:rPr lang="de-DE" sz="2400">
                <a:solidFill>
                  <a:srgbClr val="FF0066"/>
                </a:solidFill>
              </a:rPr>
              <a:t>45.6K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/long double/ language:c++</a:t>
            </a:r>
            <a:r>
              <a:rPr lang="de-DE" sz="2400"/>
              <a:t>   ⟶  </a:t>
            </a:r>
            <a:r>
              <a:rPr lang="de-DE" sz="2400">
                <a:solidFill>
                  <a:srgbClr val="FF0066"/>
                </a:solidFill>
              </a:rPr>
              <a:t>582K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Used in </a:t>
            </a:r>
            <a:r>
              <a:rPr lang="de-DE" sz="2400" i="1"/>
              <a:t>many</a:t>
            </a:r>
            <a:r>
              <a:rPr lang="de-DE" sz="2400"/>
              <a:t> domains: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Cryptography and random number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Widening, multi-precision, fixed-point arithmetic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Implementing, parsing, printing (decimal) floating-point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Huge numbers (high-precision time, financial systems,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UUID, IPv6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Bitsets, bit-manipulation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...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The push for 128-bit integers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622C4F-F1D3-C18E-3702-5DD86B2E6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08079"/>
              </p:ext>
            </p:extLst>
          </p:nvPr>
        </p:nvGraphicFramePr>
        <p:xfrm>
          <a:off x="501577" y="1715623"/>
          <a:ext cx="10487776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7367">
                  <a:extLst>
                    <a:ext uri="{9D8B030D-6E8A-4147-A177-3AD203B41FA5}">
                      <a16:colId xmlns:a16="http://schemas.microsoft.com/office/drawing/2014/main" val="704575953"/>
                    </a:ext>
                  </a:extLst>
                </a:gridCol>
                <a:gridCol w="8770409">
                  <a:extLst>
                    <a:ext uri="{9D8B030D-6E8A-4147-A177-3AD203B41FA5}">
                      <a16:colId xmlns:a16="http://schemas.microsoft.com/office/drawing/2014/main" val="3687002959"/>
                    </a:ext>
                  </a:extLst>
                </a:gridCol>
              </a:tblGrid>
              <a:tr h="357017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Language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Support/Evolution</a:t>
                      </a:r>
                      <a:endParaRPr lang="en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24765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de-DE" sz="2000" b="1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DE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__int128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_Signed128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_BitInt(128)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04448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_BitInt(128)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998644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CUDA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__int128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949147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C#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Int128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429697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Rust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i128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 </a:t>
                      </a:r>
                      <a:r>
                        <a:rPr lang="en-US" sz="1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(RFC-1504)</a:t>
                      </a:r>
                      <a:endParaRPr lang="en-DE" sz="18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641072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Swift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Aptos Mono" panose="020B0009020202020204" pitchFamily="49" charset="0"/>
                        </a:rPr>
                        <a:t>SE-0425</a:t>
                      </a:r>
                      <a:endParaRPr lang="en-DE" sz="18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284429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Go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Aptos Mono" panose="020B0009020202020204" pitchFamily="49" charset="0"/>
                        </a:rPr>
                        <a:t>golang/go/issues/9455</a:t>
                      </a:r>
                      <a:endParaRPr lang="en-DE" sz="18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4584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AC7D069-4905-DCED-95D8-3BD36A060E34}"/>
              </a:ext>
            </a:extLst>
          </p:cNvPr>
          <p:cNvSpPr txBox="1"/>
          <p:nvPr/>
        </p:nvSpPr>
        <p:spPr>
          <a:xfrm>
            <a:off x="362317" y="4937760"/>
            <a:ext cx="1048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Many languages also support 128-bit through </a:t>
            </a:r>
            <a:r>
              <a:rPr lang="en-US" sz="2400">
                <a:solidFill>
                  <a:srgbClr val="FF0066"/>
                </a:solidFill>
              </a:rPr>
              <a:t>multi-precision integers</a:t>
            </a:r>
            <a:r>
              <a:rPr lang="en-US" sz="2400"/>
              <a:t> in the standard library.</a:t>
            </a:r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16772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have hardware support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B255F-B09A-5AC8-A82A-FB674062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13624"/>
              </p:ext>
            </p:extLst>
          </p:nvPr>
        </p:nvGraphicFramePr>
        <p:xfrm>
          <a:off x="501578" y="1959463"/>
          <a:ext cx="10215188" cy="38015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3797">
                  <a:extLst>
                    <a:ext uri="{9D8B030D-6E8A-4147-A177-3AD203B41FA5}">
                      <a16:colId xmlns:a16="http://schemas.microsoft.com/office/drawing/2014/main" val="704575953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3687002959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1452932485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2156556575"/>
                    </a:ext>
                  </a:extLst>
                </a:gridCol>
              </a:tblGrid>
              <a:tr h="601186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Operation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x86_64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ARM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RISC-V</a:t>
                      </a:r>
                      <a:endParaRPr lang="en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24765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unsigned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umulh,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mulhu,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04448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smulh,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mulsu,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22322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unsigned divide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divu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95015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signed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divs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8228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carry-less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pclmulqdq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pmull, pmull2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clmul, clmulh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439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4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2266412"/>
            <a:ext cx="12192000" cy="3091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Motivating example</a:t>
            </a:r>
          </a:p>
          <a:p>
            <a:r>
              <a:rPr lang="de-DE" sz="2400"/>
              <a:t>Using 128-bit integers,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isinf(float128_t)</a:t>
            </a:r>
            <a:r>
              <a:rPr lang="de-DE" sz="2400"/>
              <a:t> can be implemented as follows:</a:t>
            </a:r>
          </a:p>
          <a:p>
            <a:endParaRPr lang="de-DE" sz="2400"/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&gt;(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&gt;(x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&amp;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-1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&gt;&gt;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endParaRPr lang="de-DE" sz="2000"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bool</a:t>
            </a:r>
            <a:r>
              <a:rPr lang="de-DE" sz="2000">
                <a:latin typeface="Aptos Mono" panose="020B0009020202020204" pitchFamily="49" charset="0"/>
              </a:rPr>
              <a:t> isinf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==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0x7fff'0000'0000'0000'0000'0000'0000'0000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C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ABI issues related to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intmax_t</a:t>
            </a:r>
            <a:r>
              <a:rPr lang="de-DE" sz="2400"/>
              <a:t> have been resolved in C23.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does not imply existence of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int_least128_t</a:t>
            </a:r>
            <a:r>
              <a:rPr lang="de-DE" sz="2400">
                <a:solidFill>
                  <a:srgbClr val="FF0066"/>
                </a:solidFill>
              </a:rPr>
              <a:t> in C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for 128-bit must be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  <a:p>
            <a:endParaRPr lang="de-DE" sz="2800" b="1"/>
          </a:p>
          <a:p>
            <a:r>
              <a:rPr lang="de-DE" sz="2800" b="1"/>
              <a:t>Core language impact</a:t>
            </a:r>
          </a:p>
          <a:p>
            <a:r>
              <a:rPr lang="de-DE" sz="2400"/>
              <a:t>None.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(extended integer semantics are just fine)</a:t>
            </a:r>
          </a:p>
          <a:p>
            <a:endParaRPr lang="de-DE" sz="2400"/>
          </a:p>
          <a:p>
            <a:r>
              <a:rPr lang="de-DE" sz="2800" b="1"/>
              <a:t>Standard library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(adding macros, aliases,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Enhancing support</a:t>
            </a:r>
            <a:r>
              <a:rPr lang="de-DE" sz="2400"/>
              <a:t> for extended integers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Preventing 128-bit integers from </a:t>
            </a:r>
            <a:r>
              <a:rPr lang="de-DE" sz="2400">
                <a:solidFill>
                  <a:srgbClr val="FF0066"/>
                </a:solidFill>
              </a:rPr>
              <a:t>breaking ABI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std::ranges::iota_view</a:t>
            </a:r>
            <a:r>
              <a:rPr lang="de-DE" sz="240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3031270"/>
            <a:ext cx="12192000" cy="2454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6112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Enhancing support for extended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Some overload sets (</a:t>
            </a:r>
            <a:r>
              <a:rPr lang="de-DE" sz="2000"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std::bitset</a:t>
            </a:r>
            <a:r>
              <a:rPr lang="de-DE" sz="2400"/>
              <a:t> constructor) are </a:t>
            </a:r>
            <a:r>
              <a:rPr lang="de-DE" sz="2400">
                <a:solidFill>
                  <a:srgbClr val="FF0066"/>
                </a:solidFill>
              </a:rPr>
              <a:t>restricted</a:t>
            </a:r>
            <a:r>
              <a:rPr lang="de-DE" sz="2400"/>
              <a:t> to standard integer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Adding overloads for </a:t>
            </a:r>
            <a:r>
              <a:rPr lang="de-DE" sz="2000"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would </a:t>
            </a:r>
            <a:r>
              <a:rPr lang="de-DE" sz="2400">
                <a:solidFill>
                  <a:srgbClr val="FF0066"/>
                </a:solidFill>
              </a:rPr>
              <a:t>not comply</a:t>
            </a:r>
            <a:r>
              <a:rPr lang="de-DE" sz="2400"/>
              <a:t>.</a:t>
            </a:r>
          </a:p>
          <a:p>
            <a:endParaRPr lang="de-DE" sz="2400"/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current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proposed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Mono</vt:lpstr>
      <vt:lpstr>Arial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9</cp:revision>
  <dcterms:created xsi:type="dcterms:W3CDTF">2024-02-29T16:05:37Z</dcterms:created>
  <dcterms:modified xsi:type="dcterms:W3CDTF">2024-03-20T22:46:31Z</dcterms:modified>
</cp:coreProperties>
</file>