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71" r:id="rId5"/>
    <p:sldId id="273" r:id="rId6"/>
    <p:sldId id="267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5ECB2"/>
    <a:srgbClr val="ABFFAB"/>
    <a:srgbClr val="FF0066"/>
    <a:srgbClr val="FAFAFA"/>
    <a:srgbClr val="DDDDDD"/>
    <a:srgbClr val="FFF3F7"/>
    <a:srgbClr val="FABCCF"/>
    <a:srgbClr val="F896B4"/>
    <a:srgbClr val="FE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6 Mar 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6 Mar 2024 19:04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isenwave.github.io/cpp-proposals/constexpr-uncaught-excep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-std.org/jtc1/sc22/wg21/docs/papers/2024/p3068r0.pdf" TargetMode="External"/><Relationship Id="rId5" Type="http://schemas.openxmlformats.org/officeDocument/2006/relationships/hyperlink" Target="https://www.open-std.org/jtc1/sc22/wg21/docs/papers/2021/p2417r0.pdf" TargetMode="External"/><Relationship Id="rId4" Type="http://schemas.openxmlformats.org/officeDocument/2006/relationships/hyperlink" Target="https://www.open-std.org/jtc1/sc22/wg21/docs/papers/2019/n480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P3105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3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3000" b="1">
                <a:latin typeface="Aptos Mono" panose="020B0009020202020204" pitchFamily="49" charset="0"/>
              </a:rPr>
              <a:t> std</a:t>
            </a:r>
            <a:r>
              <a:rPr lang="de-DE" sz="3000" b="1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3000" b="1">
                <a:latin typeface="Aptos Mono" panose="020B0009020202020204" pitchFamily="49" charset="0"/>
              </a:rPr>
              <a:t>uncaught_exceptions</a:t>
            </a:r>
            <a:r>
              <a:rPr lang="de-DE" sz="3000" b="1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accent1"/>
                </a:solidFill>
              </a:rPr>
              <a:t>Tokyo 2024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chemeClr val="accent1"/>
                </a:solidFill>
              </a:rPr>
              <a:t>東京</a:t>
            </a:r>
            <a:endParaRPr lang="en-DE" sz="12000" b="1">
              <a:solidFill>
                <a:schemeClr val="accent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000"/>
              <a:t> </a:t>
            </a:r>
            <a:r>
              <a:rPr lang="en-US" sz="4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Motivating example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Proposal</a:t>
            </a:r>
            <a:endParaRPr lang="de-DE" sz="4000" noProof="1"/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Implementation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1073457"/>
            <a:ext cx="11725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Status quo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throw</a:t>
            </a:r>
            <a:r>
              <a:rPr lang="de-DE" sz="2400"/>
              <a:t> cannot be used in a constant expression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([expr.const])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Some proposals seek change: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2"/>
                </a:solidFill>
              </a:rPr>
              <a:t>P2996R1:</a:t>
            </a:r>
            <a:r>
              <a:rPr lang="de-DE" sz="2400">
                <a:solidFill>
                  <a:schemeClr val="accent2"/>
                </a:solidFill>
              </a:rPr>
              <a:t> Reflection for C++26</a:t>
            </a:r>
            <a:r>
              <a:rPr lang="de-DE" sz="2400"/>
              <a:t> recommends exception handling for reflections</a:t>
            </a:r>
            <a:endParaRPr lang="de-DE" sz="24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2"/>
                </a:solidFill>
              </a:rPr>
              <a:t>P3068R0:</a:t>
            </a:r>
            <a:r>
              <a:rPr lang="de-DE" sz="2400">
                <a:solidFill>
                  <a:schemeClr val="accent2"/>
                </a:solidFill>
              </a:rPr>
              <a:t> Allowing exception throwing in constant-evaluation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Regardless: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std::uncaught_exceptions()</a:t>
            </a:r>
            <a:r>
              <a:rPr lang="de-DE" sz="2400"/>
              <a:t> can be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constexpr</a:t>
            </a:r>
            <a:r>
              <a:rPr lang="de-DE" sz="2400"/>
              <a:t> </a:t>
            </a:r>
            <a:r>
              <a:rPr lang="de-DE" sz="2400">
                <a:solidFill>
                  <a:schemeClr val="accent2"/>
                </a:solidFill>
              </a:rPr>
              <a:t>(proposed)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std::current_exception()</a:t>
            </a:r>
            <a:r>
              <a:rPr lang="de-DE" sz="2400"/>
              <a:t> can be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constexpr</a:t>
            </a:r>
            <a:r>
              <a:rPr lang="de-DE" sz="2400"/>
              <a:t> </a:t>
            </a:r>
            <a:r>
              <a:rPr lang="de-DE" sz="2400">
                <a:solidFill>
                  <a:schemeClr val="accent2"/>
                </a:solidFill>
              </a:rPr>
              <a:t>(proposed)</a:t>
            </a:r>
          </a:p>
          <a:p>
            <a:pPr>
              <a:lnSpc>
                <a:spcPct val="150000"/>
              </a:lnSpc>
            </a:pPr>
            <a:r>
              <a:rPr lang="de-DE" sz="3600" b="1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Future-proof existing code for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constexpr</a:t>
            </a:r>
            <a:r>
              <a:rPr lang="de-DE" sz="2400"/>
              <a:t>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Eliminate special cases in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constexpr</a:t>
            </a:r>
            <a:r>
              <a:rPr lang="de-DE" sz="2400"/>
              <a:t> code.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F0689EC1-61C4-C190-A0AE-822E5AE4CB0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7ECD94-3FCF-3DF7-873F-C9DA85330969}"/>
              </a:ext>
            </a:extLst>
          </p:cNvPr>
          <p:cNvSpPr/>
          <p:nvPr/>
        </p:nvSpPr>
        <p:spPr>
          <a:xfrm>
            <a:off x="0" y="3912218"/>
            <a:ext cx="12192000" cy="18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Motivating example</a:t>
            </a:r>
            <a:endParaRPr lang="en-DE" sz="4800" b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0F9AC5-F4D2-25DF-39AE-A8E6F613EF37}"/>
              </a:ext>
            </a:extLst>
          </p:cNvPr>
          <p:cNvSpPr/>
          <p:nvPr/>
        </p:nvSpPr>
        <p:spPr>
          <a:xfrm>
            <a:off x="0" y="2145822"/>
            <a:ext cx="12192000" cy="1602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FC2E0F99-B87B-6463-6AFE-7F0CAF8E72B9}"/>
              </a:ext>
            </a:extLst>
          </p:cNvPr>
          <p:cNvSpPr txBox="1"/>
          <p:nvPr/>
        </p:nvSpPr>
        <p:spPr>
          <a:xfrm>
            <a:off x="312561" y="1073457"/>
            <a:ext cx="1172509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std::scope_success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(Library Fundamentals TS v3)</a:t>
            </a:r>
            <a:r>
              <a:rPr lang="de-DE" sz="2400"/>
              <a:t> invokes a function object when it goes out of scope without an exception being thrown.</a:t>
            </a:r>
          </a:p>
          <a:p>
            <a:endParaRPr lang="de-DE" sz="2400"/>
          </a:p>
          <a:p>
            <a:r>
              <a:rPr lang="de-DE">
                <a:solidFill>
                  <a:srgbClr val="7030A0"/>
                </a:solidFill>
                <a:latin typeface="Aptos Mono" panose="020B0009020202020204" pitchFamily="49" charset="0"/>
              </a:rPr>
              <a:t>scope_success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::~</a:t>
            </a:r>
            <a:r>
              <a:rPr lang="de-DE">
                <a:solidFill>
                  <a:srgbClr val="7030A0"/>
                </a:solidFill>
                <a:latin typeface="Aptos Mono" panose="020B0009020202020204" pitchFamily="49" charset="0"/>
              </a:rPr>
              <a:t>scope_success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this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-&gt;</a:t>
            </a:r>
            <a:r>
              <a:rPr lang="de-DE">
                <a:latin typeface="Aptos Mono" panose="020B0009020202020204" pitchFamily="49" charset="0"/>
              </a:rPr>
              <a:t>uncaught_on_creation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&gt;= </a:t>
            </a:r>
            <a:r>
              <a:rPr lang="de-DE">
                <a:latin typeface="Aptos Mono" panose="020B0009020202020204" pitchFamily="49" charset="0"/>
              </a:rPr>
              <a:t>std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>
                <a:latin typeface="Aptos Mono" panose="020B0009020202020204" pitchFamily="49" charset="0"/>
              </a:rPr>
              <a:t>uncaught_exceptions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()) {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this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-&gt;</a:t>
            </a:r>
            <a:r>
              <a:rPr lang="de-DE">
                <a:latin typeface="Aptos Mono" panose="020B0009020202020204" pitchFamily="49" charset="0"/>
              </a:rPr>
              <a:t>exit_function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();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}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endParaRPr lang="de-DE">
              <a:solidFill>
                <a:srgbClr val="7030A0"/>
              </a:solidFill>
              <a:latin typeface="Aptos Mono" panose="020B000902020202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constexpr </a:t>
            </a:r>
            <a:r>
              <a:rPr lang="de-DE">
                <a:solidFill>
                  <a:srgbClr val="7030A0"/>
                </a:solidFill>
                <a:latin typeface="Aptos Mono" panose="020B0009020202020204" pitchFamily="49" charset="0"/>
              </a:rPr>
              <a:t>scope_success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::~</a:t>
            </a:r>
            <a:r>
              <a:rPr lang="de-DE">
                <a:solidFill>
                  <a:srgbClr val="7030A0"/>
                </a:solidFill>
                <a:latin typeface="Aptos Mono" panose="020B0009020202020204" pitchFamily="49" charset="0"/>
              </a:rPr>
              <a:t>scope_success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</a:t>
            </a:r>
            <a:r>
              <a:rPr lang="de-DE">
                <a:latin typeface="Aptos Mono" panose="020B0009020202020204" pitchFamily="49" charset="0"/>
              </a:rPr>
              <a:t>std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>
                <a:latin typeface="Aptos Mono" panose="020B0009020202020204" pitchFamily="49" charset="0"/>
              </a:rPr>
              <a:t>is_constant_evaluated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 ||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this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-&gt;</a:t>
            </a:r>
            <a:r>
              <a:rPr lang="de-DE">
                <a:latin typeface="Aptos Mono" panose="020B0009020202020204" pitchFamily="49" charset="0"/>
              </a:rPr>
              <a:t>uncaught_on_creation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&gt;= </a:t>
            </a:r>
            <a:r>
              <a:rPr lang="de-DE">
                <a:latin typeface="Aptos Mono" panose="020B0009020202020204" pitchFamily="49" charset="0"/>
              </a:rPr>
              <a:t>std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>
                <a:latin typeface="Aptos Mono" panose="020B0009020202020204" pitchFamily="49" charset="0"/>
              </a:rPr>
              <a:t>uncaught_exceptions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()) {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</a:t>
            </a:r>
            <a:r>
              <a:rPr lang="de-DE" b="1">
                <a:solidFill>
                  <a:srgbClr val="C00000"/>
                </a:solidFill>
                <a:latin typeface="Aptos Mono" panose="020B0009020202020204" pitchFamily="49" charset="0"/>
              </a:rPr>
              <a:t>this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-&gt;</a:t>
            </a:r>
            <a:r>
              <a:rPr lang="de-DE">
                <a:latin typeface="Aptos Mono" panose="020B0009020202020204" pitchFamily="49" charset="0"/>
              </a:rPr>
              <a:t>exit_function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();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}</a:t>
            </a:r>
          </a:p>
          <a:p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2" name="Textfeld 14">
            <a:extLst>
              <a:ext uri="{FF2B5EF4-FFF2-40B4-BE49-F238E27FC236}">
                <a16:creationId xmlns:a16="http://schemas.microsoft.com/office/drawing/2014/main" id="{70C9E174-C5CA-8A80-F4EA-5F4A906EADD5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A9D6E6-ADC1-3412-84C7-63CD8DC6AA0F}"/>
              </a:ext>
            </a:extLst>
          </p:cNvPr>
          <p:cNvSpPr/>
          <p:nvPr/>
        </p:nvSpPr>
        <p:spPr>
          <a:xfrm>
            <a:off x="6096" y="2615184"/>
            <a:ext cx="12192000" cy="536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Proposal</a:t>
            </a:r>
            <a:endParaRPr lang="en-DE" sz="4800" b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0F9AC5-F4D2-25DF-39AE-A8E6F613EF37}"/>
              </a:ext>
            </a:extLst>
          </p:cNvPr>
          <p:cNvSpPr/>
          <p:nvPr/>
        </p:nvSpPr>
        <p:spPr>
          <a:xfrm>
            <a:off x="0" y="1475232"/>
            <a:ext cx="12192000" cy="536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FC2E0F99-B87B-6463-6AFE-7F0CAF8E72B9}"/>
              </a:ext>
            </a:extLst>
          </p:cNvPr>
          <p:cNvSpPr txBox="1"/>
          <p:nvPr/>
        </p:nvSpPr>
        <p:spPr>
          <a:xfrm>
            <a:off x="312561" y="1073457"/>
            <a:ext cx="117250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Update </a:t>
            </a:r>
            <a:r>
              <a:rPr lang="de-DE" sz="2400">
                <a:solidFill>
                  <a:schemeClr val="accent2"/>
                </a:solidFill>
              </a:rPr>
              <a:t>[uncaught.exceptions]</a:t>
            </a:r>
            <a:r>
              <a:rPr lang="de-DE" sz="2400"/>
              <a:t> and </a:t>
            </a:r>
            <a:r>
              <a:rPr lang="de-DE" sz="2400">
                <a:solidFill>
                  <a:schemeClr val="accent2"/>
                </a:solidFill>
              </a:rPr>
              <a:t>[exception.syn]</a:t>
            </a:r>
            <a:r>
              <a:rPr lang="de-DE" sz="240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000" b="1">
                <a:highlight>
                  <a:srgbClr val="C5ECB2"/>
                </a:highlight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int uncaught_exceptions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de-DE" sz="2000">
              <a:latin typeface="Aptos Mono" panose="020B0009020202020204" pitchFamily="49" charset="0"/>
            </a:endParaRPr>
          </a:p>
          <a:p>
            <a:r>
              <a:rPr lang="de-DE" sz="2400"/>
              <a:t>Update </a:t>
            </a:r>
            <a:r>
              <a:rPr lang="de-DE" sz="2400">
                <a:solidFill>
                  <a:schemeClr val="accent2"/>
                </a:solidFill>
              </a:rPr>
              <a:t>[propagation]</a:t>
            </a:r>
            <a:r>
              <a:rPr lang="de-DE" sz="2400"/>
              <a:t> and </a:t>
            </a:r>
            <a:r>
              <a:rPr lang="de-DE" sz="2400">
                <a:solidFill>
                  <a:schemeClr val="accent2"/>
                </a:solidFill>
              </a:rPr>
              <a:t>[exception.syn]</a:t>
            </a:r>
            <a:r>
              <a:rPr lang="de-DE" sz="240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000" b="1">
                <a:highlight>
                  <a:srgbClr val="C5ECB2"/>
                </a:highlight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exception_ptr current_exception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de-DE" sz="2400"/>
          </a:p>
          <a:p>
            <a:r>
              <a:rPr lang="de-DE" sz="2400"/>
              <a:t>Update </a:t>
            </a:r>
            <a:r>
              <a:rPr lang="de-DE" sz="2400">
                <a:solidFill>
                  <a:schemeClr val="accent2"/>
                </a:solidFill>
              </a:rPr>
              <a:t>[propagation]</a:t>
            </a:r>
            <a:r>
              <a:rPr lang="de-DE" sz="240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exception_ptr</a:t>
            </a:r>
            <a:r>
              <a:rPr lang="de-DE" sz="2400"/>
              <a:t> becomes a literal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Uses of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exception_ptr</a:t>
            </a:r>
            <a:r>
              <a:rPr lang="de-DE" sz="2400"/>
              <a:t> null pointers become constant expressions.</a:t>
            </a:r>
          </a:p>
          <a:p>
            <a:endParaRPr lang="de-DE" sz="2400"/>
          </a:p>
          <a:p>
            <a:r>
              <a:rPr lang="de-DE" sz="2400"/>
              <a:t>Update feature-detection in </a:t>
            </a:r>
            <a:r>
              <a:rPr lang="de-DE" sz="2400">
                <a:solidFill>
                  <a:schemeClr val="accent2"/>
                </a:solidFill>
              </a:rPr>
              <a:t>[version.syn]</a:t>
            </a:r>
            <a:r>
              <a:rPr lang="de-DE" sz="2400"/>
              <a:t>.</a:t>
            </a:r>
          </a:p>
          <a:p>
            <a:endParaRPr lang="de-DE" sz="2400"/>
          </a:p>
        </p:txBody>
      </p:sp>
      <p:sp>
        <p:nvSpPr>
          <p:cNvPr id="2" name="Textfeld 14">
            <a:extLst>
              <a:ext uri="{FF2B5EF4-FFF2-40B4-BE49-F238E27FC236}">
                <a16:creationId xmlns:a16="http://schemas.microsoft.com/office/drawing/2014/main" id="{70C9E174-C5CA-8A80-F4EA-5F4A906EADD5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F76DD9-111F-DAEE-33F8-51333664640E}"/>
              </a:ext>
            </a:extLst>
          </p:cNvPr>
          <p:cNvSpPr/>
          <p:nvPr/>
        </p:nvSpPr>
        <p:spPr>
          <a:xfrm>
            <a:off x="0" y="1182624"/>
            <a:ext cx="12192000" cy="2048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1073457"/>
            <a:ext cx="1155025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 int </a:t>
            </a:r>
            <a:r>
              <a:rPr lang="de-DE" sz="2000">
                <a:latin typeface="Aptos Mono" panose="020B0009020202020204" pitchFamily="49" charset="0"/>
              </a:rPr>
              <a:t>uncaught_exceptions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consteval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return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}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</a:t>
            </a:r>
            <a:r>
              <a:rPr lang="de-DE" sz="2000" b="1">
                <a:solidFill>
                  <a:srgbClr val="00B050"/>
                </a:solidFill>
                <a:latin typeface="Aptos Mono" panose="020B0009020202020204" pitchFamily="49" charset="0"/>
              </a:rPr>
              <a:t>TODO: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 what uncaught_exceptions() normally does ...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endParaRPr lang="de-DE" sz="2400"/>
          </a:p>
          <a:p>
            <a:r>
              <a:rPr lang="de-DE" sz="2800" b="1"/>
              <a:t>Other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Analogous change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current_exception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Add </a:t>
            </a:r>
            <a:r>
              <a:rPr lang="de-DE" sz="2000">
                <a:latin typeface="Aptos Mono" panose="020B0009020202020204" pitchFamily="49" charset="0"/>
              </a:rPr>
              <a:t>constexpr</a:t>
            </a:r>
            <a:r>
              <a:rPr lang="de-DE" sz="2400"/>
              <a:t>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exception_ptr</a:t>
            </a:r>
            <a:r>
              <a:rPr lang="de-DE" sz="2400"/>
              <a:t>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Make sure that inline functions don‘t break ABI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[gnu::used]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accent2"/>
                </a:solidFill>
              </a:rPr>
              <a:t>If </a:t>
            </a:r>
            <a:r>
              <a:rPr lang="de-DE" sz="2000">
                <a:solidFill>
                  <a:schemeClr val="accent2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constexpr throw</a:t>
            </a:r>
            <a:r>
              <a:rPr lang="de-DE" sz="2400">
                <a:solidFill>
                  <a:schemeClr val="accent2"/>
                </a:solidFill>
              </a:rPr>
              <a:t> becomes a thing, it‘s not so simple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exception_ptr</a:t>
            </a:r>
            <a:r>
              <a:rPr lang="de-DE" sz="2400"/>
              <a:t> is simple to update (it‘s a class, wrapping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void*</a:t>
            </a:r>
            <a:r>
              <a:rPr lang="de-DE" sz="2400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Implementation</a:t>
            </a:r>
            <a:endParaRPr lang="en-DE" sz="4800" b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C8D4FED7-19F7-38AE-8773-8D604D03DD2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6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10C0E106-0F66-E673-B218-160672E540AD}"/>
              </a:ext>
            </a:extLst>
          </p:cNvPr>
          <p:cNvSpPr txBox="1"/>
          <p:nvPr/>
        </p:nvSpPr>
        <p:spPr>
          <a:xfrm>
            <a:off x="312561" y="1073457"/>
            <a:ext cx="106767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/>
              <a:t>Thomas Köppe</a:t>
            </a:r>
            <a:r>
              <a:rPr lang="de-DE" sz="2000"/>
              <a:t>; </a:t>
            </a:r>
            <a:r>
              <a:rPr lang="de-DE" sz="2000" b="1"/>
              <a:t>N4806:</a:t>
            </a:r>
            <a:r>
              <a:rPr lang="de-DE" sz="2000"/>
              <a:t> Working Draft, C++ Extensions for Library Fundamentals, Version 3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https://www.open-std.org/jtc1/sc22/wg21/docs/papers/2019/n4806.html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Wyatt Childers et al.</a:t>
            </a:r>
            <a:r>
              <a:rPr lang="de-DE" sz="2000"/>
              <a:t>; </a:t>
            </a:r>
            <a:r>
              <a:rPr lang="de-DE" sz="2000" b="1"/>
              <a:t>P2996R1:</a:t>
            </a:r>
            <a:r>
              <a:rPr lang="de-DE" sz="2000"/>
              <a:t> Reflection for C++26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https://www.open-std.org/jtc1/sc22/wg21/docs/papers/2021/p2417r0.pdf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Hana Dusíková</a:t>
            </a:r>
            <a:r>
              <a:rPr lang="de-DE" sz="2000"/>
              <a:t>; </a:t>
            </a:r>
            <a:r>
              <a:rPr lang="de-DE" sz="2000" b="1"/>
              <a:t>P3068R0:</a:t>
            </a:r>
            <a:r>
              <a:rPr lang="de-DE" sz="2000"/>
              <a:t> Allowing exception throwing in constant-evaluation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https://www.open-std.org/jtc1/sc22/wg21/docs/papers/2024/p3068r0.pdf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Jan Schultke</a:t>
            </a:r>
            <a:r>
              <a:rPr lang="de-DE" sz="2000"/>
              <a:t>; </a:t>
            </a:r>
            <a:r>
              <a:rPr lang="de-DE" sz="2000" b="1"/>
              <a:t>P3105</a:t>
            </a:r>
            <a:r>
              <a:rPr lang="de-DE" sz="2000"/>
              <a:t> </a:t>
            </a:r>
            <a:r>
              <a:rPr lang="de-DE">
                <a:highlight>
                  <a:srgbClr val="F9F9F9"/>
                </a:highlight>
                <a:latin typeface="Aptos Mono" panose="020B0009020202020204" pitchFamily="49" charset="0"/>
              </a:rPr>
              <a:t>constexpr std::uncaught_exceptions()</a:t>
            </a:r>
            <a:r>
              <a:rPr lang="de-DE" sz="2000"/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https://eisenwave.github.io/cpp-proposals/constexpr-uncaught-exceptions.html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feld 14">
            <a:extLst>
              <a:ext uri="{FF2B5EF4-FFF2-40B4-BE49-F238E27FC236}">
                <a16:creationId xmlns:a16="http://schemas.microsoft.com/office/drawing/2014/main" id="{AF838555-9B10-05EF-ABED-033CE3CCED30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P3105 </a:t>
            </a:r>
            <a:r>
              <a:rPr lang="de-DE" sz="1600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constexpr std::uncaught_exceptions()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652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15</cp:revision>
  <dcterms:created xsi:type="dcterms:W3CDTF">2024-02-29T16:05:37Z</dcterms:created>
  <dcterms:modified xsi:type="dcterms:W3CDTF">2024-03-06T21:18:41Z</dcterms:modified>
</cp:coreProperties>
</file>