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84" r:id="rId9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B73"/>
    <a:srgbClr val="A0A4D1"/>
    <a:srgbClr val="460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12433-1376-4B7B-9D82-F113B93564E3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A8C3D-DE22-4652-9F9F-1B144D14B2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A8C3D-DE22-4652-9F9F-1B144D14B23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A8C3D-DE22-4652-9F9F-1B144D14B23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A8C3D-DE22-4652-9F9F-1B144D14B23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A8C3D-DE22-4652-9F9F-1B144D14B23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A8C3D-DE22-4652-9F9F-1B144D14B23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A8C3D-DE22-4652-9F9F-1B144D14B23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A8C3D-DE22-4652-9F9F-1B144D14B23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A8C3D-DE22-4652-9F9F-1B144D14B23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5360669" y="1153807"/>
            <a:ext cx="3650567" cy="926306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rgbClr val="08263D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5360671" y="2122975"/>
            <a:ext cx="3650566" cy="351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rgbClr val="4F56A6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223305" y="1067993"/>
            <a:ext cx="3810000" cy="36992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062939" y="1067993"/>
            <a:ext cx="3820587" cy="36992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45048" y="428206"/>
            <a:ext cx="6984076" cy="5377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574" y="1274940"/>
            <a:ext cx="3868340" cy="617934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96574" y="1892874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095884" y="1274940"/>
            <a:ext cx="3887391" cy="617934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095884" y="1892874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B826-6809-49B3-9B4B-177D412235B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6588-DDE8-471E-8B00-84770346AAA3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34F5-3070-40FE-8C74-67509CC38D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9144000" cy="513805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53143"/>
            <a:ext cx="9144000" cy="4310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59036" y="121440"/>
            <a:ext cx="7513376" cy="524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B826-6809-49B3-9B4B-177D412235B0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D0B5-09AD-499F-88BC-01FCE55CD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359036" y="837827"/>
            <a:ext cx="7513376" cy="3894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8263D"/>
          </a:solidFill>
          <a:effectLst/>
          <a:latin typeface="+mj-ea"/>
          <a:ea typeface="+mj-ea"/>
          <a:cs typeface="+mj-cs"/>
        </a:defRPr>
      </a:lvl1pPr>
    </p:titleStyle>
    <p:bodyStyle>
      <a:lvl1pPr marL="200660" indent="-200660" algn="just" defTabSz="514350" rtl="0" eaLnBrk="1" latinLnBrk="0" hangingPunct="1">
        <a:lnSpc>
          <a:spcPct val="110000"/>
        </a:lnSpc>
        <a:spcBef>
          <a:spcPts val="1015"/>
        </a:spcBef>
        <a:spcAft>
          <a:spcPts val="0"/>
        </a:spcAft>
        <a:buClr>
          <a:schemeClr val="accent1"/>
        </a:buClr>
        <a:buSzPct val="70000"/>
        <a:buFont typeface="Webdings" panose="05030102010509060703" pitchFamily="18" charset="2"/>
        <a:buChar char=""/>
        <a:defRPr sz="15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00660" indent="-200660" algn="just" defTabSz="514350" rtl="0" eaLnBrk="1" latinLnBrk="0" hangingPunct="1">
        <a:lnSpc>
          <a:spcPct val="150000"/>
        </a:lnSpc>
        <a:spcBef>
          <a:spcPts val="0"/>
        </a:spcBef>
        <a:spcAft>
          <a:spcPts val="34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0"/>
            <a:ext cx="9144000" cy="51380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2935164"/>
            <a:ext cx="5988205" cy="1814286"/>
          </a:xfrm>
          <a:prstGeom prst="rect">
            <a:avLst/>
          </a:prstGeom>
          <a:solidFill>
            <a:srgbClr val="434B73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66053" y="4167063"/>
            <a:ext cx="769256" cy="742043"/>
          </a:xfrm>
          <a:prstGeom prst="rect">
            <a:avLst/>
          </a:prstGeom>
          <a:solidFill>
            <a:srgbClr val="A0A4D1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3436" y="3109799"/>
            <a:ext cx="5432617" cy="127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6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就业能力展示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0"/>
            <a:ext cx="9144000" cy="5138057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0" y="840122"/>
            <a:ext cx="9144000" cy="3947778"/>
          </a:xfrm>
          <a:prstGeom prst="rect">
            <a:avLst/>
          </a:prstGeom>
          <a:solidFill>
            <a:srgbClr val="434B73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>
            <a:off x="2382" y="2710578"/>
            <a:ext cx="9141619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bg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72279" y="3204591"/>
            <a:ext cx="749673" cy="751323"/>
            <a:chOff x="3437020" y="1033173"/>
            <a:chExt cx="863676" cy="865577"/>
          </a:xfrm>
        </p:grpSpPr>
        <p:sp>
          <p:nvSpPr>
            <p:cNvPr id="17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596066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screen">
              <a:biLevel thresh="25000"/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4943925" y="2623138"/>
            <a:ext cx="749673" cy="749944"/>
            <a:chOff x="3437020" y="3157655"/>
            <a:chExt cx="863676" cy="863988"/>
          </a:xfrm>
        </p:grpSpPr>
        <p:sp>
          <p:nvSpPr>
            <p:cNvPr id="24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596066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26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4" name="矩形 68"/>
          <p:cNvSpPr>
            <a:spLocks noChangeArrowheads="1"/>
          </p:cNvSpPr>
          <p:nvPr/>
        </p:nvSpPr>
        <p:spPr bwMode="auto">
          <a:xfrm>
            <a:off x="4722861" y="2110871"/>
            <a:ext cx="1088769" cy="26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能力展示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709103" y="1511358"/>
            <a:ext cx="141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</a:t>
            </a:r>
          </a:p>
        </p:txBody>
      </p:sp>
      <p:sp>
        <p:nvSpPr>
          <p:cNvPr id="51" name="矩形 68"/>
          <p:cNvSpPr>
            <a:spLocks noChangeArrowheads="1"/>
          </p:cNvSpPr>
          <p:nvPr/>
        </p:nvSpPr>
        <p:spPr bwMode="auto">
          <a:xfrm>
            <a:off x="1617364" y="2556610"/>
            <a:ext cx="1088769" cy="26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自我评估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628214" y="2061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63023" y="196180"/>
            <a:ext cx="1213352" cy="1213352"/>
            <a:chOff x="1602769" y="143838"/>
            <a:chExt cx="1331936" cy="1331936"/>
          </a:xfrm>
        </p:grpSpPr>
        <p:sp>
          <p:nvSpPr>
            <p:cNvPr id="8" name="椭圆 7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434B73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TextBox 145"/>
            <p:cNvSpPr txBox="1"/>
            <p:nvPr/>
          </p:nvSpPr>
          <p:spPr>
            <a:xfrm>
              <a:off x="1679041" y="396413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sp>
          <p:nvSpPr>
            <p:cNvPr id="10" name="TextBox 146"/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4" grpId="0"/>
      <p:bldP spid="45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0"/>
            <a:ext cx="9144000" cy="513805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354564" y="820295"/>
            <a:ext cx="2276976" cy="2276976"/>
            <a:chOff x="1602769" y="143838"/>
            <a:chExt cx="1331936" cy="1331936"/>
          </a:xfrm>
        </p:grpSpPr>
        <p:sp>
          <p:nvSpPr>
            <p:cNvPr id="8" name="椭圆 7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434B73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TextBox 145"/>
            <p:cNvSpPr txBox="1"/>
            <p:nvPr/>
          </p:nvSpPr>
          <p:spPr>
            <a:xfrm>
              <a:off x="1689402" y="342440"/>
              <a:ext cx="1189310" cy="864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第一部分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477389" y="3436786"/>
            <a:ext cx="2031325" cy="646331"/>
          </a:xfrm>
          <a:prstGeom prst="rect">
            <a:avLst/>
          </a:prstGeom>
          <a:solidFill>
            <a:srgbClr val="434B73"/>
          </a:solidFill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自我评估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780379" y="3626081"/>
            <a:ext cx="5295454" cy="705122"/>
          </a:xfrm>
          <a:prstGeom prst="roundRect">
            <a:avLst>
              <a:gd name="adj" fmla="val 7333"/>
            </a:avLst>
          </a:prstGeom>
          <a:solidFill>
            <a:srgbClr val="434B73"/>
          </a:solidFill>
          <a:ln w="9525">
            <a:noFill/>
            <a:round/>
          </a:ln>
          <a:effectLst/>
        </p:spPr>
        <p:txBody>
          <a:bodyPr lIns="98581" tIns="49291" rIns="98581" bIns="49291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6" name="Freeform 23"/>
          <p:cNvSpPr/>
          <p:nvPr/>
        </p:nvSpPr>
        <p:spPr bwMode="auto">
          <a:xfrm>
            <a:off x="2415757" y="2448413"/>
            <a:ext cx="1625545" cy="1177668"/>
          </a:xfrm>
          <a:custGeom>
            <a:avLst/>
            <a:gdLst>
              <a:gd name="T0" fmla="*/ 0 w 735"/>
              <a:gd name="T1" fmla="*/ 0 h 532"/>
              <a:gd name="T2" fmla="*/ 735 w 735"/>
              <a:gd name="T3" fmla="*/ 532 h 532"/>
            </a:gdLst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T0" t="T1" r="T2" b="T3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</a:ln>
          <a:effectLst/>
        </p:spPr>
        <p:txBody>
          <a:bodyPr wrap="none" lIns="98581" tIns="49291" rIns="98581" bIns="49291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76956" y="1093117"/>
            <a:ext cx="1665232" cy="1355296"/>
            <a:chOff x="2025650" y="1289050"/>
            <a:chExt cx="1544563" cy="1257131"/>
          </a:xfrm>
          <a:solidFill>
            <a:srgbClr val="434B73"/>
          </a:solidFill>
        </p:grpSpPr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2025650" y="1289050"/>
              <a:ext cx="1544563" cy="1257131"/>
            </a:xfrm>
            <a:prstGeom prst="roundRect">
              <a:avLst>
                <a:gd name="adj" fmla="val 7333"/>
              </a:avLst>
            </a:prstGeom>
            <a:grpFill/>
            <a:ln w="9525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195736" y="1564104"/>
              <a:ext cx="1320165" cy="710314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lIns="72574" tIns="36287" rIns="72574" bIns="3628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较强的逻辑性思维和自学能力</a:t>
              </a:r>
            </a:p>
          </p:txBody>
        </p:sp>
      </p:grpSp>
      <p:sp>
        <p:nvSpPr>
          <p:cNvPr id="10" name="Freeform 24"/>
          <p:cNvSpPr/>
          <p:nvPr/>
        </p:nvSpPr>
        <p:spPr bwMode="auto">
          <a:xfrm>
            <a:off x="4279034" y="2448413"/>
            <a:ext cx="313605" cy="1177668"/>
          </a:xfrm>
          <a:custGeom>
            <a:avLst/>
            <a:gdLst>
              <a:gd name="T0" fmla="*/ 0 w 142"/>
              <a:gd name="T1" fmla="*/ 0 h 604"/>
              <a:gd name="T2" fmla="*/ 142 w 142"/>
              <a:gd name="T3" fmla="*/ 604 h 604"/>
            </a:gdLst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T0" t="T1" r="T2" b="T3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</a:ln>
          <a:effectLst/>
        </p:spPr>
        <p:txBody>
          <a:bodyPr wrap="none" lIns="98581" tIns="49291" rIns="98581" bIns="49291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598017" y="1093117"/>
            <a:ext cx="1665313" cy="1355296"/>
            <a:chOff x="3714750" y="1289050"/>
            <a:chExt cx="1544638" cy="1257131"/>
          </a:xfrm>
          <a:solidFill>
            <a:srgbClr val="434B73"/>
          </a:solidFill>
        </p:grpSpPr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3714750" y="1289050"/>
              <a:ext cx="1544638" cy="1257131"/>
            </a:xfrm>
            <a:prstGeom prst="roundRect">
              <a:avLst>
                <a:gd name="adj" fmla="val 7333"/>
              </a:avLst>
            </a:prstGeom>
            <a:grpFill/>
            <a:ln w="9525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3893074" y="1635374"/>
              <a:ext cx="1320807" cy="49620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lIns="72574" tIns="36287" rIns="72574" bIns="3628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较高的数据结构、算法成绩</a:t>
              </a:r>
            </a:p>
          </p:txBody>
        </p:sp>
      </p:grpSp>
      <p:sp>
        <p:nvSpPr>
          <p:cNvPr id="14" name="Freeform 25"/>
          <p:cNvSpPr/>
          <p:nvPr/>
        </p:nvSpPr>
        <p:spPr bwMode="auto">
          <a:xfrm flipH="1">
            <a:off x="4832026" y="2448413"/>
            <a:ext cx="1626416" cy="1177668"/>
          </a:xfrm>
          <a:custGeom>
            <a:avLst/>
            <a:gdLst>
              <a:gd name="T0" fmla="*/ 0 w 735"/>
              <a:gd name="T1" fmla="*/ 0 h 532"/>
              <a:gd name="T2" fmla="*/ 735 w 735"/>
              <a:gd name="T3" fmla="*/ 532 h 532"/>
            </a:gdLst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T0" t="T1" r="T2" b="T3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</a:ln>
          <a:effectLst/>
        </p:spPr>
        <p:txBody>
          <a:bodyPr wrap="none" lIns="98581" tIns="49291" rIns="98581" bIns="49291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11297" y="1093117"/>
            <a:ext cx="1662825" cy="1355296"/>
            <a:chOff x="5396633" y="1289050"/>
            <a:chExt cx="1542330" cy="1257131"/>
          </a:xfrm>
          <a:solidFill>
            <a:srgbClr val="434B73"/>
          </a:solidFill>
        </p:grpSpPr>
        <p:sp>
          <p:nvSpPr>
            <p:cNvPr id="16" name="AutoShape 18"/>
            <p:cNvSpPr>
              <a:spLocks noChangeArrowheads="1"/>
            </p:cNvSpPr>
            <p:nvPr/>
          </p:nvSpPr>
          <p:spPr bwMode="auto">
            <a:xfrm>
              <a:off x="5396633" y="1289050"/>
              <a:ext cx="1542330" cy="1257131"/>
            </a:xfrm>
            <a:prstGeom prst="roundRect">
              <a:avLst>
                <a:gd name="adj" fmla="val 7333"/>
              </a:avLst>
            </a:prstGeom>
            <a:grpFill/>
            <a:ln w="9525">
              <a:noFill/>
              <a:round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5613618" y="1717909"/>
              <a:ext cx="1319549" cy="282088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lIns="72574" tIns="36287" rIns="72574" bIns="3628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对数据的敏感</a:t>
              </a:r>
            </a:p>
          </p:txBody>
        </p:sp>
      </p:grp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969567" y="3793804"/>
            <a:ext cx="2884184" cy="4175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78242" tIns="39121" rIns="78242" bIns="39121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相对优势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4" grpId="0" animBg="1"/>
      <p:bldP spid="18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95486"/>
            <a:ext cx="38164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544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4697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Picture 17" descr="思考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36096" y="1036507"/>
            <a:ext cx="2579687" cy="3761052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grpSp>
        <p:nvGrpSpPr>
          <p:cNvPr id="6" name="组合 11"/>
          <p:cNvGrpSpPr/>
          <p:nvPr/>
        </p:nvGrpSpPr>
        <p:grpSpPr>
          <a:xfrm>
            <a:off x="1380038" y="1552457"/>
            <a:ext cx="3702050" cy="889000"/>
            <a:chOff x="4149748" y="1990741"/>
            <a:chExt cx="3702050" cy="1066800"/>
          </a:xfrm>
          <a:solidFill>
            <a:srgbClr val="054487"/>
          </a:solidFill>
        </p:grpSpPr>
        <p:sp>
          <p:nvSpPr>
            <p:cNvPr id="7" name="AutoShape 5"/>
            <p:cNvSpPr>
              <a:spLocks noChangeArrowheads="1"/>
            </p:cNvSpPr>
            <p:nvPr/>
          </p:nvSpPr>
          <p:spPr bwMode="gray">
            <a:xfrm>
              <a:off x="4149748" y="1990741"/>
              <a:ext cx="3702050" cy="1066800"/>
            </a:xfrm>
            <a:prstGeom prst="roundRect">
              <a:avLst>
                <a:gd name="adj" fmla="val 11921"/>
              </a:avLst>
            </a:prstGeom>
            <a:solidFill>
              <a:srgbClr val="434B73"/>
            </a:solidFill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8" name="Picture 6" descr="Picture4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4216423" y="2041541"/>
              <a:ext cx="792163" cy="673100"/>
            </a:xfrm>
            <a:prstGeom prst="rect">
              <a:avLst/>
            </a:prstGeom>
            <a:solidFill>
              <a:srgbClr val="434B73"/>
            </a:soli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组合 14"/>
          <p:cNvGrpSpPr/>
          <p:nvPr/>
        </p:nvGrpSpPr>
        <p:grpSpPr>
          <a:xfrm>
            <a:off x="1383213" y="2658415"/>
            <a:ext cx="3702050" cy="889000"/>
            <a:chOff x="4152923" y="3317891"/>
            <a:chExt cx="3702050" cy="1066800"/>
          </a:xfrm>
          <a:solidFill>
            <a:srgbClr val="434B73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gray">
            <a:xfrm>
              <a:off x="4152923" y="3317891"/>
              <a:ext cx="3702050" cy="1066800"/>
            </a:xfrm>
            <a:prstGeom prst="roundRect">
              <a:avLst>
                <a:gd name="adj" fmla="val 11921"/>
              </a:avLst>
            </a:prstGeom>
            <a:grpFill/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11" name="Picture 8" descr="Picture4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4213248" y="3371866"/>
              <a:ext cx="793750" cy="6731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组合 17"/>
          <p:cNvGrpSpPr/>
          <p:nvPr/>
        </p:nvGrpSpPr>
        <p:grpSpPr>
          <a:xfrm>
            <a:off x="1386388" y="3767019"/>
            <a:ext cx="3702050" cy="889000"/>
            <a:chOff x="4156098" y="4648216"/>
            <a:chExt cx="3702050" cy="1066800"/>
          </a:xfrm>
          <a:solidFill>
            <a:srgbClr val="434B73"/>
          </a:solidFill>
        </p:grpSpPr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4156098" y="4648216"/>
              <a:ext cx="3702050" cy="1066800"/>
            </a:xfrm>
            <a:prstGeom prst="roundRect">
              <a:avLst>
                <a:gd name="adj" fmla="val 11921"/>
              </a:avLst>
            </a:prstGeom>
            <a:grpFill/>
            <a:ln w="25400">
              <a:solidFill>
                <a:srgbClr val="FEFEFE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14" name="Picture 10" descr="Picture4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4211661" y="4695841"/>
              <a:ext cx="792162" cy="6731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Rectangle 48"/>
          <p:cNvSpPr>
            <a:spLocks noChangeArrowheads="1"/>
          </p:cNvSpPr>
          <p:nvPr/>
        </p:nvSpPr>
        <p:spPr bwMode="white">
          <a:xfrm>
            <a:off x="1514977" y="1687396"/>
            <a:ext cx="3425825" cy="3680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对硬件兴趣低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6" name="Rectangle 48"/>
          <p:cNvSpPr>
            <a:spLocks noChangeArrowheads="1"/>
          </p:cNvSpPr>
          <p:nvPr/>
        </p:nvSpPr>
        <p:spPr bwMode="white">
          <a:xfrm>
            <a:off x="1514977" y="2810539"/>
            <a:ext cx="3425825" cy="3680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kern="0" dirty="0">
                <a:solidFill>
                  <a:prstClr val="white"/>
                </a:solidFill>
                <a:ea typeface="等线" panose="02010600030101010101" charset="-122"/>
              </a:rPr>
              <a:t>不满足稳定但低薪的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工作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7" name="Rectangle 48"/>
          <p:cNvSpPr>
            <a:spLocks noChangeArrowheads="1"/>
          </p:cNvSpPr>
          <p:nvPr/>
        </p:nvSpPr>
        <p:spPr bwMode="white">
          <a:xfrm>
            <a:off x="1514977" y="3941640"/>
            <a:ext cx="3425825" cy="3680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对艺术无感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劣势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0"/>
            <a:ext cx="9144000" cy="513805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354564" y="820295"/>
            <a:ext cx="2276976" cy="2276976"/>
            <a:chOff x="1602769" y="143838"/>
            <a:chExt cx="1331936" cy="1331936"/>
          </a:xfrm>
        </p:grpSpPr>
        <p:sp>
          <p:nvSpPr>
            <p:cNvPr id="8" name="椭圆 7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434B73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TextBox 145"/>
            <p:cNvSpPr txBox="1"/>
            <p:nvPr/>
          </p:nvSpPr>
          <p:spPr>
            <a:xfrm>
              <a:off x="1689402" y="342440"/>
              <a:ext cx="1189310" cy="864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第二部分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477389" y="3471332"/>
            <a:ext cx="2031325" cy="646331"/>
          </a:xfrm>
          <a:prstGeom prst="rect">
            <a:avLst/>
          </a:prstGeom>
          <a:solidFill>
            <a:srgbClr val="434B73"/>
          </a:solidFill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能力展示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95486"/>
            <a:ext cx="38164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544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4697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1762387">
            <a:off x="538249" y="1329371"/>
            <a:ext cx="1666387" cy="1666328"/>
            <a:chOff x="3779912" y="699542"/>
            <a:chExt cx="2088232" cy="2088232"/>
          </a:xfrm>
        </p:grpSpPr>
        <p:sp>
          <p:nvSpPr>
            <p:cNvPr id="6" name="同心圆 5"/>
            <p:cNvSpPr/>
            <p:nvPr/>
          </p:nvSpPr>
          <p:spPr>
            <a:xfrm>
              <a:off x="3780028" y="699658"/>
              <a:ext cx="2088000" cy="2088000"/>
            </a:xfrm>
            <a:prstGeom prst="donut">
              <a:avLst>
                <a:gd name="adj" fmla="val 15963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>
              <a:off x="3779912" y="699542"/>
              <a:ext cx="2088232" cy="2088232"/>
            </a:xfrm>
            <a:prstGeom prst="blockArc">
              <a:avLst>
                <a:gd name="adj1" fmla="val 4655426"/>
                <a:gd name="adj2" fmla="val 70197"/>
                <a:gd name="adj3" fmla="val 15957"/>
              </a:avLst>
            </a:prstGeom>
            <a:solidFill>
              <a:srgbClr val="434B7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1762387">
            <a:off x="2698489" y="1329371"/>
            <a:ext cx="1666387" cy="1666328"/>
            <a:chOff x="3779912" y="699542"/>
            <a:chExt cx="2088232" cy="2088232"/>
          </a:xfrm>
        </p:grpSpPr>
        <p:sp>
          <p:nvSpPr>
            <p:cNvPr id="9" name="同心圆 8"/>
            <p:cNvSpPr/>
            <p:nvPr/>
          </p:nvSpPr>
          <p:spPr>
            <a:xfrm>
              <a:off x="3780028" y="699658"/>
              <a:ext cx="2088000" cy="2088000"/>
            </a:xfrm>
            <a:prstGeom prst="donut">
              <a:avLst>
                <a:gd name="adj" fmla="val 15963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20637613">
              <a:off x="3779912" y="699542"/>
              <a:ext cx="2088232" cy="2088232"/>
            </a:xfrm>
            <a:prstGeom prst="blockArc">
              <a:avLst>
                <a:gd name="adj1" fmla="val 7356113"/>
                <a:gd name="adj2" fmla="val 70197"/>
                <a:gd name="adj3" fmla="val 15957"/>
              </a:avLst>
            </a:prstGeom>
            <a:solidFill>
              <a:srgbClr val="434B7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11762387">
            <a:off x="4858729" y="1329371"/>
            <a:ext cx="1666387" cy="1666328"/>
            <a:chOff x="3779912" y="699542"/>
            <a:chExt cx="2088232" cy="2088232"/>
          </a:xfrm>
        </p:grpSpPr>
        <p:sp>
          <p:nvSpPr>
            <p:cNvPr id="12" name="同心圆 11"/>
            <p:cNvSpPr/>
            <p:nvPr/>
          </p:nvSpPr>
          <p:spPr>
            <a:xfrm>
              <a:off x="3780028" y="699658"/>
              <a:ext cx="2088000" cy="2088000"/>
            </a:xfrm>
            <a:prstGeom prst="donut">
              <a:avLst>
                <a:gd name="adj" fmla="val 15963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空心弧 12"/>
            <p:cNvSpPr/>
            <p:nvPr/>
          </p:nvSpPr>
          <p:spPr>
            <a:xfrm rot="19917613">
              <a:off x="3779912" y="699542"/>
              <a:ext cx="2088232" cy="2088232"/>
            </a:xfrm>
            <a:prstGeom prst="blockArc">
              <a:avLst>
                <a:gd name="adj1" fmla="val 8682750"/>
                <a:gd name="adj2" fmla="val 70197"/>
                <a:gd name="adj3" fmla="val 15957"/>
              </a:avLst>
            </a:prstGeom>
            <a:solidFill>
              <a:srgbClr val="434B7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11762387">
            <a:off x="7018969" y="1329371"/>
            <a:ext cx="1666387" cy="1666328"/>
            <a:chOff x="3779912" y="699542"/>
            <a:chExt cx="2088232" cy="2088232"/>
          </a:xfrm>
        </p:grpSpPr>
        <p:sp>
          <p:nvSpPr>
            <p:cNvPr id="15" name="同心圆 14"/>
            <p:cNvSpPr/>
            <p:nvPr/>
          </p:nvSpPr>
          <p:spPr>
            <a:xfrm>
              <a:off x="3780028" y="699658"/>
              <a:ext cx="2088000" cy="2088000"/>
            </a:xfrm>
            <a:prstGeom prst="donut">
              <a:avLst>
                <a:gd name="adj" fmla="val 15963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空心弧 15"/>
            <p:cNvSpPr/>
            <p:nvPr/>
          </p:nvSpPr>
          <p:spPr>
            <a:xfrm rot="20397613">
              <a:off x="3779912" y="699542"/>
              <a:ext cx="2088232" cy="2088232"/>
            </a:xfrm>
            <a:prstGeom prst="blockArc">
              <a:avLst>
                <a:gd name="adj1" fmla="val 10875196"/>
                <a:gd name="adj2" fmla="val 70197"/>
                <a:gd name="adj3" fmla="val 15957"/>
              </a:avLst>
            </a:prstGeom>
            <a:solidFill>
              <a:srgbClr val="434B7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35601" y="1835068"/>
            <a:ext cx="1115299" cy="1069023"/>
          </a:xfrm>
          <a:prstGeom prst="rect">
            <a:avLst/>
          </a:prstGeom>
          <a:noFill/>
        </p:spPr>
        <p:txBody>
          <a:bodyPr wrap="square" lIns="98565" tIns="49282" rIns="98565" bIns="49282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Python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C++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5876" y="1955698"/>
            <a:ext cx="1425747" cy="422692"/>
          </a:xfrm>
          <a:prstGeom prst="rect">
            <a:avLst/>
          </a:prstGeom>
          <a:noFill/>
        </p:spPr>
        <p:txBody>
          <a:bodyPr wrap="square" lIns="98565" tIns="49282" rIns="98565" bIns="49282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前端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7306" y="1982354"/>
            <a:ext cx="1009237" cy="422692"/>
          </a:xfrm>
          <a:prstGeom prst="rect">
            <a:avLst/>
          </a:prstGeom>
          <a:noFill/>
        </p:spPr>
        <p:txBody>
          <a:bodyPr wrap="square" lIns="98565" tIns="49282" rIns="98565" bIns="49282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2759" y="1982354"/>
            <a:ext cx="1009237" cy="422692"/>
          </a:xfrm>
          <a:prstGeom prst="rect">
            <a:avLst/>
          </a:prstGeom>
          <a:noFill/>
        </p:spPr>
        <p:txBody>
          <a:bodyPr wrap="square" lIns="98565" tIns="49282" rIns="98565" bIns="49282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数据库</a:t>
            </a:r>
          </a:p>
        </p:txBody>
      </p:sp>
      <p:sp>
        <p:nvSpPr>
          <p:cNvPr id="21" name="文本框 7"/>
          <p:cNvSpPr txBox="1">
            <a:spLocks noChangeArrowheads="1"/>
          </p:cNvSpPr>
          <p:nvPr/>
        </p:nvSpPr>
        <p:spPr bwMode="auto">
          <a:xfrm>
            <a:off x="411889" y="3146818"/>
            <a:ext cx="1953006" cy="112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65" tIns="49282" rIns="98565" bIns="49282"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基础语法熟练</a:t>
            </a:r>
          </a:p>
        </p:txBody>
      </p:sp>
      <p:sp>
        <p:nvSpPr>
          <p:cNvPr id="22" name="文本框 7"/>
          <p:cNvSpPr txBox="1">
            <a:spLocks noChangeArrowheads="1"/>
          </p:cNvSpPr>
          <p:nvPr/>
        </p:nvSpPr>
        <p:spPr bwMode="auto">
          <a:xfrm>
            <a:off x="2769256" y="3193366"/>
            <a:ext cx="1544262" cy="81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65" tIns="49282" rIns="98565" bIns="49282"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00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en-US" sz="1300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就业方向之一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4717880" y="3146818"/>
            <a:ext cx="1953006" cy="112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65" tIns="49282" rIns="98565" bIns="49282"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就业方向之一</a:t>
            </a:r>
          </a:p>
        </p:txBody>
      </p:sp>
      <p:sp>
        <p:nvSpPr>
          <p:cNvPr id="24" name="文本框 7"/>
          <p:cNvSpPr txBox="1">
            <a:spLocks noChangeArrowheads="1"/>
          </p:cNvSpPr>
          <p:nvPr/>
        </p:nvSpPr>
        <p:spPr bwMode="auto">
          <a:xfrm>
            <a:off x="6870875" y="3146818"/>
            <a:ext cx="1953006" cy="112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65" tIns="49282" rIns="98565" bIns="49282"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00" dirty="0">
                <a:solidFill>
                  <a:prstClr val="black"/>
                </a:solidFill>
                <a:latin typeface="微软雅黑" panose="020B0503020204020204" pitchFamily="34" charset="-122"/>
              </a:rPr>
              <a:t>        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就业必备技能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学校课程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4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95486"/>
            <a:ext cx="38164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544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F4697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rot="11762387">
            <a:off x="334854" y="1324111"/>
            <a:ext cx="1666387" cy="1666328"/>
            <a:chOff x="3779912" y="699542"/>
            <a:chExt cx="2088232" cy="2088232"/>
          </a:xfrm>
        </p:grpSpPr>
        <p:sp>
          <p:nvSpPr>
            <p:cNvPr id="6" name="同心圆 5"/>
            <p:cNvSpPr/>
            <p:nvPr/>
          </p:nvSpPr>
          <p:spPr>
            <a:xfrm>
              <a:off x="3780028" y="699658"/>
              <a:ext cx="2088000" cy="2088000"/>
            </a:xfrm>
            <a:prstGeom prst="donut">
              <a:avLst>
                <a:gd name="adj" fmla="val 15963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>
              <a:off x="3779912" y="699542"/>
              <a:ext cx="2088232" cy="2088232"/>
            </a:xfrm>
            <a:prstGeom prst="blockArc">
              <a:avLst>
                <a:gd name="adj1" fmla="val 4655426"/>
                <a:gd name="adj2" fmla="val 70197"/>
                <a:gd name="adj3" fmla="val 15957"/>
              </a:avLst>
            </a:prstGeom>
            <a:solidFill>
              <a:srgbClr val="434B7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1762387">
            <a:off x="2451473" y="1323770"/>
            <a:ext cx="1666387" cy="1666328"/>
            <a:chOff x="3779912" y="699542"/>
            <a:chExt cx="2088232" cy="2088232"/>
          </a:xfrm>
        </p:grpSpPr>
        <p:sp>
          <p:nvSpPr>
            <p:cNvPr id="9" name="同心圆 8"/>
            <p:cNvSpPr/>
            <p:nvPr/>
          </p:nvSpPr>
          <p:spPr>
            <a:xfrm>
              <a:off x="3780028" y="699658"/>
              <a:ext cx="2088000" cy="2088000"/>
            </a:xfrm>
            <a:prstGeom prst="donut">
              <a:avLst>
                <a:gd name="adj" fmla="val 15963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20637613">
              <a:off x="3779912" y="699542"/>
              <a:ext cx="2088232" cy="2088232"/>
            </a:xfrm>
            <a:prstGeom prst="blockArc">
              <a:avLst>
                <a:gd name="adj1" fmla="val 7356113"/>
                <a:gd name="adj2" fmla="val 70197"/>
                <a:gd name="adj3" fmla="val 15957"/>
              </a:avLst>
            </a:prstGeom>
            <a:solidFill>
              <a:srgbClr val="434B7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11762387">
            <a:off x="4596579" y="1323884"/>
            <a:ext cx="1666387" cy="1666328"/>
            <a:chOff x="3779912" y="699542"/>
            <a:chExt cx="2088232" cy="2088232"/>
          </a:xfrm>
        </p:grpSpPr>
        <p:sp>
          <p:nvSpPr>
            <p:cNvPr id="12" name="同心圆 11"/>
            <p:cNvSpPr/>
            <p:nvPr/>
          </p:nvSpPr>
          <p:spPr>
            <a:xfrm>
              <a:off x="3780028" y="699658"/>
              <a:ext cx="2088000" cy="2088000"/>
            </a:xfrm>
            <a:prstGeom prst="donut">
              <a:avLst>
                <a:gd name="adj" fmla="val 15963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空心弧 12"/>
            <p:cNvSpPr/>
            <p:nvPr/>
          </p:nvSpPr>
          <p:spPr>
            <a:xfrm rot="19917613">
              <a:off x="3779912" y="699542"/>
              <a:ext cx="2088232" cy="2088232"/>
            </a:xfrm>
            <a:prstGeom prst="blockArc">
              <a:avLst>
                <a:gd name="adj1" fmla="val 8682750"/>
                <a:gd name="adj2" fmla="val 70197"/>
                <a:gd name="adj3" fmla="val 15957"/>
              </a:avLst>
            </a:prstGeom>
            <a:solidFill>
              <a:srgbClr val="434B7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65499" y="1945929"/>
            <a:ext cx="1005095" cy="422692"/>
          </a:xfrm>
          <a:prstGeom prst="rect">
            <a:avLst/>
          </a:prstGeom>
          <a:noFill/>
        </p:spPr>
        <p:txBody>
          <a:bodyPr wrap="square" lIns="98565" tIns="49282" rIns="98565" bIns="49282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后端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2889" y="1870516"/>
            <a:ext cx="1009237" cy="745857"/>
          </a:xfrm>
          <a:prstGeom prst="rect">
            <a:avLst/>
          </a:prstGeom>
          <a:noFill/>
        </p:spPr>
        <p:txBody>
          <a:bodyPr wrap="square" lIns="98565" tIns="49282" rIns="98565" bIns="49282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数据分析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84797" y="1931743"/>
            <a:ext cx="1009237" cy="422692"/>
          </a:xfrm>
          <a:prstGeom prst="rect">
            <a:avLst/>
          </a:prstGeom>
          <a:noFill/>
        </p:spPr>
        <p:txBody>
          <a:bodyPr wrap="square" lIns="98565" tIns="49282" rIns="98565" bIns="49282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爬虫</a:t>
            </a:r>
          </a:p>
        </p:txBody>
      </p:sp>
      <p:sp>
        <p:nvSpPr>
          <p:cNvPr id="21" name="文本框 7"/>
          <p:cNvSpPr txBox="1">
            <a:spLocks noChangeArrowheads="1"/>
          </p:cNvSpPr>
          <p:nvPr/>
        </p:nvSpPr>
        <p:spPr bwMode="auto">
          <a:xfrm>
            <a:off x="191544" y="3188106"/>
            <a:ext cx="1953006" cy="112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65" tIns="49282" rIns="98565" bIns="49282"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00" dirty="0">
                <a:solidFill>
                  <a:prstClr val="black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en-US" sz="1300" dirty="0">
                <a:solidFill>
                  <a:prstClr val="black"/>
                </a:solidFill>
                <a:latin typeface="微软雅黑" panose="020B0503020204020204" pitchFamily="34" charset="-122"/>
              </a:rPr>
              <a:t>已掌握</a:t>
            </a:r>
            <a:r>
              <a:rPr lang="en-US" altLang="zh-CN" sz="1300" dirty="0">
                <a:solidFill>
                  <a:prstClr val="black"/>
                </a:solidFill>
                <a:latin typeface="微软雅黑" panose="020B0503020204020204" pitchFamily="34" charset="-122"/>
              </a:rPr>
              <a:t>Django</a:t>
            </a:r>
            <a:r>
              <a:rPr lang="zh-CN" altLang="en-US" sz="1300" dirty="0">
                <a:solidFill>
                  <a:prstClr val="black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1300" dirty="0">
                <a:solidFill>
                  <a:prstClr val="black"/>
                </a:solidFill>
                <a:latin typeface="微软雅黑" panose="020B0503020204020204" pitchFamily="34" charset="-122"/>
              </a:rPr>
              <a:t>flask</a:t>
            </a:r>
            <a:r>
              <a:rPr lang="zh-CN" altLang="en-US" sz="1300" dirty="0">
                <a:solidFill>
                  <a:prstClr val="black"/>
                </a:solidFill>
                <a:latin typeface="微软雅黑" panose="020B0503020204020204" pitchFamily="34" charset="-122"/>
              </a:rPr>
              <a:t>开发框架，拥有自己搭建网站的能力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7"/>
          <p:cNvSpPr txBox="1">
            <a:spLocks noChangeArrowheads="1"/>
          </p:cNvSpPr>
          <p:nvPr/>
        </p:nvSpPr>
        <p:spPr bwMode="auto">
          <a:xfrm>
            <a:off x="2265572" y="3187878"/>
            <a:ext cx="1953006" cy="112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65" tIns="49282" rIns="98565" bIns="49282"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00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       </a:t>
            </a:r>
            <a:r>
              <a:rPr lang="zh-CN" altLang="en-US" sz="1300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已掌握</a:t>
            </a:r>
            <a:r>
              <a:rPr lang="en-US" altLang="zh-CN" sz="1300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Excel</a:t>
            </a:r>
            <a:r>
              <a:rPr lang="zh-CN" altLang="en-US" sz="1300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函数的使用，</a:t>
            </a:r>
            <a:r>
              <a:rPr lang="en-US" altLang="zh-CN" sz="1300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tableau</a:t>
            </a:r>
            <a:r>
              <a:rPr lang="zh-CN" altLang="en-US" sz="1300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的基本操作，</a:t>
            </a:r>
            <a:r>
              <a:rPr lang="en-US" altLang="zh-CN" sz="1300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Python</a:t>
            </a:r>
            <a:r>
              <a:rPr lang="zh-CN" altLang="en-US" sz="1300" noProof="0" dirty="0">
                <a:solidFill>
                  <a:prstClr val="black"/>
                </a:solidFill>
                <a:latin typeface="微软雅黑" panose="020B0503020204020204" pitchFamily="34" charset="-122"/>
              </a:rPr>
              <a:t>数据分析三大件的基本使用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4499992" y="3196013"/>
            <a:ext cx="1953006" cy="112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65" tIns="49282" rIns="98565" bIns="49282"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已掌握爬虫基本原理，熟悉</a:t>
            </a:r>
            <a:r>
              <a:rPr kumimoji="0" lang="en-US" altLang="zh-CN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xpath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，熟悉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requests</a:t>
            </a:r>
            <a:r>
              <a: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框架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自学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C5D4724-5346-4213-AD62-05D0D39BC374}"/>
              </a:ext>
            </a:extLst>
          </p:cNvPr>
          <p:cNvGrpSpPr/>
          <p:nvPr/>
        </p:nvGrpSpPr>
        <p:grpSpPr>
          <a:xfrm rot="11762387">
            <a:off x="6796374" y="1331904"/>
            <a:ext cx="1666387" cy="1666328"/>
            <a:chOff x="3779912" y="699542"/>
            <a:chExt cx="2088232" cy="2088232"/>
          </a:xfrm>
        </p:grpSpPr>
        <p:sp>
          <p:nvSpPr>
            <p:cNvPr id="24" name="同心圆 8">
              <a:extLst>
                <a:ext uri="{FF2B5EF4-FFF2-40B4-BE49-F238E27FC236}">
                  <a16:creationId xmlns:a16="http://schemas.microsoft.com/office/drawing/2014/main" id="{A0811E86-B936-4767-88F4-46E7345E268E}"/>
                </a:ext>
              </a:extLst>
            </p:cNvPr>
            <p:cNvSpPr/>
            <p:nvPr/>
          </p:nvSpPr>
          <p:spPr>
            <a:xfrm>
              <a:off x="3780028" y="699658"/>
              <a:ext cx="2088000" cy="2088000"/>
            </a:xfrm>
            <a:prstGeom prst="donut">
              <a:avLst>
                <a:gd name="adj" fmla="val 15963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E605E640-2D42-4A98-908B-8B6F366E069B}"/>
                </a:ext>
              </a:extLst>
            </p:cNvPr>
            <p:cNvSpPr/>
            <p:nvPr/>
          </p:nvSpPr>
          <p:spPr>
            <a:xfrm rot="20637613">
              <a:off x="3779912" y="699542"/>
              <a:ext cx="2088232" cy="2088232"/>
            </a:xfrm>
            <a:prstGeom prst="blockArc">
              <a:avLst>
                <a:gd name="adj1" fmla="val 7356113"/>
                <a:gd name="adj2" fmla="val 70197"/>
                <a:gd name="adj3" fmla="val 15957"/>
              </a:avLst>
            </a:prstGeom>
            <a:solidFill>
              <a:srgbClr val="434B7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5051D54-EE6E-4215-9849-41AC2EE4F4EB}"/>
              </a:ext>
            </a:extLst>
          </p:cNvPr>
          <p:cNvGrpSpPr/>
          <p:nvPr/>
        </p:nvGrpSpPr>
        <p:grpSpPr>
          <a:xfrm rot="11762387">
            <a:off x="2439308" y="1323883"/>
            <a:ext cx="1666387" cy="1666328"/>
            <a:chOff x="3779912" y="699542"/>
            <a:chExt cx="2088232" cy="2088232"/>
          </a:xfrm>
        </p:grpSpPr>
        <p:sp>
          <p:nvSpPr>
            <p:cNvPr id="27" name="同心圆 8">
              <a:extLst>
                <a:ext uri="{FF2B5EF4-FFF2-40B4-BE49-F238E27FC236}">
                  <a16:creationId xmlns:a16="http://schemas.microsoft.com/office/drawing/2014/main" id="{0274ACE3-9E19-4A8F-AFFE-FD93B7F20465}"/>
                </a:ext>
              </a:extLst>
            </p:cNvPr>
            <p:cNvSpPr/>
            <p:nvPr/>
          </p:nvSpPr>
          <p:spPr>
            <a:xfrm>
              <a:off x="3780028" y="699658"/>
              <a:ext cx="2088000" cy="2088000"/>
            </a:xfrm>
            <a:prstGeom prst="donut">
              <a:avLst>
                <a:gd name="adj" fmla="val 15963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339071B6-2577-4DEA-A635-8BEFB565A9F0}"/>
                </a:ext>
              </a:extLst>
            </p:cNvPr>
            <p:cNvSpPr/>
            <p:nvPr/>
          </p:nvSpPr>
          <p:spPr>
            <a:xfrm rot="20637613">
              <a:off x="3779912" y="699542"/>
              <a:ext cx="2088232" cy="2088232"/>
            </a:xfrm>
            <a:prstGeom prst="blockArc">
              <a:avLst>
                <a:gd name="adj1" fmla="val 7356113"/>
                <a:gd name="adj2" fmla="val 70197"/>
                <a:gd name="adj3" fmla="val 15957"/>
              </a:avLst>
            </a:prstGeom>
            <a:solidFill>
              <a:srgbClr val="434B7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TextBox 18">
            <a:extLst>
              <a:ext uri="{FF2B5EF4-FFF2-40B4-BE49-F238E27FC236}">
                <a16:creationId xmlns:a16="http://schemas.microsoft.com/office/drawing/2014/main" id="{E8387378-3DB2-4CAB-BB96-B3FF32590F02}"/>
              </a:ext>
            </a:extLst>
          </p:cNvPr>
          <p:cNvSpPr txBox="1"/>
          <p:nvPr/>
        </p:nvSpPr>
        <p:spPr>
          <a:xfrm>
            <a:off x="7124948" y="1928537"/>
            <a:ext cx="1009237" cy="422692"/>
          </a:xfrm>
          <a:prstGeom prst="rect">
            <a:avLst/>
          </a:prstGeom>
          <a:noFill/>
        </p:spPr>
        <p:txBody>
          <a:bodyPr wrap="square" lIns="98565" tIns="49282" rIns="98565" bIns="49282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Git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文本框 7">
            <a:extLst>
              <a:ext uri="{FF2B5EF4-FFF2-40B4-BE49-F238E27FC236}">
                <a16:creationId xmlns:a16="http://schemas.microsoft.com/office/drawing/2014/main" id="{960DC6DF-1FF3-4B2D-8419-96E6D7620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8717" y="3145237"/>
            <a:ext cx="1953006" cy="112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565" tIns="49282" rIns="98565" bIns="49282"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defRPr/>
            </a:pPr>
            <a:r>
              <a:rPr lang="en-US" altLang="zh-CN" sz="1300" dirty="0"/>
              <a:t>     </a:t>
            </a:r>
            <a:r>
              <a:rPr lang="zh-CN" altLang="zh-CN" sz="1300" dirty="0"/>
              <a:t>熟悉版本控制工具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099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4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23" grpId="0"/>
      <p:bldP spid="29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数据分析"/>
</p:tagLst>
</file>

<file path=ppt/theme/theme1.xml><?xml version="1.0" encoding="utf-8"?>
<a:theme xmlns:a="http://schemas.openxmlformats.org/drawingml/2006/main" name="www.2ppt.com">
  <a:themeElements>
    <a:clrScheme name="自定义 751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104F7E"/>
      </a:accent1>
      <a:accent2>
        <a:srgbClr val="2D5A9B"/>
      </a:accent2>
      <a:accent3>
        <a:srgbClr val="4C778F"/>
      </a:accent3>
      <a:accent4>
        <a:srgbClr val="7786CF"/>
      </a:accent4>
      <a:accent5>
        <a:srgbClr val="E8CD74"/>
      </a:accent5>
      <a:accent6>
        <a:srgbClr val="9E5804"/>
      </a:accent6>
      <a:hlink>
        <a:srgbClr val="1D3964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A000120150910A19KPBG</Template>
  <TotalTime>81</TotalTime>
  <Words>150</Words>
  <Application>Microsoft Office PowerPoint</Application>
  <PresentationFormat>全屏显示(16:9)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等线</vt:lpstr>
      <vt:lpstr>汉仪大宋简</vt:lpstr>
      <vt:lpstr>微软雅黑</vt:lpstr>
      <vt:lpstr>幼圆</vt:lpstr>
      <vt:lpstr>Arial</vt:lpstr>
      <vt:lpstr>Arial Narrow</vt:lpstr>
      <vt:lpstr>Calibri</vt:lpstr>
      <vt:lpstr>Webdings</vt:lpstr>
      <vt:lpstr>www.2ppt.com</vt:lpstr>
      <vt:lpstr>PowerPoint 演示文稿</vt:lpstr>
      <vt:lpstr>PowerPoint 演示文稿</vt:lpstr>
      <vt:lpstr>PowerPoint 演示文稿</vt:lpstr>
      <vt:lpstr>优势</vt:lpstr>
      <vt:lpstr>劣势</vt:lpstr>
      <vt:lpstr>PowerPoint 演示文稿</vt:lpstr>
      <vt:lpstr>学校课程</vt:lpstr>
      <vt:lpstr>自学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泽普 刘</cp:lastModifiedBy>
  <cp:revision>11</cp:revision>
  <dcterms:created xsi:type="dcterms:W3CDTF">2016-12-25T02:27:00Z</dcterms:created>
  <dcterms:modified xsi:type="dcterms:W3CDTF">2023-10-29T04:32:00Z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D9195D08A5524E96A27397C4C573F533</vt:lpwstr>
  </property>
  <property fmtid="{D5CDD505-2E9C-101B-9397-08002B2CF9AE}" pid="3" name="KSOProductBuildVer">
    <vt:lpwstr>2052-11.1.0.11045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