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9" r:id="rId4"/>
    <p:sldId id="261" r:id="rId5"/>
    <p:sldId id="266" r:id="rId6"/>
    <p:sldId id="270" r:id="rId7"/>
    <p:sldId id="262" r:id="rId8"/>
    <p:sldId id="264" r:id="rId9"/>
    <p:sldId id="268" r:id="rId10"/>
    <p:sldId id="271" r:id="rId11"/>
    <p:sldId id="274" r:id="rId12"/>
    <p:sldId id="263" r:id="rId13"/>
    <p:sldId id="267" r:id="rId14"/>
    <p:sldId id="272" r:id="rId15"/>
    <p:sldId id="273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368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A731A-285C-4879-8AED-64F1B396C29D}" type="doc">
      <dgm:prSet loTypeId="urn:microsoft.com/office/officeart/2005/8/layout/vProcess5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A084BF-A376-41D1-83E9-F56C3819F152}">
      <dgm:prSet phldrT="[Text]" custT="1"/>
      <dgm:spPr/>
      <dgm:t>
        <a:bodyPr/>
        <a:lstStyle/>
        <a:p>
          <a:r>
            <a:rPr lang="en-US" sz="2400" dirty="0" smtClean="0"/>
            <a:t>The first stage is input stage in which main focus is noise reduction and </a:t>
          </a:r>
          <a:r>
            <a:rPr lang="en-US" sz="2400" dirty="0" smtClean="0"/>
            <a:t>only AC signal is allowed to pass.</a:t>
          </a:r>
          <a:endParaRPr lang="en-US" sz="2400" dirty="0"/>
        </a:p>
      </dgm:t>
    </dgm:pt>
    <dgm:pt modelId="{D23C7963-CA2F-4E81-BC13-84125F0B6A0B}" type="parTrans" cxnId="{44915D6A-52C9-4279-BDD2-FF2537470D49}">
      <dgm:prSet/>
      <dgm:spPr/>
      <dgm:t>
        <a:bodyPr/>
        <a:lstStyle/>
        <a:p>
          <a:endParaRPr lang="en-US"/>
        </a:p>
      </dgm:t>
    </dgm:pt>
    <dgm:pt modelId="{4956AC68-C2A3-4279-BC27-3B44D7FA1395}" type="sibTrans" cxnId="{44915D6A-52C9-4279-BDD2-FF2537470D49}">
      <dgm:prSet/>
      <dgm:spPr/>
      <dgm:t>
        <a:bodyPr/>
        <a:lstStyle/>
        <a:p>
          <a:endParaRPr lang="en-US"/>
        </a:p>
      </dgm:t>
    </dgm:pt>
    <dgm:pt modelId="{40E5D972-6E82-4E49-BD7B-E8A00A5E1F35}">
      <dgm:prSet phldrT="[Text]" custT="1"/>
      <dgm:spPr/>
      <dgm:t>
        <a:bodyPr/>
        <a:lstStyle/>
        <a:p>
          <a:r>
            <a:rPr lang="en-US" sz="2400" dirty="0" smtClean="0"/>
            <a:t>Second stage refers to the pre amplification in which main focus is to </a:t>
          </a:r>
          <a:r>
            <a:rPr lang="en-US" sz="2400" b="0" i="0" dirty="0" smtClean="0"/>
            <a:t>convert a weak electrical signal into an output signal strong enough to be noise-tolerant and strong enough for further processing</a:t>
          </a:r>
          <a:r>
            <a:rPr lang="en-US" sz="2400" dirty="0" smtClean="0"/>
            <a:t> .They provide voltage gain.</a:t>
          </a:r>
          <a:endParaRPr lang="en-US" sz="2400" dirty="0"/>
        </a:p>
      </dgm:t>
    </dgm:pt>
    <dgm:pt modelId="{AD1008E6-B2C2-4554-910F-F54F225184F2}" type="parTrans" cxnId="{F7065934-422C-4426-8DE6-A994689EADD3}">
      <dgm:prSet/>
      <dgm:spPr/>
      <dgm:t>
        <a:bodyPr/>
        <a:lstStyle/>
        <a:p>
          <a:endParaRPr lang="en-US"/>
        </a:p>
      </dgm:t>
    </dgm:pt>
    <dgm:pt modelId="{11BFD635-EDCB-43A6-ABE2-43C9D3D7AF1D}" type="sibTrans" cxnId="{F7065934-422C-4426-8DE6-A994689EADD3}">
      <dgm:prSet/>
      <dgm:spPr/>
      <dgm:t>
        <a:bodyPr/>
        <a:lstStyle/>
        <a:p>
          <a:endParaRPr lang="en-US"/>
        </a:p>
      </dgm:t>
    </dgm:pt>
    <dgm:pt modelId="{F5618D74-FF17-4093-874B-DD456D669076}">
      <dgm:prSet phldrT="[Text]" custT="1"/>
      <dgm:spPr/>
      <dgm:t>
        <a:bodyPr/>
        <a:lstStyle/>
        <a:p>
          <a:r>
            <a:rPr lang="en-US" sz="2400" dirty="0" smtClean="0"/>
            <a:t>Last stage is the power amplification. The</a:t>
          </a:r>
          <a:r>
            <a:rPr lang="en-US" sz="2400" b="0" i="0" dirty="0" smtClean="0"/>
            <a:t> power amplifier provides the higher current necessary to drive loudspeakers.</a:t>
          </a:r>
          <a:endParaRPr lang="en-US" sz="2400" dirty="0"/>
        </a:p>
      </dgm:t>
    </dgm:pt>
    <dgm:pt modelId="{353D5E06-4E7D-4C49-8588-9DD945A810DB}" type="parTrans" cxnId="{3E8F00F4-E4AD-4032-8B4E-09A7C6697E28}">
      <dgm:prSet/>
      <dgm:spPr/>
      <dgm:t>
        <a:bodyPr/>
        <a:lstStyle/>
        <a:p>
          <a:endParaRPr lang="en-US"/>
        </a:p>
      </dgm:t>
    </dgm:pt>
    <dgm:pt modelId="{FAD7CA3A-DE8B-40E6-B6E7-27438C34BEF6}" type="sibTrans" cxnId="{3E8F00F4-E4AD-4032-8B4E-09A7C6697E28}">
      <dgm:prSet/>
      <dgm:spPr/>
      <dgm:t>
        <a:bodyPr/>
        <a:lstStyle/>
        <a:p>
          <a:endParaRPr lang="en-US"/>
        </a:p>
      </dgm:t>
    </dgm:pt>
    <dgm:pt modelId="{C21A8474-17C8-45AB-A3EF-92A7B19C0760}" type="pres">
      <dgm:prSet presAssocID="{ADFA731A-285C-4879-8AED-64F1B396C29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6E8E10-D162-41B4-8CFF-86F3EFB79144}" type="pres">
      <dgm:prSet presAssocID="{ADFA731A-285C-4879-8AED-64F1B396C29D}" presName="dummyMaxCanvas" presStyleCnt="0">
        <dgm:presLayoutVars/>
      </dgm:prSet>
      <dgm:spPr/>
    </dgm:pt>
    <dgm:pt modelId="{6C0C0559-608B-491D-B660-9AD21E082854}" type="pres">
      <dgm:prSet presAssocID="{ADFA731A-285C-4879-8AED-64F1B396C29D}" presName="ThreeNodes_1" presStyleLbl="node1" presStyleIdx="0" presStyleCnt="3" custLinFactNeighborX="0" custLinFactNeighborY="-5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1DAD8-32B2-4766-83D5-97783D8F251A}" type="pres">
      <dgm:prSet presAssocID="{ADFA731A-285C-4879-8AED-64F1B396C29D}" presName="ThreeNodes_2" presStyleLbl="node1" presStyleIdx="1" presStyleCnt="3" custScaleX="98569" custScaleY="151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24C9B-0A17-4593-BB3D-8A092B15B8FE}" type="pres">
      <dgm:prSet presAssocID="{ADFA731A-285C-4879-8AED-64F1B396C29D}" presName="ThreeNodes_3" presStyleLbl="node1" presStyleIdx="2" presStyleCnt="3" custScaleX="95019" custScaleY="91919" custLinFactNeighborX="2120" custLinFactNeighborY="242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2E0E-8F8F-4D2B-A301-45C8CA8B6E2E}" type="pres">
      <dgm:prSet presAssocID="{ADFA731A-285C-4879-8AED-64F1B396C29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8D53C-27C6-4A47-AB2E-FB17E755AD2C}" type="pres">
      <dgm:prSet presAssocID="{ADFA731A-285C-4879-8AED-64F1B396C29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2BB1C-F50D-4702-B504-8B9C51CD22A7}" type="pres">
      <dgm:prSet presAssocID="{ADFA731A-285C-4879-8AED-64F1B396C29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A4A1B-7618-42CD-8B7F-4A92E992A0B4}" type="pres">
      <dgm:prSet presAssocID="{ADFA731A-285C-4879-8AED-64F1B396C29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74E0B-D6FA-4314-913C-520E9CFEAA22}" type="pres">
      <dgm:prSet presAssocID="{ADFA731A-285C-4879-8AED-64F1B396C29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687D4B-A160-407F-944F-1F8672C514AA}" type="presOf" srcId="{16A084BF-A376-41D1-83E9-F56C3819F152}" destId="{6C0C0559-608B-491D-B660-9AD21E082854}" srcOrd="0" destOrd="0" presId="urn:microsoft.com/office/officeart/2005/8/layout/vProcess5"/>
    <dgm:cxn modelId="{F7065934-422C-4426-8DE6-A994689EADD3}" srcId="{ADFA731A-285C-4879-8AED-64F1B396C29D}" destId="{40E5D972-6E82-4E49-BD7B-E8A00A5E1F35}" srcOrd="1" destOrd="0" parTransId="{AD1008E6-B2C2-4554-910F-F54F225184F2}" sibTransId="{11BFD635-EDCB-43A6-ABE2-43C9D3D7AF1D}"/>
    <dgm:cxn modelId="{F24C39A2-32AD-4586-B449-F8CC628030EA}" type="presOf" srcId="{ADFA731A-285C-4879-8AED-64F1B396C29D}" destId="{C21A8474-17C8-45AB-A3EF-92A7B19C0760}" srcOrd="0" destOrd="0" presId="urn:microsoft.com/office/officeart/2005/8/layout/vProcess5"/>
    <dgm:cxn modelId="{44915D6A-52C9-4279-BDD2-FF2537470D49}" srcId="{ADFA731A-285C-4879-8AED-64F1B396C29D}" destId="{16A084BF-A376-41D1-83E9-F56C3819F152}" srcOrd="0" destOrd="0" parTransId="{D23C7963-CA2F-4E81-BC13-84125F0B6A0B}" sibTransId="{4956AC68-C2A3-4279-BC27-3B44D7FA1395}"/>
    <dgm:cxn modelId="{3E8F00F4-E4AD-4032-8B4E-09A7C6697E28}" srcId="{ADFA731A-285C-4879-8AED-64F1B396C29D}" destId="{F5618D74-FF17-4093-874B-DD456D669076}" srcOrd="2" destOrd="0" parTransId="{353D5E06-4E7D-4C49-8588-9DD945A810DB}" sibTransId="{FAD7CA3A-DE8B-40E6-B6E7-27438C34BEF6}"/>
    <dgm:cxn modelId="{690F8755-8927-44FD-A522-86CFE59703E1}" type="presOf" srcId="{40E5D972-6E82-4E49-BD7B-E8A00A5E1F35}" destId="{1B11DAD8-32B2-4766-83D5-97783D8F251A}" srcOrd="0" destOrd="0" presId="urn:microsoft.com/office/officeart/2005/8/layout/vProcess5"/>
    <dgm:cxn modelId="{12E2E2C1-D071-456E-94FA-F4EED28649CD}" type="presOf" srcId="{40E5D972-6E82-4E49-BD7B-E8A00A5E1F35}" destId="{B80A4A1B-7618-42CD-8B7F-4A92E992A0B4}" srcOrd="1" destOrd="0" presId="urn:microsoft.com/office/officeart/2005/8/layout/vProcess5"/>
    <dgm:cxn modelId="{9710BE49-8C7A-4246-9533-1B8ACA884068}" type="presOf" srcId="{11BFD635-EDCB-43A6-ABE2-43C9D3D7AF1D}" destId="{7FF8D53C-27C6-4A47-AB2E-FB17E755AD2C}" srcOrd="0" destOrd="0" presId="urn:microsoft.com/office/officeart/2005/8/layout/vProcess5"/>
    <dgm:cxn modelId="{5BA64624-DC20-43F1-BB26-3D648C5E5377}" type="presOf" srcId="{F5618D74-FF17-4093-874B-DD456D669076}" destId="{65474E0B-D6FA-4314-913C-520E9CFEAA22}" srcOrd="1" destOrd="0" presId="urn:microsoft.com/office/officeart/2005/8/layout/vProcess5"/>
    <dgm:cxn modelId="{6C65BF1E-6132-4167-BA85-A7AA5125ED71}" type="presOf" srcId="{F5618D74-FF17-4093-874B-DD456D669076}" destId="{79D24C9B-0A17-4593-BB3D-8A092B15B8FE}" srcOrd="0" destOrd="0" presId="urn:microsoft.com/office/officeart/2005/8/layout/vProcess5"/>
    <dgm:cxn modelId="{16ADCC38-D570-4858-92FF-5A8B4D599F8A}" type="presOf" srcId="{4956AC68-C2A3-4279-BC27-3B44D7FA1395}" destId="{89022E0E-8F8F-4D2B-A301-45C8CA8B6E2E}" srcOrd="0" destOrd="0" presId="urn:microsoft.com/office/officeart/2005/8/layout/vProcess5"/>
    <dgm:cxn modelId="{D3174782-4998-4C2C-A98B-E93D8735A189}" type="presOf" srcId="{16A084BF-A376-41D1-83E9-F56C3819F152}" destId="{DC92BB1C-F50D-4702-B504-8B9C51CD22A7}" srcOrd="1" destOrd="0" presId="urn:microsoft.com/office/officeart/2005/8/layout/vProcess5"/>
    <dgm:cxn modelId="{5876706B-2A4E-4A43-8733-C9A8B1407668}" type="presParOf" srcId="{C21A8474-17C8-45AB-A3EF-92A7B19C0760}" destId="{CA6E8E10-D162-41B4-8CFF-86F3EFB79144}" srcOrd="0" destOrd="0" presId="urn:microsoft.com/office/officeart/2005/8/layout/vProcess5"/>
    <dgm:cxn modelId="{C1FA4FE4-908B-45C0-91DC-F306655508D7}" type="presParOf" srcId="{C21A8474-17C8-45AB-A3EF-92A7B19C0760}" destId="{6C0C0559-608B-491D-B660-9AD21E082854}" srcOrd="1" destOrd="0" presId="urn:microsoft.com/office/officeart/2005/8/layout/vProcess5"/>
    <dgm:cxn modelId="{78543B44-063D-46CA-93A8-971AB8DF5B2D}" type="presParOf" srcId="{C21A8474-17C8-45AB-A3EF-92A7B19C0760}" destId="{1B11DAD8-32B2-4766-83D5-97783D8F251A}" srcOrd="2" destOrd="0" presId="urn:microsoft.com/office/officeart/2005/8/layout/vProcess5"/>
    <dgm:cxn modelId="{101770F6-8DE5-4C9B-BE2C-B23EE0CAB299}" type="presParOf" srcId="{C21A8474-17C8-45AB-A3EF-92A7B19C0760}" destId="{79D24C9B-0A17-4593-BB3D-8A092B15B8FE}" srcOrd="3" destOrd="0" presId="urn:microsoft.com/office/officeart/2005/8/layout/vProcess5"/>
    <dgm:cxn modelId="{476B41C7-21C9-417E-94BB-27D58106325B}" type="presParOf" srcId="{C21A8474-17C8-45AB-A3EF-92A7B19C0760}" destId="{89022E0E-8F8F-4D2B-A301-45C8CA8B6E2E}" srcOrd="4" destOrd="0" presId="urn:microsoft.com/office/officeart/2005/8/layout/vProcess5"/>
    <dgm:cxn modelId="{96E2B6EC-C1F7-4F0C-A951-F83FC01C016F}" type="presParOf" srcId="{C21A8474-17C8-45AB-A3EF-92A7B19C0760}" destId="{7FF8D53C-27C6-4A47-AB2E-FB17E755AD2C}" srcOrd="5" destOrd="0" presId="urn:microsoft.com/office/officeart/2005/8/layout/vProcess5"/>
    <dgm:cxn modelId="{1EA5ED6A-B622-4D30-ABA0-AC554058F30F}" type="presParOf" srcId="{C21A8474-17C8-45AB-A3EF-92A7B19C0760}" destId="{DC92BB1C-F50D-4702-B504-8B9C51CD22A7}" srcOrd="6" destOrd="0" presId="urn:microsoft.com/office/officeart/2005/8/layout/vProcess5"/>
    <dgm:cxn modelId="{F4B75713-746A-4077-BE2F-F5F390FE8F0A}" type="presParOf" srcId="{C21A8474-17C8-45AB-A3EF-92A7B19C0760}" destId="{B80A4A1B-7618-42CD-8B7F-4A92E992A0B4}" srcOrd="7" destOrd="0" presId="urn:microsoft.com/office/officeart/2005/8/layout/vProcess5"/>
    <dgm:cxn modelId="{9E3B5F01-43F0-4B2D-9A36-AE35E11EE4D2}" type="presParOf" srcId="{C21A8474-17C8-45AB-A3EF-92A7B19C0760}" destId="{65474E0B-D6FA-4314-913C-520E9CFEAA22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D66B6-B1F8-46E8-BFE3-C070A467E568}" type="datetimeFigureOut">
              <a:rPr lang="en-PH" smtClean="0"/>
              <a:pPr/>
              <a:t>11/21/2017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E40F1-C18A-4E0E-A834-9DB352D6DEA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279552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843CF-B408-48A8-B881-2A4FCA4D4EE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2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066800"/>
            <a:ext cx="6248400" cy="914399"/>
          </a:xfrm>
        </p:spPr>
        <p:txBody>
          <a:bodyPr>
            <a:noAutofit/>
          </a:bodyPr>
          <a:lstStyle>
            <a:lvl1pPr>
              <a:defRPr sz="4800">
                <a:solidFill>
                  <a:sysClr val="windowText" lastClr="000000"/>
                </a:solidFill>
                <a:effectLst/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953000"/>
            <a:ext cx="5562600" cy="11430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857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hunt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lectric_power" TargetMode="External"/><Relationship Id="rId3" Type="http://schemas.openxmlformats.org/officeDocument/2006/relationships/hyperlink" Target="https://en.wikipedia.org/wiki/Semiconductor_device" TargetMode="External"/><Relationship Id="rId7" Type="http://schemas.openxmlformats.org/officeDocument/2006/relationships/hyperlink" Target="https://en.wikipedia.org/wiki/Electrical_powe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onics" TargetMode="External"/><Relationship Id="rId5" Type="http://schemas.openxmlformats.org/officeDocument/2006/relationships/hyperlink" Target="https://en.wikipedia.org/wiki/Switch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s://en.wikipedia.org/wiki/Electronic_amplifier" TargetMode="External"/><Relationship Id="rId9" Type="http://schemas.openxmlformats.org/officeDocument/2006/relationships/hyperlink" Target="https://en.wikipedia.org/wiki/Amplifi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6781800" cy="914399"/>
          </a:xfrm>
        </p:spPr>
        <p:txBody>
          <a:bodyPr/>
          <a:lstStyle/>
          <a:p>
            <a:pPr algn="l"/>
            <a:r>
              <a:rPr lang="en-PH" sz="6000" dirty="0" smtClean="0"/>
              <a:t>PRESENTATION TITLE</a:t>
            </a:r>
            <a:endParaRPr lang="en-PH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191000"/>
            <a:ext cx="2971800" cy="2209800"/>
          </a:xfrm>
        </p:spPr>
        <p:txBody>
          <a:bodyPr/>
          <a:lstStyle/>
          <a:p>
            <a:pPr algn="ctr"/>
            <a:r>
              <a:rPr lang="en-PH" dirty="0" smtClean="0"/>
              <a:t>Team Members:</a:t>
            </a:r>
          </a:p>
          <a:p>
            <a:pPr algn="l">
              <a:buFont typeface="Arial" pitchFamily="34" charset="0"/>
              <a:buChar char="•"/>
            </a:pPr>
            <a:r>
              <a:rPr lang="en-PH" dirty="0" smtClean="0"/>
              <a:t>Eisha</a:t>
            </a:r>
          </a:p>
          <a:p>
            <a:pPr algn="l">
              <a:buFont typeface="Arial" pitchFamily="34" charset="0"/>
              <a:buChar char="•"/>
            </a:pPr>
            <a:r>
              <a:rPr lang="en-PH" dirty="0" smtClean="0"/>
              <a:t>Fatima</a:t>
            </a:r>
          </a:p>
          <a:p>
            <a:pPr algn="l">
              <a:buFont typeface="Arial" pitchFamily="34" charset="0"/>
              <a:buChar char="•"/>
            </a:pPr>
            <a:r>
              <a:rPr lang="en-PH" dirty="0" smtClean="0"/>
              <a:t>Tabinda</a:t>
            </a:r>
          </a:p>
          <a:p>
            <a:pPr algn="l"/>
            <a:endParaRPr lang="en-PH" dirty="0" smtClean="0"/>
          </a:p>
          <a:p>
            <a:endParaRPr lang="en-PH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752601"/>
            <a:ext cx="61722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ysClr val="windowText" lastClr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4400" dirty="0" smtClean="0"/>
              <a:t>Amplifier CKT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xmlns="" val="42360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Slide Title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 descr="C:\Users\user\Desktop\120_Business_Process_PowerPoint_Template_Tit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866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28600"/>
            <a:ext cx="6400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P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C:\Users\user\Desktop\Unregulated-Power-Supply-Di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4000" cy="6019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DC POWER SUPPLY…!!!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120_Business_Process_PowerPoint_Template_Tit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Content Placeholder 7" descr="IMG-20171113-WA000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4200" y="1295400"/>
            <a:ext cx="5486400" cy="483076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28600"/>
            <a:ext cx="6400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 smtClean="0"/>
              <a:t>Our DC supply CKT: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P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STAGES INVOLVED IN MAKING AMPLIFIER: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5562600"/>
          </a:xfrm>
        </p:spPr>
        <p:txBody>
          <a:bodyPr/>
          <a:lstStyle/>
          <a:p>
            <a:pPr>
              <a:buNone/>
            </a:pPr>
            <a:r>
              <a:rPr lang="en-PH" sz="5400" dirty="0" smtClean="0"/>
              <a:t>3 STAGES:</a:t>
            </a:r>
          </a:p>
          <a:p>
            <a:pPr>
              <a:buFont typeface="Wingdings" pitchFamily="2" charset="2"/>
              <a:buChar char="ü"/>
            </a:pPr>
            <a:r>
              <a:rPr lang="en-PH" sz="4000" dirty="0" smtClean="0"/>
              <a:t> Input Stage..noise reduction.</a:t>
            </a:r>
          </a:p>
          <a:p>
            <a:pPr>
              <a:buFont typeface="Wingdings" pitchFamily="2" charset="2"/>
              <a:buChar char="ü"/>
            </a:pPr>
            <a:r>
              <a:rPr lang="en-PH" sz="4000" dirty="0" smtClean="0"/>
              <a:t>Pre-amplification..gain stage.</a:t>
            </a:r>
          </a:p>
          <a:p>
            <a:pPr>
              <a:buFont typeface="Wingdings" pitchFamily="2" charset="2"/>
              <a:buChar char="ü"/>
            </a:pPr>
            <a:r>
              <a:rPr lang="en-PH" sz="4000" dirty="0" smtClean="0"/>
              <a:t>Power amplification..Output stage.</a:t>
            </a:r>
          </a:p>
          <a:p>
            <a:pPr>
              <a:buNone/>
            </a:pPr>
            <a:endParaRPr lang="en-PH" sz="4000" dirty="0" smtClean="0"/>
          </a:p>
          <a:p>
            <a:pPr>
              <a:buFont typeface="Wingdings" pitchFamily="2" charset="2"/>
              <a:buChar char="ü"/>
            </a:pPr>
            <a:endParaRPr lang="en-PH" sz="4000" dirty="0" smtClean="0"/>
          </a:p>
          <a:p>
            <a:pPr>
              <a:buNone/>
            </a:pPr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Components:</a:t>
            </a:r>
            <a:endParaRPr lang="en-PH" dirty="0"/>
          </a:p>
        </p:txBody>
      </p:sp>
      <p:pic>
        <p:nvPicPr>
          <p:cNvPr id="8195" name="Picture 3" descr="C:\Users\user\Desktop\IMG-20171120-WA0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STAGES INVOLVED IN MAKING AMPLIFIER:</a:t>
            </a:r>
            <a:endParaRPr lang="en-PH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1524000"/>
          <a:ext cx="8458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120_Business_Process_PowerPoint_Template_Tit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543800" cy="944562"/>
          </a:xfrm>
        </p:spPr>
        <p:txBody>
          <a:bodyPr>
            <a:normAutofit fontScale="90000"/>
          </a:bodyPr>
          <a:lstStyle/>
          <a:p>
            <a:r>
              <a:rPr lang="en-PH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OUR TRANSISTOR AMPLIFIER..!!</a:t>
            </a:r>
            <a:endParaRPr lang="en-PH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Content Placeholder 6" descr="IMG-20171113-WA000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381000"/>
            <a:ext cx="7857066" cy="44196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0"/>
            <a:ext cx="8077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381000" y="19812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dirty="0" smtClean="0">
                <a:solidFill>
                  <a:prstClr val="black"/>
                </a:solidFill>
              </a:rPr>
              <a:t>Thank you!</a:t>
            </a:r>
          </a:p>
          <a:p>
            <a:pPr marL="0" indent="0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84213" y="5181600"/>
            <a:ext cx="7775575" cy="0"/>
          </a:xfrm>
          <a:prstGeom prst="line">
            <a:avLst/>
          </a:prstGeom>
          <a:ln w="50800" cap="flat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hlinkClick r:id="rId3"/>
          </p:cNvPr>
          <p:cNvSpPr/>
          <p:nvPr/>
        </p:nvSpPr>
        <p:spPr>
          <a:xfrm>
            <a:off x="4724400" y="5562600"/>
            <a:ext cx="3505200" cy="838200"/>
          </a:xfrm>
          <a:prstGeom prst="rect">
            <a:avLst/>
          </a:prstGeom>
          <a:effectLst>
            <a:innerShdw blurRad="304800" dist="50800" dir="81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white"/>
                </a:solidFill>
              </a:rPr>
              <a:t>Any Questions</a:t>
            </a:r>
            <a:r>
              <a:rPr lang="en-US" dirty="0" smtClean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6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Slide Title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 descr="C:\Users\user\Desktop\120_Business_Process_PowerPoint_Template_Tit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72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PH" sz="4000" dirty="0" smtClean="0"/>
              <a:t>AMPLIFIER: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kumimoji="0" lang="en-PH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US" sz="4000" dirty="0" smtClean="0"/>
              <a:t>an electronic device for increasing the amplitude of electrical signals, used chiefly in sound reproduction.”</a:t>
            </a:r>
            <a:endParaRPr kumimoji="0" lang="en-PH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Components: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62600"/>
          </a:xfrm>
        </p:spPr>
        <p:txBody>
          <a:bodyPr/>
          <a:lstStyle/>
          <a:p>
            <a:r>
              <a:rPr lang="en-PH" sz="4400" b="1" dirty="0" smtClean="0"/>
              <a:t>FOR DC SUPPLY</a:t>
            </a:r>
            <a:r>
              <a:rPr lang="en-PH" dirty="0" smtClean="0"/>
              <a:t>:</a:t>
            </a:r>
          </a:p>
          <a:p>
            <a:r>
              <a:rPr lang="en-PH" sz="4000" dirty="0" smtClean="0"/>
              <a:t>Transformer (220V to 24V)</a:t>
            </a:r>
          </a:p>
          <a:p>
            <a:r>
              <a:rPr lang="en-PH" sz="4000" dirty="0" smtClean="0"/>
              <a:t>Diode Bridge(4 diodes)</a:t>
            </a:r>
          </a:p>
          <a:p>
            <a:r>
              <a:rPr lang="en-PH" sz="4000" dirty="0" smtClean="0"/>
              <a:t>Capacitors</a:t>
            </a:r>
          </a:p>
          <a:p>
            <a:r>
              <a:rPr lang="en-PH" sz="4000" dirty="0" smtClean="0"/>
              <a:t>Switch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  <p:pic>
        <p:nvPicPr>
          <p:cNvPr id="5122" name="Picture 2" descr="C:\Users\user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886200"/>
            <a:ext cx="2438400" cy="2524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Components: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62600"/>
          </a:xfrm>
        </p:spPr>
        <p:txBody>
          <a:bodyPr/>
          <a:lstStyle/>
          <a:p>
            <a:r>
              <a:rPr lang="en-PH" sz="4000" dirty="0" smtClean="0"/>
              <a:t>VR(variable resistor)</a:t>
            </a:r>
          </a:p>
          <a:p>
            <a:r>
              <a:rPr lang="en-PH" sz="4000" dirty="0" smtClean="0"/>
              <a:t>Heat Sink</a:t>
            </a:r>
          </a:p>
          <a:p>
            <a:r>
              <a:rPr lang="en-PH" sz="4000" dirty="0" smtClean="0"/>
              <a:t>Transistors</a:t>
            </a:r>
          </a:p>
          <a:p>
            <a:r>
              <a:rPr lang="en-PH" sz="4000" dirty="0" smtClean="0"/>
              <a:t>Power Transistors</a:t>
            </a:r>
          </a:p>
          <a:p>
            <a:r>
              <a:rPr lang="en-PH" sz="4000" dirty="0" smtClean="0"/>
              <a:t>Capacitors</a:t>
            </a:r>
          </a:p>
          <a:p>
            <a:r>
              <a:rPr lang="en-PH" sz="4000" dirty="0" smtClean="0"/>
              <a:t>Resistors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  <p:pic>
        <p:nvPicPr>
          <p:cNvPr id="4" name="Picture 3" descr="C:\Users\user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572000"/>
            <a:ext cx="2514600" cy="1819275"/>
          </a:xfrm>
          <a:prstGeom prst="rect">
            <a:avLst/>
          </a:prstGeom>
          <a:noFill/>
        </p:spPr>
      </p:pic>
      <p:pic>
        <p:nvPicPr>
          <p:cNvPr id="5" name="Picture 2" descr="C:\Users\user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572000"/>
            <a:ext cx="2295525" cy="1990725"/>
          </a:xfrm>
          <a:prstGeom prst="rect">
            <a:avLst/>
          </a:prstGeom>
          <a:noFill/>
        </p:spPr>
      </p:pic>
      <p:pic>
        <p:nvPicPr>
          <p:cNvPr id="3074" name="Picture 2" descr="C:\Users\user\Desktop\Capacitors_(7189597135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295400"/>
            <a:ext cx="3459162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Components:</a:t>
            </a:r>
            <a:endParaRPr lang="en-PH" dirty="0"/>
          </a:p>
        </p:txBody>
      </p:sp>
      <p:pic>
        <p:nvPicPr>
          <p:cNvPr id="4098" name="Picture 2" descr="C:\Users\user\Desktop\1000-102-RDGRBL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3786187" cy="3484563"/>
          </a:xfrm>
          <a:prstGeom prst="rect">
            <a:avLst/>
          </a:prstGeom>
          <a:noFill/>
        </p:spPr>
      </p:pic>
      <p:pic>
        <p:nvPicPr>
          <p:cNvPr id="4099" name="Picture 3" descr="C:\Users\user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600200"/>
            <a:ext cx="3886200" cy="2971800"/>
          </a:xfrm>
          <a:prstGeom prst="rect">
            <a:avLst/>
          </a:prstGeom>
          <a:noFill/>
        </p:spPr>
      </p:pic>
      <p:pic>
        <p:nvPicPr>
          <p:cNvPr id="4100" name="Picture 4" descr="C:\Users\user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550381">
            <a:off x="614468" y="4168236"/>
            <a:ext cx="2686050" cy="1966608"/>
          </a:xfrm>
          <a:prstGeom prst="rect">
            <a:avLst/>
          </a:prstGeom>
          <a:noFill/>
        </p:spPr>
      </p:pic>
      <p:pic>
        <p:nvPicPr>
          <p:cNvPr id="4101" name="Picture 5" descr="C:\Users\user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4724400"/>
            <a:ext cx="4800600" cy="1914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Slide Title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 descr="C:\Users\user\Desktop\120_Business_Process_PowerPoint_Template_Tit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2286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PH" sz="4000" dirty="0" smtClean="0"/>
              <a:t>TRANSISTOR: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 smtClean="0"/>
              <a:t>A transistor is a </a:t>
            </a:r>
            <a:r>
              <a:rPr lang="en-US" sz="3200" b="1" dirty="0" smtClean="0">
                <a:hlinkClick r:id="rId3" tooltip="Semiconductor device"/>
              </a:rPr>
              <a:t>semiconductor device</a:t>
            </a:r>
            <a:r>
              <a:rPr lang="en-US" sz="3200" b="1" dirty="0" smtClean="0"/>
              <a:t> used to  </a:t>
            </a:r>
            <a:r>
              <a:rPr lang="en-US" sz="3200" b="1" dirty="0" smtClean="0">
                <a:hlinkClick r:id="rId4" tooltip="Electronic amplifier"/>
              </a:rPr>
              <a:t>amplify</a:t>
            </a:r>
            <a:r>
              <a:rPr lang="en-US" sz="3200" b="1" dirty="0" smtClean="0"/>
              <a:t> or </a:t>
            </a:r>
            <a:r>
              <a:rPr lang="en-US" sz="3200" b="1" dirty="0" smtClean="0">
                <a:hlinkClick r:id="rId5" tooltip="Switch"/>
              </a:rPr>
              <a:t>switch</a:t>
            </a:r>
            <a:r>
              <a:rPr lang="en-US" sz="3200" b="1" dirty="0" smtClean="0"/>
              <a:t> </a:t>
            </a:r>
            <a:r>
              <a:rPr lang="en-US" sz="3200" b="1" dirty="0" smtClean="0">
                <a:hlinkClick r:id="rId6" tooltip="Electronics"/>
              </a:rPr>
              <a:t>electronic</a:t>
            </a:r>
            <a:r>
              <a:rPr lang="en-US" sz="3200" b="1" dirty="0" smtClean="0"/>
              <a:t> signals and </a:t>
            </a:r>
            <a:r>
              <a:rPr lang="en-US" sz="3200" b="1" dirty="0" smtClean="0">
                <a:hlinkClick r:id="rId7" tooltip="Electrical power"/>
              </a:rPr>
              <a:t>electrical power</a:t>
            </a:r>
            <a:r>
              <a:rPr lang="en-US" sz="3200" b="1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 smtClean="0"/>
              <a:t> the controlled (output) </a:t>
            </a:r>
            <a:r>
              <a:rPr lang="en-US" sz="3200" b="1" dirty="0" smtClean="0">
                <a:hlinkClick r:id="rId8" tooltip="Electric power"/>
              </a:rPr>
              <a:t>power</a:t>
            </a:r>
            <a:r>
              <a:rPr lang="en-US" sz="3200" b="1" dirty="0" smtClean="0"/>
              <a:t> can be higher than the controlling (input) power, a transistor can </a:t>
            </a:r>
            <a:r>
              <a:rPr lang="en-US" sz="3200" b="1" dirty="0" smtClean="0">
                <a:hlinkClick r:id="rId9" tooltip="Amplifier"/>
              </a:rPr>
              <a:t>amplify</a:t>
            </a:r>
            <a:r>
              <a:rPr lang="en-US" sz="3200" b="1" dirty="0" smtClean="0"/>
              <a:t> a signal.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 descr="C:\Users\user\Desktop\170px-Transistorer_(cropped)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rot="4101130">
            <a:off x="5620879" y="3514800"/>
            <a:ext cx="2417872" cy="324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Slide Title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 descr="C:\Users\user\Desktop\120_Business_Process_PowerPoint_Template_Tit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0"/>
            <a:ext cx="8077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PH" sz="4000" dirty="0" smtClean="0"/>
              <a:t>TRANSFORMER 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 smtClean="0"/>
              <a:t>A transformer is an electrical device that transfers electrical energy between two or more circuits through electromagnetic induction.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 smtClean="0"/>
              <a:t>In our CKT its used as step down transformer</a:t>
            </a:r>
            <a:r>
              <a:rPr lang="en-US" sz="320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user\Desktop\iron_core_transform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505200"/>
            <a:ext cx="3771900" cy="308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Slide Title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 descr="C:\Users\user\Desktop\120_Business_Process_PowerPoint_Template_Tit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28600"/>
            <a:ext cx="6400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PH" sz="4000" dirty="0" smtClean="0"/>
              <a:t>VARIABLE RESISTOR 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 smtClean="0"/>
              <a:t>A variable resistor is very important. It allows you to build a circuit with some degree of control.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 smtClean="0"/>
              <a:t> It can act as a control on the amount of current flowing.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P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81000"/>
            <a:ext cx="2133600" cy="2286358"/>
          </a:xfrm>
          <a:prstGeom prst="rect">
            <a:avLst/>
          </a:prstGeom>
        </p:spPr>
      </p:pic>
      <p:pic>
        <p:nvPicPr>
          <p:cNvPr id="10" name="Picture 9" descr="fddb4792cf24df0ad62ffbda0e098f6c--variables-motor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038600"/>
            <a:ext cx="26961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2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DC POWER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DC voltage is used to operate the electronic device or circuit.</a:t>
            </a:r>
          </a:p>
          <a:p>
            <a:r>
              <a:rPr lang="en-US" dirty="0" smtClean="0"/>
              <a:t>The symbol for DC voltage is Vcc for most of the electronic circuit .</a:t>
            </a:r>
          </a:p>
          <a:p>
            <a:r>
              <a:rPr lang="en-US" dirty="0" smtClean="0"/>
              <a:t>It consists of: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transformer.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diode bridge.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filter capacitor.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196</Words>
  <Application>Microsoft Office PowerPoint</Application>
  <PresentationFormat>On-screen Show (4:3)</PresentationFormat>
  <Paragraphs>72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PRESENTATION TITLE</vt:lpstr>
      <vt:lpstr>Slide Title</vt:lpstr>
      <vt:lpstr>Components:</vt:lpstr>
      <vt:lpstr>Components:</vt:lpstr>
      <vt:lpstr>Components:</vt:lpstr>
      <vt:lpstr>Slide Title</vt:lpstr>
      <vt:lpstr>Slide Title</vt:lpstr>
      <vt:lpstr>Slide Title</vt:lpstr>
      <vt:lpstr>DC POWER SUPPLY</vt:lpstr>
      <vt:lpstr>Slide Title</vt:lpstr>
      <vt:lpstr>Slide 11</vt:lpstr>
      <vt:lpstr>STAGES INVOLVED IN MAKING AMPLIFIER:</vt:lpstr>
      <vt:lpstr>Components:</vt:lpstr>
      <vt:lpstr>STAGES INVOLVED IN MAKING AMPLIFIER:</vt:lpstr>
      <vt:lpstr>OUR TRANSISTOR AMPLIFIER..!!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10</cp:revision>
  <dcterms:created xsi:type="dcterms:W3CDTF">2006-08-16T00:00:00Z</dcterms:created>
  <dcterms:modified xsi:type="dcterms:W3CDTF">2017-11-21T09:15:28Z</dcterms:modified>
</cp:coreProperties>
</file>