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6" r:id="rId18"/>
    <p:sldId id="257" r:id="rId19"/>
    <p:sldId id="258" r:id="rId20"/>
    <p:sldId id="294" r:id="rId21"/>
    <p:sldId id="259" r:id="rId22"/>
    <p:sldId id="260" r:id="rId23"/>
    <p:sldId id="261" r:id="rId24"/>
    <p:sldId id="262" r:id="rId25"/>
    <p:sldId id="284" r:id="rId26"/>
    <p:sldId id="281" r:id="rId27"/>
    <p:sldId id="282" r:id="rId28"/>
    <p:sldId id="283" r:id="rId29"/>
    <p:sldId id="302" r:id="rId30"/>
    <p:sldId id="292" r:id="rId31"/>
    <p:sldId id="293" r:id="rId32"/>
    <p:sldId id="303" r:id="rId33"/>
    <p:sldId id="285" r:id="rId34"/>
    <p:sldId id="286" r:id="rId35"/>
    <p:sldId id="304" r:id="rId36"/>
    <p:sldId id="289" r:id="rId37"/>
    <p:sldId id="290" r:id="rId38"/>
    <p:sldId id="291"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420F-1B34-43B4-9693-27077E56E26E}" type="datetimeFigureOut">
              <a:rPr lang="en-US" smtClean="0"/>
              <a:t>9/13/2017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E027C-FEBA-44FC-BEAA-AA467069DE8B}" type="slidenum">
              <a:rPr lang="en-US" smtClean="0"/>
              <a:t>‹#›</a:t>
            </a:fld>
            <a:endParaRPr lang="en-US"/>
          </a:p>
        </p:txBody>
      </p:sp>
    </p:spTree>
    <p:extLst>
      <p:ext uri="{BB962C8B-B14F-4D97-AF65-F5344CB8AC3E}">
        <p14:creationId xmlns:p14="http://schemas.microsoft.com/office/powerpoint/2010/main" val="321198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val="312556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val="14695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3</a:t>
            </a:fld>
            <a:endParaRPr lang="en-US"/>
          </a:p>
        </p:txBody>
      </p:sp>
    </p:spTree>
    <p:extLst>
      <p:ext uri="{BB962C8B-B14F-4D97-AF65-F5344CB8AC3E}">
        <p14:creationId xmlns:p14="http://schemas.microsoft.com/office/powerpoint/2010/main" val="113467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val="4345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val="128688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val="314272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val="29925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val="31405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val="411007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val="17501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9497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9749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266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41421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562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10379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63345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8284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65796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294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6782-54F5-40AA-84F2-87A79D73E198}"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49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6782-54F5-40AA-84F2-87A79D73E198}"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59468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6782-54F5-40AA-84F2-87A79D73E198}"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76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6782-54F5-40AA-84F2-87A79D73E198}" type="datetimeFigureOut">
              <a:rPr lang="en-US" smtClean="0"/>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0935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0443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83532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B6782-54F5-40AA-84F2-87A79D73E198}" type="datetimeFigureOut">
              <a:rPr lang="en-US" smtClean="0"/>
              <a:t>9/13/2017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67AE8-AA8B-46A5-A520-7BAAD571956E}" type="slidenum">
              <a:rPr lang="en-US" smtClean="0"/>
              <a:t>‹#›</a:t>
            </a:fld>
            <a:endParaRPr lang="en-US"/>
          </a:p>
        </p:txBody>
      </p:sp>
    </p:spTree>
    <p:extLst>
      <p:ext uri="{BB962C8B-B14F-4D97-AF65-F5344CB8AC3E}">
        <p14:creationId xmlns:p14="http://schemas.microsoft.com/office/powerpoint/2010/main" val="422661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7334" y="1867437"/>
            <a:ext cx="7977269" cy="2446985"/>
          </a:xfrm>
        </p:spPr>
        <p:txBody>
          <a:bodyPr/>
          <a:lstStyle/>
          <a:p>
            <a:pPr algn="ctr"/>
            <a:r>
              <a:rPr lang="en-US" sz="6000" dirty="0"/>
              <a:t>Articles of Faith</a:t>
            </a:r>
            <a:endParaRPr lang="en-US" sz="6000" b="1" u="sng" dirty="0"/>
          </a:p>
        </p:txBody>
      </p:sp>
      <p:sp>
        <p:nvSpPr>
          <p:cNvPr id="54275" name="Rectangle 3"/>
          <p:cNvSpPr>
            <a:spLocks noGrp="1" noChangeArrowheads="1"/>
          </p:cNvSpPr>
          <p:nvPr>
            <p:ph idx="1"/>
          </p:nvPr>
        </p:nvSpPr>
        <p:spPr/>
        <p:txBody>
          <a:bodyPr/>
          <a:lstStyle/>
          <a:p>
            <a:pPr algn="justLow">
              <a:buNone/>
            </a:pPr>
            <a:r>
              <a:rPr lang="en-US" sz="6000" dirty="0"/>
              <a:t>		</a:t>
            </a:r>
            <a:endParaRPr lang="en-US" sz="6000" b="1" u="sng" dirty="0"/>
          </a:p>
          <a:p>
            <a:pPr algn="justLow">
              <a:buNone/>
            </a:pPr>
            <a:endParaRPr lang="en-US" sz="6000" dirty="0"/>
          </a:p>
        </p:txBody>
      </p:sp>
    </p:spTree>
    <p:extLst>
      <p:ext uri="{BB962C8B-B14F-4D97-AF65-F5344CB8AC3E}">
        <p14:creationId xmlns:p14="http://schemas.microsoft.com/office/powerpoint/2010/main" val="56130621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90152"/>
            <a:ext cx="8693239" cy="927279"/>
          </a:xfrm>
        </p:spPr>
        <p:txBody>
          <a:bodyPr>
            <a:normAutofit fontScale="90000"/>
          </a:bodyPr>
          <a:lstStyle/>
          <a:p>
            <a:r>
              <a:rPr lang="en-US" b="1" dirty="0"/>
              <a:t>Arguments about the existence of Allah.</a:t>
            </a:r>
            <a:br>
              <a:rPr lang="en-US" dirty="0"/>
            </a:br>
            <a:endParaRPr lang="en-US" dirty="0"/>
          </a:p>
        </p:txBody>
      </p:sp>
      <p:sp>
        <p:nvSpPr>
          <p:cNvPr id="3" name="Content Placeholder 2"/>
          <p:cNvSpPr>
            <a:spLocks noGrp="1"/>
          </p:cNvSpPr>
          <p:nvPr>
            <p:ph idx="1"/>
          </p:nvPr>
        </p:nvSpPr>
        <p:spPr>
          <a:xfrm>
            <a:off x="677334" y="1442434"/>
            <a:ext cx="8428029" cy="4598929"/>
          </a:xfrm>
        </p:spPr>
        <p:txBody>
          <a:bodyPr>
            <a:normAutofit/>
          </a:bodyPr>
          <a:lstStyle/>
          <a:p>
            <a:pPr lvl="0"/>
            <a:r>
              <a:rPr lang="en-US" sz="2600" b="1" u="sng" dirty="0">
                <a:latin typeface="Calibri" panose="020F0502020204030204" pitchFamily="34" charset="0"/>
              </a:rPr>
              <a:t>Argument from Themselves</a:t>
            </a:r>
            <a:endParaRPr lang="en-US" sz="2600" dirty="0">
              <a:latin typeface="Calibri" panose="020F0502020204030204" pitchFamily="34" charset="0"/>
            </a:endParaRPr>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فِیۡۤ   اَنۡفُسِکُمۡ ؕ اَفَلَا  تُبۡصِرُوۡنَ ﴿۲۱﴾</a:t>
            </a:r>
            <a:endParaRPr lang="en-US" dirty="0"/>
          </a:p>
          <a:p>
            <a:pPr marL="0" indent="0" algn="ctr">
              <a:buNone/>
            </a:pPr>
            <a:r>
              <a:rPr lang="en-US" sz="2200" dirty="0">
                <a:latin typeface="Calibri" panose="020F0502020204030204" pitchFamily="34" charset="0"/>
              </a:rPr>
              <a:t>And within yourselves. Do you not see? </a:t>
            </a:r>
          </a:p>
          <a:p>
            <a:pPr marL="0" indent="0" rtl="1">
              <a:buNone/>
            </a:pPr>
            <a:endParaRPr lang="en-US" dirty="0"/>
          </a:p>
          <a:p>
            <a:pPr lvl="0"/>
            <a:r>
              <a:rPr lang="en-US" sz="2200" b="1" u="sng" dirty="0"/>
              <a:t>Argument from agriculture</a:t>
            </a:r>
            <a:endParaRPr lang="en-US" sz="22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اَفَرَءَیۡتُمۡ  مَّا  تَحۡرُثُوۡنَ ﴿ؕ۶۳﴾ ءَاَنۡتُمۡ تَزۡرَعُوۡنَہٗۤ  اَمۡ نَحۡنُ الزّٰرِعُوۡنَ ﴿۶۴﴾ </a:t>
            </a:r>
            <a:endParaRPr lang="en-US" sz="2800" dirty="0">
              <a:latin typeface="noorehira" panose="02000500000000020004" pitchFamily="2" charset="-78"/>
              <a:cs typeface="noorehira" panose="02000500000000020004" pitchFamily="2" charset="-78"/>
            </a:endParaRPr>
          </a:p>
          <a:p>
            <a:pPr marL="0" indent="0">
              <a:buNone/>
            </a:pPr>
            <a:endParaRPr lang="en-US" dirty="0"/>
          </a:p>
          <a:p>
            <a:pPr marL="0" indent="0">
              <a:buNone/>
            </a:pPr>
            <a:r>
              <a:rPr lang="en-US" sz="2200" dirty="0">
                <a:latin typeface="Calibri" panose="020F0502020204030204" pitchFamily="34" charset="0"/>
              </a:rPr>
              <a:t>Have you seen what you cultivate? Is it you who have cultivated it or, are we cultivator?</a:t>
            </a:r>
          </a:p>
          <a:p>
            <a:pPr marL="0" indent="0">
              <a:buNone/>
            </a:pPr>
            <a:endParaRPr lang="en-US" dirty="0"/>
          </a:p>
        </p:txBody>
      </p:sp>
    </p:spTree>
    <p:extLst>
      <p:ext uri="{BB962C8B-B14F-4D97-AF65-F5344CB8AC3E}">
        <p14:creationId xmlns:p14="http://schemas.microsoft.com/office/powerpoint/2010/main" val="35906775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D39CAF-B047-4604-913B-E019CE688536}"/>
              </a:ext>
            </a:extLst>
          </p:cNvPr>
          <p:cNvSpPr/>
          <p:nvPr/>
        </p:nvSpPr>
        <p:spPr>
          <a:xfrm>
            <a:off x="257578" y="244699"/>
            <a:ext cx="8963696" cy="5878532"/>
          </a:xfrm>
          <a:prstGeom prst="rect">
            <a:avLst/>
          </a:prstGeom>
        </p:spPr>
        <p:txBody>
          <a:bodyPr wrap="square">
            <a:spAutoFit/>
          </a:bodyPr>
          <a:lstStyle/>
          <a:p>
            <a:r>
              <a:rPr lang="en-US" sz="2800" b="1" dirty="0">
                <a:latin typeface="Calibri" panose="020F0502020204030204" pitchFamily="34" charset="0"/>
              </a:rPr>
              <a:t>Argument from Air</a:t>
            </a:r>
          </a:p>
          <a:p>
            <a:endParaRPr lang="en-US" sz="2000" dirty="0"/>
          </a:p>
          <a:p>
            <a:pPr algn="r" rtl="1"/>
            <a:r>
              <a:rPr lang="ar-SA" sz="2400" dirty="0">
                <a:latin typeface="noorehira" panose="02000500000000020004" pitchFamily="2" charset="-78"/>
                <a:cs typeface="noorehira" panose="02000500000000020004" pitchFamily="2" charset="-78"/>
              </a:rPr>
              <a:t>وَ مِنۡ اٰیٰتِہِ  الۡجَوَارِ فِی الۡبَحۡرِ کَالۡاَعۡلَامِ ﴿ؕ۳۲﴾ اِنۡ یَّشَاۡ یُسۡکِنِ الرِّیۡحَ فَیَظۡلَلۡنَ رَوَاکِدَ عَلٰی ظَہۡرِہٖ ؕ اِنَّ فِیۡ ذٰلِکَ لَاٰیٰتٍ  لِّکُلِّ  صَبَّارٍ  شَکُوۡرٍ ﴿ۙ۳۳﴾ </a:t>
            </a:r>
          </a:p>
          <a:p>
            <a:r>
              <a:rPr lang="ar-SA" sz="2000" dirty="0"/>
              <a:t> </a:t>
            </a:r>
          </a:p>
          <a:p>
            <a:r>
              <a:rPr lang="en-US" sz="2000" dirty="0"/>
              <a:t>And of his signs are the ships in the sea like banners. If he likes, he will calm (the wind) and they will keep calm on its surface, there is in it a sign for everyone who is steadfast and grateful.</a:t>
            </a:r>
          </a:p>
          <a:p>
            <a:endParaRPr lang="en-US" sz="2000" dirty="0"/>
          </a:p>
          <a:p>
            <a:r>
              <a:rPr lang="en-US" sz="2800" b="1" dirty="0">
                <a:latin typeface="Calibri" panose="020F0502020204030204" pitchFamily="34" charset="0"/>
              </a:rPr>
              <a:t>Argument from Water </a:t>
            </a:r>
          </a:p>
          <a:p>
            <a:pPr algn="r" rtl="1"/>
            <a:endParaRPr lang="en-US" sz="2400" dirty="0">
              <a:latin typeface="noorehira" panose="02000500000000020004" pitchFamily="2" charset="-78"/>
              <a:cs typeface="noorehira" panose="02000500000000020004" pitchFamily="2" charset="-78"/>
            </a:endParaRPr>
          </a:p>
          <a:p>
            <a:pPr algn="r" rtl="1"/>
            <a:r>
              <a:rPr lang="ar-SA" sz="2400" dirty="0">
                <a:latin typeface="noorehira" panose="02000500000000020004" pitchFamily="2" charset="-78"/>
                <a:cs typeface="noorehira" panose="02000500000000020004" pitchFamily="2" charset="-78"/>
              </a:rPr>
              <a:t>اَفَرَءَیۡتُمُ  الۡمَآءَ  الَّذِیۡ تَشۡرَبُوۡنَ ﴿ؕ۶۸﴾ ءَاَنۡتُمۡ  اَنۡزَلۡتُمُوۡہُ مِنَ الۡمُزۡنِ اَمۡ نَحۡنُ الۡمُنۡزِلُوۡنَ ﴿۶۹﴾ لَوۡ نَشَآءُ جَعَلۡنٰہُ  اُجَاجًا فَلَوۡ لَا تَشۡکُرُوۡنَ ﴿۷۰﴾ </a:t>
            </a:r>
          </a:p>
          <a:p>
            <a:endParaRPr lang="ar-SA" sz="2000" dirty="0"/>
          </a:p>
          <a:p>
            <a:r>
              <a:rPr lang="en-US" sz="2000" dirty="0"/>
              <a:t>Have you observed the water that you drink, is it you who sent it down from the rain cloud or are we the sender? We would have made it bitter if we liked. Then why do you not thank us? </a:t>
            </a:r>
          </a:p>
        </p:txBody>
      </p:sp>
    </p:spTree>
    <p:extLst>
      <p:ext uri="{BB962C8B-B14F-4D97-AF65-F5344CB8AC3E}">
        <p14:creationId xmlns:p14="http://schemas.microsoft.com/office/powerpoint/2010/main" val="3108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5F84E-692C-441A-A274-B2CA01D112CC}"/>
              </a:ext>
            </a:extLst>
          </p:cNvPr>
          <p:cNvSpPr/>
          <p:nvPr/>
        </p:nvSpPr>
        <p:spPr>
          <a:xfrm>
            <a:off x="257577" y="296214"/>
            <a:ext cx="9118243" cy="6565781"/>
          </a:xfrm>
          <a:prstGeom prst="rect">
            <a:avLst/>
          </a:prstGeom>
        </p:spPr>
        <p:txBody>
          <a:bodyPr wrap="square">
            <a:spAutoFit/>
          </a:bodyPr>
          <a:lstStyle/>
          <a:p>
            <a:pPr marL="342900" indent="-342900">
              <a:lnSpc>
                <a:spcPct val="107000"/>
              </a:lnSpc>
              <a:buSzPts val="14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Arial" panose="020B0604020202020204" pitchFamily="34" charset="0"/>
              </a:rPr>
              <a:t>Argument from Human creation</a:t>
            </a:r>
          </a:p>
          <a:p>
            <a:pPr>
              <a:lnSpc>
                <a:spcPct val="107000"/>
              </a:lnSpc>
              <a:buSzPts val="1400"/>
            </a:pPr>
            <a:endParaRPr lang="en-US" sz="2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وَ لَقَدۡ خَلَقۡنَا الۡاِنۡسَانَ مِنۡ سُلٰلَۃٍ  مِّنۡ طِیۡنٍ ﴿ۚ۱۲﴾ ثُمَّ  جَعَلۡنٰہُ  نُطۡفَۃً  فِیۡ قَرَارٍ مَّکِیۡنٍ ﴿۪۱۳﴾ </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ثُمَّ خَلَقۡنَا النُّطۡفَۃَ عَلَقَۃً  فَخَلَقۡنَا الۡعَلَقَۃَ مُضۡغَۃً فَخَلَقۡنَا الۡمُضۡغَۃَ عِظٰمًا فَکَسَوۡنَا الۡعِظٰمَ لَحۡمًا ٭ ثُمَّ اَنۡشَاۡنٰہُ خَلۡقًا اٰخَرَ ؕ فَتَبٰرَکَ اللّٰہُ  اَحۡسَنُ  الۡخٰلِقِیۡنَ ﴿ؕ۱۴﴾</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And we have created man from extract of clay,</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him a sperm-drop in a firm resting place,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sperm-drop into a clot,</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turned the clot into a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 into bones,</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clothed the bones with flesh,</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Thereafter we developed it into another creature,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Thus the blessed is Allah who is the best of creators.</a:t>
            </a:r>
          </a:p>
        </p:txBody>
      </p:sp>
    </p:spTree>
    <p:extLst>
      <p:ext uri="{BB962C8B-B14F-4D97-AF65-F5344CB8AC3E}">
        <p14:creationId xmlns:p14="http://schemas.microsoft.com/office/powerpoint/2010/main" val="41026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244698"/>
            <a:ext cx="9067940" cy="1068947"/>
          </a:xfrm>
        </p:spPr>
        <p:txBody>
          <a:bodyPr>
            <a:normAutofit fontScale="90000"/>
          </a:bodyPr>
          <a:lstStyle/>
          <a:p>
            <a:r>
              <a:rPr lang="en-US" b="1" u="sng" dirty="0">
                <a:latin typeface="Calibri" panose="020F0502020204030204" pitchFamily="34" charset="0"/>
              </a:rPr>
              <a:t>MISCONCEPTION ABOUT SCIENCE AND ISLAM</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206063" y="1313646"/>
            <a:ext cx="9067940" cy="4172754"/>
          </a:xfrm>
        </p:spPr>
        <p:txBody>
          <a:bodyPr/>
          <a:lstStyle/>
          <a:p>
            <a:pPr marL="0" indent="0">
              <a:buNone/>
            </a:pPr>
            <a:endParaRPr lang="en-US" dirty="0"/>
          </a:p>
          <a:p>
            <a:pPr algn="just"/>
            <a:r>
              <a:rPr lang="en-US" sz="2400" dirty="0">
                <a:solidFill>
                  <a:schemeClr val="tx1"/>
                </a:solidFill>
                <a:latin typeface="Calibri" panose="020F0502020204030204" pitchFamily="34" charset="0"/>
              </a:rPr>
              <a:t>In the modern system of education, science occupies the uppermost position, it’s based on the observation, experience of matter, and the human wisdom. In other words…, scientific knowledge is related to the world of matter and has no concern with meta-physical world, while in the oneness of Allah and all other unseen matters are concerned with meta-physical philosophy. </a:t>
            </a:r>
            <a:r>
              <a:rPr lang="en-US" sz="2400" b="1" dirty="0">
                <a:solidFill>
                  <a:schemeClr val="tx1"/>
                </a:solidFill>
                <a:latin typeface="Calibri" panose="020F0502020204030204" pitchFamily="34" charset="0"/>
              </a:rPr>
              <a:t>That’s why there is no conflict between science and Islam.</a:t>
            </a:r>
            <a:endParaRPr lang="en-US" sz="2400" dirty="0">
              <a:solidFill>
                <a:schemeClr val="tx1"/>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023478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304800"/>
            <a:ext cx="6413678" cy="751268"/>
          </a:xfrm>
        </p:spPr>
        <p:txBody>
          <a:bodyPr>
            <a:normAutofit/>
          </a:bodyPr>
          <a:lstStyle/>
          <a:p>
            <a:r>
              <a:rPr lang="en-US" sz="3200" b="1" u="sng" dirty="0"/>
              <a:t>The First Theory:</a:t>
            </a:r>
            <a:endParaRPr lang="en-US" sz="3200" b="1" dirty="0">
              <a:latin typeface="+mn-lt"/>
            </a:endParaRPr>
          </a:p>
        </p:txBody>
      </p:sp>
      <p:sp>
        <p:nvSpPr>
          <p:cNvPr id="3" name="Content Placeholder 2"/>
          <p:cNvSpPr>
            <a:spLocks noGrp="1"/>
          </p:cNvSpPr>
          <p:nvPr>
            <p:ph idx="1"/>
          </p:nvPr>
        </p:nvSpPr>
        <p:spPr>
          <a:xfrm>
            <a:off x="528034" y="1056069"/>
            <a:ext cx="8242479" cy="4842455"/>
          </a:xfrm>
        </p:spPr>
        <p:txBody>
          <a:bodyPr>
            <a:normAutofit lnSpcReduction="10000"/>
          </a:bodyPr>
          <a:lstStyle/>
          <a:p>
            <a:pPr marL="0" indent="0">
              <a:buNone/>
            </a:pPr>
            <a:endParaRPr lang="en-US" dirty="0"/>
          </a:p>
          <a:p>
            <a:pPr marL="0" indent="0" algn="just">
              <a:buNone/>
            </a:pPr>
            <a:r>
              <a:rPr lang="en-US" sz="2400" dirty="0">
                <a:solidFill>
                  <a:schemeClr val="tx1"/>
                </a:solidFill>
              </a:rPr>
              <a:t>Whatever they can have approach to by their material means, scientific instrument apparatuses observation, experience, wisdom and intellect, they believe without hesitation, but refuse to accept anything that is beyond material means and through immaterial means.</a:t>
            </a:r>
          </a:p>
          <a:p>
            <a:pPr marL="0" indent="0" algn="just">
              <a:buNone/>
            </a:pPr>
            <a:r>
              <a:rPr lang="en-US" sz="2400" dirty="0">
                <a:solidFill>
                  <a:schemeClr val="tx1"/>
                </a:solidFill>
              </a:rPr>
              <a:t> </a:t>
            </a:r>
          </a:p>
          <a:p>
            <a:pPr marL="0" indent="0" algn="just">
              <a:buNone/>
            </a:pPr>
            <a:r>
              <a:rPr lang="en-US" sz="2400" dirty="0">
                <a:solidFill>
                  <a:schemeClr val="tx1"/>
                </a:solidFill>
              </a:rPr>
              <a:t>The above mentioned theory is basically unscientific because: </a:t>
            </a:r>
            <a:r>
              <a:rPr lang="en-US" sz="2400" b="1" dirty="0">
                <a:solidFill>
                  <a:schemeClr val="tx1"/>
                </a:solidFill>
              </a:rPr>
              <a:t>Absence of the knowledge about anything does not prove its non-existence. </a:t>
            </a:r>
            <a:r>
              <a:rPr lang="en-US" sz="2400" dirty="0">
                <a:solidFill>
                  <a:schemeClr val="tx1"/>
                </a:solidFill>
              </a:rPr>
              <a:t>In other words</a:t>
            </a:r>
            <a:r>
              <a:rPr lang="en-US" sz="2400" b="1" dirty="0">
                <a:solidFill>
                  <a:schemeClr val="tx1"/>
                </a:solidFill>
              </a:rPr>
              <a:t> </a:t>
            </a:r>
            <a:r>
              <a:rPr lang="en-US" sz="2400" dirty="0">
                <a:solidFill>
                  <a:schemeClr val="tx1"/>
                </a:solidFill>
              </a:rPr>
              <a:t>it does not mean that</a:t>
            </a:r>
            <a:r>
              <a:rPr lang="en-US" sz="2400" b="1" dirty="0">
                <a:solidFill>
                  <a:schemeClr val="tx1"/>
                </a:solidFill>
              </a:rPr>
              <a:t> </a:t>
            </a:r>
            <a:r>
              <a:rPr lang="en-US" sz="2400" dirty="0">
                <a:solidFill>
                  <a:schemeClr val="tx1"/>
                </a:solidFill>
              </a:rPr>
              <a:t>the scientific knowledge and discoveries of the universe that we know today, were not known or exist in the earliest generation.</a:t>
            </a:r>
          </a:p>
          <a:p>
            <a:pPr marL="0" indent="0">
              <a:buNone/>
            </a:pPr>
            <a:endParaRPr lang="en-US" dirty="0"/>
          </a:p>
        </p:txBody>
      </p:sp>
    </p:spTree>
    <p:extLst>
      <p:ext uri="{BB962C8B-B14F-4D97-AF65-F5344CB8AC3E}">
        <p14:creationId xmlns:p14="http://schemas.microsoft.com/office/powerpoint/2010/main" val="251757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6" y="296216"/>
            <a:ext cx="4185634" cy="605306"/>
          </a:xfrm>
        </p:spPr>
        <p:txBody>
          <a:bodyPr/>
          <a:lstStyle/>
          <a:p>
            <a:r>
              <a:rPr lang="en-US" sz="3200" b="1" u="sng" dirty="0"/>
              <a:t>The Second Theory:</a:t>
            </a:r>
            <a:endParaRPr lang="en-US" sz="3200" dirty="0"/>
          </a:p>
        </p:txBody>
      </p:sp>
      <p:sp>
        <p:nvSpPr>
          <p:cNvPr id="3" name="Subtitle 2"/>
          <p:cNvSpPr>
            <a:spLocks noGrp="1"/>
          </p:cNvSpPr>
          <p:nvPr>
            <p:ph type="subTitle" idx="1"/>
          </p:nvPr>
        </p:nvSpPr>
        <p:spPr>
          <a:xfrm>
            <a:off x="965916" y="1262130"/>
            <a:ext cx="8255357" cy="4262907"/>
          </a:xfrm>
        </p:spPr>
        <p:txBody>
          <a:bodyPr>
            <a:normAutofit/>
          </a:bodyPr>
          <a:lstStyle/>
          <a:p>
            <a:pPr algn="l"/>
            <a:r>
              <a:rPr lang="en-US" sz="2400" dirty="0">
                <a:solidFill>
                  <a:schemeClr val="tx1"/>
                </a:solidFill>
                <a:latin typeface="Calibri" panose="020F0502020204030204" pitchFamily="34" charset="0"/>
              </a:rPr>
              <a:t>When we don’t know the things about witch we are quite in the dark then we are also not in a position to say with certainly about existence or non-existence of those things.</a:t>
            </a:r>
          </a:p>
          <a:p>
            <a:pPr marL="342900" indent="-342900" algn="l">
              <a:buFont typeface="Wingdings" panose="05000000000000000000" pitchFamily="2" charset="2"/>
              <a:buChar char="Ø"/>
            </a:pPr>
            <a:r>
              <a:rPr lang="en-US" sz="2400" dirty="0">
                <a:solidFill>
                  <a:schemeClr val="tx1"/>
                </a:solidFill>
                <a:latin typeface="Calibri" panose="020F0502020204030204" pitchFamily="34" charset="0"/>
              </a:rPr>
              <a:t>This theory is illogical because it is absolutely unscientific to probe into an immaterial problem by material methods. Islam concerned with mate-physics while science has no concerned with it. </a:t>
            </a:r>
          </a:p>
          <a:p>
            <a:pPr algn="l"/>
            <a:r>
              <a:rPr lang="en-US" sz="2200" dirty="0">
                <a:solidFill>
                  <a:schemeClr val="tx1"/>
                </a:solidFill>
                <a:latin typeface="Calibri" panose="020F0502020204030204" pitchFamily="34" charset="0"/>
              </a:rPr>
              <a:t>	It is therefore, only one certain way to recognize existence of 	Allah Almighty in light of his revelation which is came on the 	humanity through his prophet and sit’s free from every doubt.</a:t>
            </a:r>
          </a:p>
          <a:p>
            <a:endParaRPr lang="en-US" dirty="0"/>
          </a:p>
        </p:txBody>
      </p:sp>
    </p:spTree>
    <p:extLst>
      <p:ext uri="{BB962C8B-B14F-4D97-AF65-F5344CB8AC3E}">
        <p14:creationId xmlns:p14="http://schemas.microsoft.com/office/powerpoint/2010/main" val="18492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4" y="206062"/>
            <a:ext cx="8834908" cy="1738648"/>
          </a:xfrm>
        </p:spPr>
        <p:txBody>
          <a:bodyPr/>
          <a:lstStyle/>
          <a:p>
            <a:pPr algn="l"/>
            <a:r>
              <a:rPr lang="en-US" sz="2400" b="1" u="sng" dirty="0"/>
              <a:t>IMPACTS OF THIS FAITH  IN OUR INDIVIDUAL AND COLLECTIVE LIFE</a:t>
            </a:r>
            <a:br>
              <a:rPr lang="en-US" sz="2400" b="1" u="sng" dirty="0"/>
            </a:br>
            <a:endParaRPr lang="en-US" b="1" u="sng" dirty="0"/>
          </a:p>
        </p:txBody>
      </p:sp>
      <p:sp>
        <p:nvSpPr>
          <p:cNvPr id="3" name="Subtitle 2"/>
          <p:cNvSpPr>
            <a:spLocks noGrp="1"/>
          </p:cNvSpPr>
          <p:nvPr>
            <p:ph type="subTitle" idx="1"/>
          </p:nvPr>
        </p:nvSpPr>
        <p:spPr>
          <a:xfrm>
            <a:off x="1043189" y="1339404"/>
            <a:ext cx="8178084" cy="4752304"/>
          </a:xfrm>
        </p:spPr>
        <p:txBody>
          <a:bodyPr>
            <a:normAutofit fontScale="92500" lnSpcReduction="10000"/>
          </a:bodyPr>
          <a:lstStyle/>
          <a:p>
            <a:pPr marL="342900" indent="-342900">
              <a:buFont typeface="Wingdings" panose="05000000000000000000" pitchFamily="2" charset="2"/>
              <a:buChar char="Ø"/>
            </a:pPr>
            <a:endParaRPr lang="en-US" b="1" dirty="0">
              <a:solidFill>
                <a:schemeClr val="tx1"/>
              </a:solidFill>
            </a:endParaRPr>
          </a:p>
          <a:p>
            <a:pPr marL="342900" indent="-342900" algn="l">
              <a:buFont typeface="Wingdings" panose="05000000000000000000" pitchFamily="2" charset="2"/>
              <a:buChar char="Ø"/>
            </a:pPr>
            <a:r>
              <a:rPr lang="en-US" sz="2800" b="1" dirty="0">
                <a:solidFill>
                  <a:schemeClr val="tx1"/>
                </a:solidFill>
              </a:rPr>
              <a:t>Freedom from the worship of human beings.</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یہ ایک سجدہ جسے تو گراں سمجھتا ہے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ہزار سجدوں سے دیتا ہے آدمی کو نجات</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342900" indent="-342900" algn="l">
              <a:buFont typeface="Wingdings" panose="05000000000000000000" pitchFamily="2" charset="2"/>
              <a:buChar char="Ø"/>
            </a:pPr>
            <a:r>
              <a:rPr lang="en-US" sz="2800" b="1" dirty="0">
                <a:solidFill>
                  <a:schemeClr val="tx1"/>
                </a:solidFill>
              </a:rPr>
              <a:t>Respect of the high position of Humanity.</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Reformation of the soul with good qualities.</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Success, in this world &amp; Hereafter.  </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Basis of cosmopolitan Brotherhood.</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ایک ہوں مسلم حرم کی پاسبانی کے لیے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نیل کے ساحل سے تا بہ خاک کاشغر</a:t>
            </a:r>
            <a:endParaRPr lang="en-US" sz="2800" dirty="0">
              <a:solidFill>
                <a:schemeClr val="tx1"/>
              </a:solidFill>
              <a:latin typeface="Jameel Noori Nastaleeq" panose="02000503000000000004" pitchFamily="2" charset="-78"/>
              <a:cs typeface="Jameel Noori Nastaleeq" panose="02000503000000000004" pitchFamily="2" charset="-78"/>
            </a:endParaRPr>
          </a:p>
          <a:p>
            <a:endParaRPr lang="en-US" dirty="0"/>
          </a:p>
        </p:txBody>
      </p:sp>
    </p:spTree>
    <p:extLst>
      <p:ext uri="{BB962C8B-B14F-4D97-AF65-F5344CB8AC3E}">
        <p14:creationId xmlns:p14="http://schemas.microsoft.com/office/powerpoint/2010/main" val="13446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Believe</a:t>
            </a:r>
          </a:p>
        </p:txBody>
      </p:sp>
    </p:spTree>
    <p:extLst>
      <p:ext uri="{BB962C8B-B14F-4D97-AF65-F5344CB8AC3E}">
        <p14:creationId xmlns:p14="http://schemas.microsoft.com/office/powerpoint/2010/main" val="9985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br>
              <a:rPr lang="en-US" b="1" u="sng" dirty="0"/>
            </a:br>
            <a:endParaRPr lang="en-US" dirty="0"/>
          </a:p>
        </p:txBody>
      </p:sp>
      <p:sp>
        <p:nvSpPr>
          <p:cNvPr id="3" name="Content Placeholder 2"/>
          <p:cNvSpPr>
            <a:spLocks noGrp="1"/>
          </p:cNvSpPr>
          <p:nvPr>
            <p:ph idx="1"/>
          </p:nvPr>
        </p:nvSpPr>
        <p:spPr>
          <a:xfrm>
            <a:off x="1179444" y="1245704"/>
            <a:ext cx="6869852" cy="4961913"/>
          </a:xfrm>
        </p:spPr>
        <p:txBody>
          <a:bodyPr>
            <a:normAutofit fontScale="40000" lnSpcReduction="20000"/>
          </a:bodyPr>
          <a:lstStyle/>
          <a:p>
            <a:pPr marL="0" indent="0">
              <a:buNone/>
            </a:pPr>
            <a:endParaRPr lang="en-US" sz="2400" b="1" u="sng" dirty="0"/>
          </a:p>
          <a:p>
            <a:pPr marL="0" indent="0">
              <a:buNone/>
            </a:pPr>
            <a:r>
              <a:rPr lang="en-US" sz="5100" b="1" u="sng" dirty="0">
                <a:latin typeface="Calibri" panose="020F0502020204030204" pitchFamily="34" charset="0"/>
              </a:rPr>
              <a:t>Definition:</a:t>
            </a:r>
          </a:p>
          <a:p>
            <a:pPr marL="0" indent="0">
              <a:buNone/>
            </a:pPr>
            <a:r>
              <a:rPr lang="en-US" sz="2600" b="1" u="sng" dirty="0">
                <a:latin typeface="Calibri" panose="020F0502020204030204" pitchFamily="34" charset="0"/>
              </a:rPr>
              <a:t> </a:t>
            </a:r>
          </a:p>
          <a:p>
            <a:pPr marL="0" indent="0">
              <a:buNone/>
            </a:pPr>
            <a:r>
              <a:rPr lang="en-US" sz="6000" dirty="0">
                <a:solidFill>
                  <a:schemeClr val="tx1"/>
                </a:solidFill>
                <a:latin typeface="Calibri" panose="020F0502020204030204" pitchFamily="34" charset="0"/>
              </a:rPr>
              <a:t>Prophet is the human sent by Allah Almighty for the guidance of mankind.</a:t>
            </a:r>
          </a:p>
          <a:p>
            <a:pPr marL="0" indent="0">
              <a:buNone/>
            </a:pPr>
            <a:endParaRPr lang="en-US" sz="2600" dirty="0">
              <a:solidFill>
                <a:schemeClr val="tx1"/>
              </a:solidFill>
              <a:latin typeface="Calibri" panose="020F0502020204030204" pitchFamily="34" charset="0"/>
            </a:endParaRPr>
          </a:p>
          <a:p>
            <a:pPr marL="0" indent="0">
              <a:buNone/>
            </a:pPr>
            <a:r>
              <a:rPr lang="en-US" sz="5100" b="1" dirty="0">
                <a:solidFill>
                  <a:schemeClr val="tx1"/>
                </a:solidFill>
                <a:latin typeface="Calibri" panose="020F0502020204030204" pitchFamily="34" charset="0"/>
              </a:rPr>
              <a:t>Difference between Nabi and </a:t>
            </a:r>
            <a:r>
              <a:rPr lang="en-US" sz="5100" b="1" dirty="0" err="1">
                <a:solidFill>
                  <a:schemeClr val="tx1"/>
                </a:solidFill>
                <a:latin typeface="Calibri" panose="020F0502020204030204" pitchFamily="34" charset="0"/>
              </a:rPr>
              <a:t>Rasool</a:t>
            </a:r>
            <a:r>
              <a:rPr lang="en-US" sz="5100" b="1" dirty="0">
                <a:solidFill>
                  <a:schemeClr val="tx1"/>
                </a:solidFill>
                <a:latin typeface="Calibri" panose="020F0502020204030204" pitchFamily="34" charset="0"/>
              </a:rPr>
              <a:t>:</a:t>
            </a:r>
          </a:p>
          <a:p>
            <a:pPr marL="0" indent="0">
              <a:buNone/>
            </a:pPr>
            <a:endParaRPr lang="en-US" sz="2600" b="1" dirty="0">
              <a:solidFill>
                <a:schemeClr val="tx1"/>
              </a:solidFill>
              <a:latin typeface="Calibri" panose="020F0502020204030204" pitchFamily="34" charset="0"/>
            </a:endParaRPr>
          </a:p>
          <a:p>
            <a:pPr lvl="1">
              <a:lnSpc>
                <a:spcPct val="80000"/>
              </a:lnSpc>
            </a:pPr>
            <a:r>
              <a:rPr lang="en-US" sz="4400" b="1" dirty="0" err="1">
                <a:solidFill>
                  <a:schemeClr val="tx1"/>
                </a:solidFill>
                <a:latin typeface="Calibri" panose="020F0502020204030204" pitchFamily="34" charset="0"/>
              </a:rPr>
              <a:t>Rasool</a:t>
            </a:r>
            <a:r>
              <a:rPr lang="en-US" sz="44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One who brings new </a:t>
            </a:r>
            <a:r>
              <a:rPr lang="en-US" sz="5000" dirty="0" err="1">
                <a:solidFill>
                  <a:schemeClr val="tx1"/>
                </a:solidFill>
                <a:latin typeface="Calibri" panose="020F0502020204030204" pitchFamily="34" charset="0"/>
              </a:rPr>
              <a:t>Shria</a:t>
            </a:r>
            <a:r>
              <a:rPr lang="en-US" sz="5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Sent to New </a:t>
            </a:r>
            <a:r>
              <a:rPr lang="en-US" sz="5000" dirty="0" err="1">
                <a:solidFill>
                  <a:schemeClr val="tx1"/>
                </a:solidFill>
                <a:latin typeface="Calibri" panose="020F0502020204030204" pitchFamily="34" charset="0"/>
              </a:rPr>
              <a:t>Ummah.e.g</a:t>
            </a:r>
            <a:r>
              <a:rPr lang="en-US" sz="5000" dirty="0">
                <a:solidFill>
                  <a:schemeClr val="tx1"/>
                </a:solidFill>
                <a:latin typeface="Calibri" panose="020F0502020204030204" pitchFamily="34" charset="0"/>
              </a:rPr>
              <a:t> </a:t>
            </a:r>
            <a:r>
              <a:rPr lang="en-US" sz="5000" dirty="0" err="1">
                <a:solidFill>
                  <a:schemeClr val="tx1"/>
                </a:solidFill>
                <a:latin typeface="Calibri" panose="020F0502020204030204" pitchFamily="34" charset="0"/>
              </a:rPr>
              <a:t>Hazrat</a:t>
            </a:r>
            <a:r>
              <a:rPr lang="en-US" sz="5000" dirty="0">
                <a:solidFill>
                  <a:schemeClr val="tx1"/>
                </a:solidFill>
                <a:latin typeface="Calibri" panose="020F0502020204030204" pitchFamily="34" charset="0"/>
              </a:rPr>
              <a:t> Ismail (</a:t>
            </a:r>
            <a:r>
              <a:rPr lang="en-US" sz="5000" dirty="0" err="1">
                <a:solidFill>
                  <a:schemeClr val="tx1"/>
                </a:solidFill>
                <a:latin typeface="Calibri" panose="020F0502020204030204" pitchFamily="34" charset="0"/>
              </a:rPr>
              <a:t>a.s</a:t>
            </a:r>
            <a:r>
              <a:rPr lang="en-US" sz="5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5100" b="1" dirty="0">
                <a:solidFill>
                  <a:schemeClr val="tx1"/>
                </a:solidFill>
                <a:latin typeface="Calibri" panose="020F0502020204030204" pitchFamily="34" charset="0"/>
              </a:rPr>
              <a:t>Nabi</a:t>
            </a:r>
            <a:r>
              <a:rPr lang="en-US" sz="51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5100" dirty="0">
                <a:solidFill>
                  <a:schemeClr val="tx1"/>
                </a:solidFill>
                <a:latin typeface="Calibri" panose="020F0502020204030204" pitchFamily="34" charset="0"/>
              </a:rPr>
              <a:t>Those who are revealed by revelation.</a:t>
            </a:r>
          </a:p>
          <a:p>
            <a:pPr lvl="1">
              <a:lnSpc>
                <a:spcPct val="80000"/>
              </a:lnSpc>
            </a:pPr>
            <a:endParaRPr lang="en-US" dirty="0">
              <a:solidFill>
                <a:schemeClr val="tx1"/>
              </a:solidFill>
            </a:endParaRPr>
          </a:p>
          <a:p>
            <a:pPr marL="0" indent="0">
              <a:buNone/>
            </a:pPr>
            <a:r>
              <a:rPr lang="en-US" dirty="0">
                <a:solidFill>
                  <a:schemeClr val="tx1"/>
                </a:solidFill>
              </a:rPr>
              <a:t>  </a:t>
            </a:r>
          </a:p>
        </p:txBody>
      </p:sp>
    </p:spTree>
    <p:extLst>
      <p:ext uri="{BB962C8B-B14F-4D97-AF65-F5344CB8AC3E}">
        <p14:creationId xmlns:p14="http://schemas.microsoft.com/office/powerpoint/2010/main" val="316874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a.s</a:t>
            </a:r>
            <a:r>
              <a:rPr lang="en-US" sz="2400" dirty="0">
                <a:solidFill>
                  <a:schemeClr val="tx1"/>
                </a:solidFill>
                <a:latin typeface="Arial" panose="020B0604020202020204" pitchFamily="34" charset="0"/>
                <a:cs typeface="Arial" panose="020B0604020202020204" pitchFamily="34" charset="0"/>
              </a:rPr>
              <a:t>.) was 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(S)</a:t>
            </a:r>
            <a:r>
              <a:rPr lang="en-US" sz="2400" dirty="0">
                <a:solidFill>
                  <a:schemeClr val="tx1"/>
                </a:solidFill>
                <a:latin typeface="Arial" panose="020B0604020202020204" pitchFamily="34" charset="0"/>
                <a:cs typeface="Arial" panose="020B0604020202020204" pitchFamily="34" charset="0"/>
              </a:rPr>
              <a:t> was the last of them. The exact number of prophets is not known, but in some traditions their number is mentioned as 124000.</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br>
              <a:rPr lang="en-US" sz="2400" dirty="0"/>
            </a:br>
            <a:endParaRPr lang="en-US" sz="2400" dirty="0"/>
          </a:p>
        </p:txBody>
      </p:sp>
    </p:spTree>
    <p:extLst>
      <p:ext uri="{BB962C8B-B14F-4D97-AF65-F5344CB8AC3E}">
        <p14:creationId xmlns:p14="http://schemas.microsoft.com/office/powerpoint/2010/main" val="7256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FF85-E8FB-449F-9013-004587985C11}"/>
              </a:ext>
            </a:extLst>
          </p:cNvPr>
          <p:cNvSpPr>
            <a:spLocks noGrp="1"/>
          </p:cNvSpPr>
          <p:nvPr>
            <p:ph type="title"/>
          </p:nvPr>
        </p:nvSpPr>
        <p:spPr>
          <a:xfrm>
            <a:off x="677334" y="609600"/>
            <a:ext cx="8157573" cy="1129048"/>
          </a:xfrm>
        </p:spPr>
        <p:txBody>
          <a:bodyPr>
            <a:normAutofit fontScale="90000"/>
          </a:bodyPr>
          <a:lstStyle/>
          <a:p>
            <a:pPr marL="533400" lvl="0" indent="-533400" algn="ctr" rtl="1">
              <a:lnSpc>
                <a:spcPct val="90000"/>
              </a:lnSpc>
              <a:spcBef>
                <a:spcPts val="1000"/>
              </a:spcBef>
            </a:pPr>
            <a:r>
              <a:rPr lang="ar-SA" sz="2900" dirty="0">
                <a:solidFill>
                  <a:srgbClr val="000000"/>
                </a:solidFill>
                <a:latin typeface="noorehira" panose="02000500000000020004" pitchFamily="2" charset="-78"/>
                <a:ea typeface="+mn-ea"/>
                <a:cs typeface="noorehira" panose="02000500000000020004" pitchFamily="2" charset="-78"/>
              </a:rPr>
              <a:t>(ايمان مفصل)</a:t>
            </a:r>
            <a:br>
              <a:rPr lang="en-US" sz="2900" dirty="0">
                <a:solidFill>
                  <a:srgbClr val="000000"/>
                </a:solidFill>
                <a:latin typeface="noorehira" panose="02000500000000020004" pitchFamily="2" charset="-78"/>
                <a:ea typeface="+mn-ea"/>
                <a:cs typeface="noorehira" panose="02000500000000020004" pitchFamily="2" charset="-78"/>
              </a:rPr>
            </a:br>
            <a:r>
              <a:rPr lang="ar-SA" sz="2900" dirty="0">
                <a:solidFill>
                  <a:srgbClr val="000000"/>
                </a:solidFill>
                <a:latin typeface="noorehira" panose="02000500000000020004" pitchFamily="2" charset="-78"/>
                <a:ea typeface="+mn-ea"/>
                <a:cs typeface="noorehira" panose="02000500000000020004" pitchFamily="2" charset="-78"/>
              </a:rPr>
              <a:t> آمنت بالله وملئكته وكتبه ورسله واليوم الآخر والقدر خيره وشره من الله تعالى والبعث بعد الموت</a:t>
            </a:r>
            <a:br>
              <a:rPr lang="en-US" sz="2900" dirty="0">
                <a:solidFill>
                  <a:srgbClr val="000000"/>
                </a:solidFill>
                <a:latin typeface="noorehira" panose="02000500000000020004" pitchFamily="2" charset="-78"/>
                <a:ea typeface="+mn-ea"/>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82E234BC-6B1A-499D-B489-E56498F429AD}"/>
              </a:ext>
            </a:extLst>
          </p:cNvPr>
          <p:cNvSpPr>
            <a:spLocks noGrp="1"/>
          </p:cNvSpPr>
          <p:nvPr>
            <p:ph idx="1"/>
          </p:nvPr>
        </p:nvSpPr>
        <p:spPr>
          <a:xfrm>
            <a:off x="677332" y="1841678"/>
            <a:ext cx="9084854" cy="4481849"/>
          </a:xfrm>
        </p:spPr>
        <p:txBody>
          <a:bodyPr>
            <a:normAutofit lnSpcReduction="10000"/>
          </a:bodyPr>
          <a:lstStyle/>
          <a:p>
            <a:pPr marL="533400" indent="-533400" algn="ctr" rtl="1">
              <a:lnSpc>
                <a:spcPct val="90000"/>
              </a:lnSpc>
              <a:buClr>
                <a:srgbClr val="000000"/>
              </a:buClr>
              <a:buNone/>
            </a:pPr>
            <a:endParaRPr lang="en-US" b="1" dirty="0">
              <a:solidFill>
                <a:srgbClr val="000000"/>
              </a:solidFill>
              <a:latin typeface="noorehira" panose="02000500000000020004" pitchFamily="2" charset="-78"/>
              <a:cs typeface="noorehira" panose="02000500000000020004" pitchFamily="2" charset="-78"/>
            </a:endParaRPr>
          </a:p>
          <a:p>
            <a:pPr marL="533400" indent="-533400" rtl="1">
              <a:lnSpc>
                <a:spcPct val="110000"/>
              </a:lnSpc>
              <a:buClr>
                <a:srgbClr val="000000"/>
              </a:buClr>
              <a:buNone/>
            </a:pPr>
            <a:r>
              <a:rPr lang="en-US" sz="2400" dirty="0">
                <a:solidFill>
                  <a:srgbClr val="000000"/>
                </a:solidFill>
                <a:latin typeface="Calibri" panose="020F0502020204030204" pitchFamily="34" charset="0"/>
                <a:cs typeface="Traditional Arabic" pitchFamily="2" charset="-78"/>
              </a:rPr>
              <a:t>I believe in Allah, in His angels, in His books, in His messengers, in the last day, and in the fact that every thing good or bad, is decided by Allah the Almighty, and in life after Death.</a:t>
            </a:r>
          </a:p>
          <a:p>
            <a:pPr marL="533400" indent="-533400" rtl="1">
              <a:lnSpc>
                <a:spcPct val="90000"/>
              </a:lnSpc>
              <a:buClr>
                <a:srgbClr val="000000"/>
              </a:buClr>
              <a:buNone/>
            </a:pPr>
            <a:r>
              <a:rPr lang="en-US" sz="2400" dirty="0">
                <a:solidFill>
                  <a:srgbClr val="000000"/>
                </a:solidFill>
                <a:cs typeface="Traditional Arabic" pitchFamily="2" charset="-78"/>
              </a:rPr>
              <a:t> </a:t>
            </a:r>
          </a:p>
          <a:p>
            <a:pPr marL="533400" indent="-533400">
              <a:lnSpc>
                <a:spcPct val="90000"/>
              </a:lnSpc>
              <a:buClr>
                <a:srgbClr val="000000"/>
              </a:buClr>
            </a:pPr>
            <a:r>
              <a:rPr lang="en-US" sz="2400" dirty="0">
                <a:solidFill>
                  <a:srgbClr val="000000"/>
                </a:solidFill>
              </a:rPr>
              <a:t>Oneness of Allah</a:t>
            </a:r>
          </a:p>
          <a:p>
            <a:pPr marL="533400" indent="-533400">
              <a:lnSpc>
                <a:spcPct val="90000"/>
              </a:lnSpc>
              <a:buClr>
                <a:srgbClr val="000000"/>
              </a:buClr>
            </a:pPr>
            <a:r>
              <a:rPr lang="en-US" sz="2400" dirty="0">
                <a:solidFill>
                  <a:srgbClr val="000000"/>
                </a:solidFill>
              </a:rPr>
              <a:t>Angles</a:t>
            </a:r>
          </a:p>
          <a:p>
            <a:pPr marL="533400" indent="-533400">
              <a:lnSpc>
                <a:spcPct val="90000"/>
              </a:lnSpc>
              <a:buClr>
                <a:srgbClr val="000000"/>
              </a:buClr>
            </a:pPr>
            <a:r>
              <a:rPr lang="en-US" sz="2400" dirty="0">
                <a:solidFill>
                  <a:srgbClr val="000000"/>
                </a:solidFill>
              </a:rPr>
              <a:t>Revealed Books</a:t>
            </a:r>
          </a:p>
          <a:p>
            <a:pPr marL="533400" indent="-533400">
              <a:lnSpc>
                <a:spcPct val="90000"/>
              </a:lnSpc>
              <a:buClr>
                <a:srgbClr val="000000"/>
              </a:buClr>
            </a:pPr>
            <a:r>
              <a:rPr lang="en-US" sz="2400" dirty="0">
                <a:solidFill>
                  <a:srgbClr val="000000"/>
                </a:solidFill>
              </a:rPr>
              <a:t>Prophets</a:t>
            </a:r>
          </a:p>
          <a:p>
            <a:pPr marL="533400" indent="-533400">
              <a:lnSpc>
                <a:spcPct val="90000"/>
              </a:lnSpc>
              <a:buClr>
                <a:srgbClr val="000000"/>
              </a:buClr>
            </a:pPr>
            <a:r>
              <a:rPr lang="en-US" sz="2400" dirty="0">
                <a:solidFill>
                  <a:srgbClr val="000000"/>
                </a:solidFill>
              </a:rPr>
              <a:t>Life after death</a:t>
            </a:r>
          </a:p>
          <a:p>
            <a:pPr marL="533400" indent="-533400">
              <a:lnSpc>
                <a:spcPct val="90000"/>
              </a:lnSpc>
              <a:buClr>
                <a:srgbClr val="000000"/>
              </a:buClr>
            </a:pPr>
            <a:r>
              <a:rPr lang="en-US" sz="2400">
                <a:solidFill>
                  <a:srgbClr val="000000"/>
                </a:solidFill>
              </a:rPr>
              <a:t>Divine Decree</a:t>
            </a:r>
            <a:endParaRPr lang="en-US" sz="2400" dirty="0">
              <a:solidFill>
                <a:srgbClr val="000000"/>
              </a:solidFill>
            </a:endParaRPr>
          </a:p>
          <a:p>
            <a:pPr marL="0" indent="0">
              <a:lnSpc>
                <a:spcPct val="90000"/>
              </a:lnSpc>
              <a:buClr>
                <a:srgbClr val="000000"/>
              </a:buClr>
              <a:buNone/>
            </a:pPr>
            <a:endParaRPr lang="en-US" sz="2400" dirty="0">
              <a:solidFill>
                <a:srgbClr val="000000"/>
              </a:solidFill>
            </a:endParaRPr>
          </a:p>
          <a:p>
            <a:endParaRPr lang="en-US" dirty="0"/>
          </a:p>
        </p:txBody>
      </p:sp>
    </p:spTree>
    <p:extLst>
      <p:ext uri="{BB962C8B-B14F-4D97-AF65-F5344CB8AC3E}">
        <p14:creationId xmlns:p14="http://schemas.microsoft.com/office/powerpoint/2010/main" val="12491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7A4B-341A-4423-B85C-E4FC7C3FC8FF}"/>
              </a:ext>
            </a:extLst>
          </p:cNvPr>
          <p:cNvSpPr>
            <a:spLocks noGrp="1"/>
          </p:cNvSpPr>
          <p:nvPr>
            <p:ph type="title"/>
          </p:nvPr>
        </p:nvSpPr>
        <p:spPr>
          <a:xfrm>
            <a:off x="569844" y="609600"/>
            <a:ext cx="3776869" cy="583096"/>
          </a:xfrm>
        </p:spPr>
        <p:txBody>
          <a:bodyPr>
            <a:normAutofit fontScale="90000"/>
          </a:bodyPr>
          <a:lstStyle/>
          <a:p>
            <a:r>
              <a:rPr lang="en-US" b="1" u="sng" dirty="0">
                <a:latin typeface="Calibri" panose="020F0502020204030204" pitchFamily="34" charset="0"/>
                <a:cs typeface="Calibri" panose="020F0502020204030204" pitchFamily="34" charset="0"/>
              </a:rPr>
              <a:t>NEED OF PROPHETS</a:t>
            </a:r>
          </a:p>
        </p:txBody>
      </p:sp>
      <p:sp>
        <p:nvSpPr>
          <p:cNvPr id="3" name="Content Placeholder 2">
            <a:extLst>
              <a:ext uri="{FF2B5EF4-FFF2-40B4-BE49-F238E27FC236}">
                <a16:creationId xmlns:a16="http://schemas.microsoft.com/office/drawing/2014/main" id="{13953736-FF14-4773-8046-EF3BA63BCA03}"/>
              </a:ext>
            </a:extLst>
          </p:cNvPr>
          <p:cNvSpPr>
            <a:spLocks noGrp="1"/>
          </p:cNvSpPr>
          <p:nvPr>
            <p:ph idx="1"/>
          </p:nvPr>
        </p:nvSpPr>
        <p:spPr>
          <a:xfrm>
            <a:off x="569844" y="1338471"/>
            <a:ext cx="8704158" cy="4702892"/>
          </a:xfrm>
        </p:spPr>
        <p:txBody>
          <a:bodyPr/>
          <a:lstStyle/>
          <a:p>
            <a:endParaRPr lang="en-US" dirty="0"/>
          </a:p>
        </p:txBody>
      </p:sp>
    </p:spTree>
    <p:extLst>
      <p:ext uri="{BB962C8B-B14F-4D97-AF65-F5344CB8AC3E}">
        <p14:creationId xmlns:p14="http://schemas.microsoft.com/office/powerpoint/2010/main" val="152311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S.W</a:t>
            </a:r>
          </a:p>
        </p:txBody>
      </p:sp>
      <p:sp>
        <p:nvSpPr>
          <p:cNvPr id="3" name="Content Placeholder 2"/>
          <p:cNvSpPr>
            <a:spLocks noGrp="1"/>
          </p:cNvSpPr>
          <p:nvPr>
            <p:ph idx="1"/>
          </p:nvPr>
        </p:nvSpPr>
        <p:spPr>
          <a:xfrm>
            <a:off x="270457" y="1017430"/>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r">
              <a:buNone/>
            </a:pPr>
            <a:r>
              <a:rPr lang="ar-SA" sz="2400" u="sng" dirty="0">
                <a:solidFill>
                  <a:schemeClr val="tx1"/>
                </a:solidFill>
                <a:latin typeface="noorehira" panose="02000500000000020004" pitchFamily="2" charset="-78"/>
                <a:cs typeface="noorehira" panose="02000500000000020004" pitchFamily="2" charset="-78"/>
              </a:rPr>
              <a:t>ہ</a:t>
            </a:r>
            <a:r>
              <a:rPr lang="ar-SA" sz="2400" dirty="0">
                <a:solidFill>
                  <a:schemeClr val="tx1"/>
                </a:solidFill>
                <a:latin typeface="noorehira" panose="02000500000000020004" pitchFamily="2" charset="-78"/>
                <a:cs typeface="noorehira" panose="02000500000000020004" pitchFamily="2"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noorehira" panose="02000500000000020004" pitchFamily="2" charset="-78"/>
                <a:cs typeface="noorehira" panose="02000500000000020004" pitchFamily="2" charset="-78"/>
              </a:rPr>
              <a:t> </a:t>
            </a:r>
          </a:p>
          <a:p>
            <a:pPr marL="0" indent="0" rtl="1">
              <a:buNone/>
            </a:pPr>
            <a:endParaRPr lang="en-US" dirty="0">
              <a:solidFill>
                <a:schemeClr val="tx1"/>
              </a:solidFill>
            </a:endParaRPr>
          </a:p>
          <a:p>
            <a:pPr marL="0" indent="0" algn="just">
              <a:buNone/>
            </a:pPr>
            <a:r>
              <a:rPr lang="en-US" sz="2000" dirty="0">
                <a:solidFill>
                  <a:schemeClr val="tx1"/>
                </a:solidFill>
              </a:rPr>
              <a:t>He is the one who raised amidst the unlettered people a messenger from among themselves who recites to them, his verses, and purifies them, and teaches them the book and wisdom, although they were in open error before.</a:t>
            </a:r>
          </a:p>
        </p:txBody>
      </p:sp>
    </p:spTree>
    <p:extLst>
      <p:ext uri="{BB962C8B-B14F-4D97-AF65-F5344CB8AC3E}">
        <p14:creationId xmlns:p14="http://schemas.microsoft.com/office/powerpoint/2010/main" val="197874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id="{BA2A2409-038E-4EEA-A32B-18AE8872C882}"/>
              </a:ext>
            </a:extLst>
          </p:cNvPr>
          <p:cNvSpPr>
            <a:spLocks noGrp="1"/>
          </p:cNvSpPr>
          <p:nvPr>
            <p:ph idx="1"/>
          </p:nvPr>
        </p:nvSpPr>
        <p:spPr>
          <a:xfrm>
            <a:off x="373487" y="1313646"/>
            <a:ext cx="8900515" cy="4185634"/>
          </a:xfrm>
        </p:spPr>
        <p:txBody>
          <a:bodyPr>
            <a:normAutofit fontScale="70000" lnSpcReduction="20000"/>
          </a:bodyPr>
          <a:lstStyle/>
          <a:p>
            <a:pPr>
              <a:lnSpc>
                <a:spcPct val="150000"/>
              </a:lnSpc>
            </a:pPr>
            <a:r>
              <a:rPr lang="en-US" sz="2900" dirty="0">
                <a:solidFill>
                  <a:schemeClr val="tx1"/>
                </a:solidFill>
              </a:rPr>
              <a:t>According to the above Verse there are four responsibilities of Holy Prophet (</a:t>
            </a:r>
            <a:r>
              <a:rPr lang="en-US" sz="2900" dirty="0" err="1">
                <a:solidFill>
                  <a:schemeClr val="tx1"/>
                </a:solidFill>
              </a:rPr>
              <a:t>s.w</a:t>
            </a:r>
            <a:r>
              <a:rPr lang="en-US" sz="2900" dirty="0">
                <a:solidFill>
                  <a:schemeClr val="tx1"/>
                </a:solidFill>
              </a:rPr>
              <a:t>).</a:t>
            </a:r>
          </a:p>
          <a:p>
            <a:pPr marL="457200" indent="-457200">
              <a:lnSpc>
                <a:spcPct val="150000"/>
              </a:lnSpc>
              <a:buAutoNum type="arabicParenR"/>
            </a:pPr>
            <a:r>
              <a:rPr lang="en-US" sz="2900" dirty="0">
                <a:solidFill>
                  <a:schemeClr val="tx1"/>
                </a:solidFill>
              </a:rPr>
              <a:t>Recitation of  the revealed Books.</a:t>
            </a: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algn="r" rtl="1">
              <a:lnSpc>
                <a:spcPct val="150000"/>
              </a:lnSpc>
            </a:pPr>
            <a:r>
              <a:rPr lang="ur-PK" sz="2900" b="1" dirty="0">
                <a:solidFill>
                  <a:schemeClr val="tx1"/>
                </a:solidFill>
                <a:latin typeface="noorehira" panose="02000500000000020004" pitchFamily="2" charset="-78"/>
                <a:cs typeface="noorehira" panose="02000500000000020004" pitchFamily="2" charset="-78"/>
              </a:rPr>
              <a:t>الا انی اوتیت القران ومثلہ معہ (حدیث)</a:t>
            </a:r>
            <a:endParaRPr lang="en-US" sz="2900" b="1" dirty="0">
              <a:solidFill>
                <a:schemeClr val="tx1"/>
              </a:solidFill>
              <a:latin typeface="noorehira" panose="02000500000000020004" pitchFamily="2" charset="-78"/>
              <a:cs typeface="noorehira" panose="02000500000000020004" pitchFamily="2" charset="-78"/>
            </a:endParaRPr>
          </a:p>
          <a:p>
            <a:pPr>
              <a:lnSpc>
                <a:spcPct val="150000"/>
              </a:lnSpc>
            </a:pPr>
            <a:r>
              <a:rPr lang="en-US" sz="2900" dirty="0">
                <a:solidFill>
                  <a:schemeClr val="tx1"/>
                </a:solidFill>
              </a:rPr>
              <a:t>Bear it in mind that I have been given Qur’an and its companion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val="285135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t>Expounder of the Qur'an:</a:t>
            </a:r>
            <a:endParaRPr lang="en-US" sz="2400" b="1" dirty="0">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اَنۡزَلۡنَاۤ  اِلَیۡکَ الذِّکۡرَ  لِتُبَیِّنَ  لِلنَّاسِ مَا نُزِّلَ  اِلَیۡہِمۡ وَ لَعَلَّہُمۡ  یَتَفَکَّرُوۡنَ ﴿۴۴﴾</a:t>
            </a: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cs typeface="noorehira" panose="02000500000000020004" pitchFamily="2" charset="-78"/>
              </a:rPr>
              <a:t>Authorized Divine Law Giver:</a:t>
            </a:r>
          </a:p>
          <a:p>
            <a:pPr marL="0" indent="0" algn="r" rtl="1">
              <a:buNone/>
            </a:pPr>
            <a:r>
              <a:rPr lang="ar-SA" sz="2400" dirty="0">
                <a:latin typeface="noorehira" panose="02000500000000020004" pitchFamily="2" charset="-78"/>
                <a:cs typeface="noorehira" panose="02000500000000020004" pitchFamily="2" charset="-78"/>
              </a:rPr>
              <a:t>وَ مَاۤ  اٰتٰىکُمُ الرَّسُوۡلُ  فَخُذُوۡہُ ٭ وَ مَا نَہٰىکُمۡ  عَنۡہُ فَانۡتَہُوۡا ۚ وَ  اتَّقُوا اللّٰہَ ؕ اِنَّ اللّٰہَ شَدِیۡدُ الۡعِقَابِ ۘ﴿۷﴾</a:t>
            </a:r>
            <a:endParaRPr lang="en-US" sz="2400" dirty="0"/>
          </a:p>
          <a:p>
            <a:pPr marL="0" indent="0">
              <a:buNone/>
            </a:pPr>
            <a:r>
              <a:rPr lang="en-US" sz="2400" dirty="0">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val="53164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714571" y="1364974"/>
            <a:ext cx="8559431" cy="4446199"/>
          </a:xfrm>
        </p:spPr>
        <p:txBody>
          <a:bodyPr/>
          <a:lstStyle/>
          <a:p>
            <a:pPr marL="0" indent="0" algn="r" rtl="1">
              <a:buNone/>
            </a:pPr>
            <a:endParaRPr lang="en-US" dirty="0">
              <a:latin typeface="noorehira" panose="02000500000000020004" pitchFamily="2" charset="-78"/>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مَا کَانَ  لِمُؤۡمِنٍ وَّ لَا مُؤۡمِنَۃٍ  اِذَا قَضَی اللّٰہُ  وَ رَسُوۡلُہٗۤ  اَمۡرًا اَن</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 یَّکُوۡنَ  لَہُمُ الۡخِیَرَۃُ  مِنۡ اَمۡرِہِمۡ ؕ وَ مَنۡ یَّعۡصِ اللّٰہَ وَ رَسُوۡلَہٗ  فَقَدۡ  ضَلَّ  ضَلٰلًا  مُّبِیۡنًا ﴿ؕ۳۶﴾</a:t>
            </a:r>
            <a:r>
              <a:rPr lang="en-US" sz="2400" dirty="0">
                <a:latin typeface="noorehira" panose="02000500000000020004" pitchFamily="2" charset="-78"/>
                <a:cs typeface="noorehira" panose="02000500000000020004" pitchFamily="2" charset="-78"/>
              </a:rPr>
              <a:t> </a:t>
            </a:r>
          </a:p>
          <a:p>
            <a:pPr marL="0" indent="0" algn="r" rtl="1">
              <a:buNone/>
            </a:pP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It is not good for male and female believer that when Allah and his prophet decide any matter, he deems that they have some authority (for acceptance or rejection) in that</a:t>
            </a:r>
          </a:p>
          <a:p>
            <a:pPr marL="0" indent="0" algn="r" rtl="1">
              <a:buNone/>
            </a:pPr>
            <a:endParaRPr lang="en-US" dirty="0"/>
          </a:p>
        </p:txBody>
      </p:sp>
    </p:spTree>
    <p:extLst>
      <p:ext uri="{BB962C8B-B14F-4D97-AF65-F5344CB8AC3E}">
        <p14:creationId xmlns:p14="http://schemas.microsoft.com/office/powerpoint/2010/main" val="80084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A98E-90D1-413F-8952-7D3B0CFB35B1}"/>
              </a:ext>
            </a:extLst>
          </p:cNvPr>
          <p:cNvSpPr>
            <a:spLocks noGrp="1"/>
          </p:cNvSpPr>
          <p:nvPr>
            <p:ph type="title"/>
          </p:nvPr>
        </p:nvSpPr>
        <p:spPr>
          <a:xfrm>
            <a:off x="677334" y="609600"/>
            <a:ext cx="5882492" cy="848139"/>
          </a:xfrm>
        </p:spPr>
        <p:txBody>
          <a:bodyPr/>
          <a:lstStyle/>
          <a:p>
            <a:r>
              <a:rPr lang="en-US" b="1" u="sng" dirty="0">
                <a:latin typeface="Calibri" panose="020F0502020204030204" pitchFamily="34" charset="0"/>
                <a:cs typeface="Calibri" panose="020F0502020204030204" pitchFamily="34" charset="0"/>
              </a:rPr>
              <a:t>Characteristics Of Prophets</a:t>
            </a:r>
          </a:p>
        </p:txBody>
      </p:sp>
      <p:sp>
        <p:nvSpPr>
          <p:cNvPr id="3" name="Content Placeholder 2">
            <a:extLst>
              <a:ext uri="{FF2B5EF4-FFF2-40B4-BE49-F238E27FC236}">
                <a16:creationId xmlns:a16="http://schemas.microsoft.com/office/drawing/2014/main" id="{8305664F-3403-4858-9844-400AE61625FD}"/>
              </a:ext>
            </a:extLst>
          </p:cNvPr>
          <p:cNvSpPr>
            <a:spLocks noGrp="1"/>
          </p:cNvSpPr>
          <p:nvPr>
            <p:ph idx="1"/>
          </p:nvPr>
        </p:nvSpPr>
        <p:spPr>
          <a:xfrm>
            <a:off x="677334" y="1457739"/>
            <a:ext cx="8188369" cy="4293704"/>
          </a:xfrm>
        </p:spPr>
        <p:txBody>
          <a:bodyPr>
            <a:normAutofit/>
          </a:bodyPr>
          <a:lstStyle/>
          <a:p>
            <a:pPr marL="0" indent="0">
              <a:lnSpc>
                <a:spcPct val="110000"/>
              </a:lnSpc>
              <a:buNone/>
            </a:pPr>
            <a:r>
              <a:rPr lang="en-US" sz="2400" b="1" dirty="0">
                <a:latin typeface="Calibri" panose="020F0502020204030204" pitchFamily="34" charset="0"/>
                <a:cs typeface="Calibri" panose="020F0502020204030204" pitchFamily="34" charset="0"/>
              </a:rPr>
              <a:t>There are some characteristics:</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Chastity. (Free from Sins)		</a:t>
            </a:r>
            <a:r>
              <a:rPr lang="ar-SA" sz="2400" dirty="0">
                <a:latin typeface="Calibri" panose="020F0502020204030204" pitchFamily="34" charset="0"/>
                <a:cs typeface="noorehira" panose="02000500000000020004" pitchFamily="2" charset="-78"/>
              </a:rPr>
              <a:t>ِ</a:t>
            </a:r>
            <a:endParaRPr lang="en-US" sz="2400" dirty="0">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God Gifted.</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Humanness.</a:t>
            </a:r>
            <a:r>
              <a:rPr lang="en-US" sz="2400" dirty="0">
                <a:solidFill>
                  <a:srgbClr val="0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Revelation (</a:t>
            </a:r>
            <a:r>
              <a:rPr lang="en-US" sz="2400" dirty="0" err="1">
                <a:latin typeface="Calibri" panose="020F0502020204030204" pitchFamily="34" charset="0"/>
                <a:cs typeface="Calibri" panose="020F0502020204030204" pitchFamily="34" charset="0"/>
              </a:rPr>
              <a:t>Wahi</a:t>
            </a:r>
            <a:r>
              <a:rPr lang="en-US" sz="2400" dirty="0">
                <a:latin typeface="Calibri" panose="020F0502020204030204" pitchFamily="34" charset="0"/>
                <a:cs typeface="Calibri" panose="020F0502020204030204" pitchFamily="34" charset="0"/>
              </a:rPr>
              <a:t>).</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Miracles.</a:t>
            </a:r>
          </a:p>
          <a:p>
            <a:pPr marL="0" indent="0" rtl="1">
              <a:lnSpc>
                <a:spcPct val="110000"/>
              </a:lnSpc>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rtl="1">
              <a:lnSpc>
                <a:spcPct val="110000"/>
              </a:lnSpc>
              <a:buNone/>
            </a:pPr>
            <a:r>
              <a:rPr lang="en-US" b="1"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394090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id="{0315E326-D959-465F-ADA8-D9CE07AF55A1}"/>
              </a:ext>
            </a:extLst>
          </p:cNvPr>
          <p:cNvSpPr>
            <a:spLocks noGrp="1"/>
          </p:cNvSpPr>
          <p:nvPr>
            <p:ph idx="1"/>
          </p:nvPr>
        </p:nvSpPr>
        <p:spPr>
          <a:xfrm>
            <a:off x="463826" y="1351721"/>
            <a:ext cx="8746435" cy="4850295"/>
          </a:xfrm>
        </p:spPr>
        <p:txBody>
          <a:bodyPr>
            <a:normAutofit fontScale="92500" lnSpcReduction="20000"/>
          </a:bodyPr>
          <a:lstStyle/>
          <a:p>
            <a:pPr marL="0" indent="0">
              <a:lnSpc>
                <a:spcPct val="80000"/>
              </a:lnSpc>
              <a:buNone/>
            </a:pPr>
            <a:r>
              <a:rPr lang="en-US" sz="2400" b="1" dirty="0">
                <a:latin typeface="Calibri" panose="020F0502020204030204" pitchFamily="34" charset="0"/>
                <a:cs typeface="Calibri" panose="020F0502020204030204" pitchFamily="34" charset="0"/>
              </a:rPr>
              <a:t>Meaning of </a:t>
            </a:r>
            <a:r>
              <a:rPr lang="en-US" sz="2400" b="1" dirty="0" err="1">
                <a:latin typeface="Calibri" panose="020F0502020204030204" pitchFamily="34" charset="0"/>
                <a:cs typeface="Calibri" panose="020F0502020204030204" pitchFamily="34" charset="0"/>
              </a:rPr>
              <a:t>Khatm</a:t>
            </a:r>
            <a:r>
              <a:rPr lang="en-US" sz="2400" b="1" dirty="0">
                <a:latin typeface="Calibri" panose="020F0502020204030204" pitchFamily="34" charset="0"/>
                <a:cs typeface="Calibri" panose="020F0502020204030204" pitchFamily="34" charset="0"/>
              </a:rPr>
              <a:t>-e-</a:t>
            </a:r>
            <a:r>
              <a:rPr lang="en-US" sz="2400" b="1" dirty="0" err="1">
                <a:latin typeface="Calibri" panose="020F0502020204030204" pitchFamily="34" charset="0"/>
                <a:cs typeface="Calibri" panose="020F0502020204030204" pitchFamily="34" charset="0"/>
              </a:rPr>
              <a:t>Nubuat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latin typeface="Calibri" panose="020F0502020204030204" pitchFamily="34" charset="0"/>
              <a:cs typeface="Calibri" panose="020F0502020204030204" pitchFamily="34" charset="0"/>
            </a:endParaRPr>
          </a:p>
          <a:p>
            <a:pPr algn="just">
              <a:lnSpc>
                <a:spcPct val="110000"/>
              </a:lnSpc>
            </a:pPr>
            <a:r>
              <a:rPr lang="en-US" sz="2600" b="1" dirty="0" err="1">
                <a:latin typeface="Calibri" panose="020F0502020204030204" pitchFamily="34" charset="0"/>
                <a:cs typeface="Calibri" panose="020F0502020204030204" pitchFamily="34" charset="0"/>
              </a:rPr>
              <a:t>Khatm</a:t>
            </a:r>
            <a:r>
              <a:rPr lang="en-US" sz="2600" b="1" dirty="0">
                <a:latin typeface="Calibri" panose="020F0502020204030204" pitchFamily="34" charset="0"/>
                <a:cs typeface="Calibri" panose="020F0502020204030204" pitchFamily="34" charset="0"/>
              </a:rPr>
              <a:t>-e-</a:t>
            </a:r>
            <a:r>
              <a:rPr lang="en-US" sz="2600" b="1" dirty="0" err="1">
                <a:latin typeface="Calibri" panose="020F0502020204030204" pitchFamily="34" charset="0"/>
                <a:cs typeface="Calibri" panose="020F0502020204030204" pitchFamily="34" charset="0"/>
              </a:rPr>
              <a:t>Nubuat</a:t>
            </a:r>
            <a:r>
              <a:rPr lang="en-US" sz="2600" dirty="0" err="1">
                <a:latin typeface="Calibri" panose="020F0502020204030204" pitchFamily="34" charset="0"/>
                <a:cs typeface="Calibri" panose="020F0502020204030204" pitchFamily="34" charset="0"/>
              </a:rPr>
              <a:t>means</a:t>
            </a:r>
            <a:r>
              <a:rPr lang="en-US" sz="2600" dirty="0">
                <a:latin typeface="Calibri" panose="020F0502020204030204" pitchFamily="34" charset="0"/>
                <a:cs typeface="Calibri" panose="020F0502020204030204" pitchFamily="34" charset="0"/>
              </a:rPr>
              <a:t> no prophet will come after </a:t>
            </a:r>
            <a:r>
              <a:rPr lang="en-US" sz="2600" dirty="0" err="1">
                <a:latin typeface="Calibri" panose="020F0502020204030204" pitchFamily="34" charset="0"/>
                <a:cs typeface="Calibri" panose="020F0502020204030204" pitchFamily="34" charset="0"/>
              </a:rPr>
              <a:t>Hazrat</a:t>
            </a:r>
            <a:r>
              <a:rPr lang="en-US" sz="2600" dirty="0">
                <a:latin typeface="Calibri" panose="020F0502020204030204" pitchFamily="34" charset="0"/>
                <a:cs typeface="Calibri" panose="020F0502020204030204" pitchFamily="34" charset="0"/>
              </a:rPr>
              <a:t> Muhammad (</a:t>
            </a:r>
            <a:r>
              <a:rPr lang="en-US" sz="2600" dirty="0" err="1">
                <a:latin typeface="Calibri" panose="020F0502020204030204" pitchFamily="34" charset="0"/>
                <a:cs typeface="Calibri" panose="020F0502020204030204" pitchFamily="34" charset="0"/>
              </a:rPr>
              <a:t>sw</a:t>
            </a:r>
            <a:r>
              <a:rPr lang="en-US" sz="2600" dirty="0">
                <a:latin typeface="Calibri" panose="020F0502020204030204" pitchFamily="34" charset="0"/>
                <a:cs typeface="Calibri" panose="020F0502020204030204" pitchFamily="34" charset="0"/>
              </a:rPr>
              <a:t>) He is the prophet of all mankind and JINN until the day of Judgement.</a:t>
            </a:r>
          </a:p>
          <a:p>
            <a:pPr>
              <a:lnSpc>
                <a:spcPct val="80000"/>
              </a:lnSpc>
            </a:pPr>
            <a:endParaRPr lang="en-US" sz="2400" dirty="0">
              <a:latin typeface="Calibri" panose="020F0502020204030204" pitchFamily="34" charset="0"/>
              <a:cs typeface="Calibri" panose="020F0502020204030204" pitchFamily="34" charset="0"/>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ٱلۡيَوۡمَ أَكۡمَلۡتُ لَكُمۡ دِينَكُمۡ وَأَتۡمَمۡتُ عَلَيۡكُمۡ نِعۡمَتِي وَرَضِيتُ لَكُمُ ٱلۡإِسۡلَٰمَ دِينٗاۚ </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مَّا كَانَ مُحَمَّدٌ أَبَآ أَحَدٖ مِّن رِّجَالِكُمۡ وَلَٰكِن رَّسُولَ ٱللَّهِ وَخَاتَمَ ٱلنَّبِيِّ‍ۧنَۗ وَكَانَ ٱللَّهُ بِكُلِّ شَيۡءٍ عَلِيمٗا</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وَمَآ أَرۡسَلۡنَٰكَ إِلَّا كَآفَّةٗ لِّلنَّاسِ</a:t>
            </a:r>
            <a:endParaRPr lang="ur-PK"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انا خاتم النبیین لا نبی بعدی</a:t>
            </a: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ختمت بی الانبیاء</a:t>
            </a:r>
            <a:br>
              <a:rPr lang="ar-SA" sz="2600" dirty="0">
                <a:latin typeface="noorehira" panose="02000500000000020004" pitchFamily="2" charset="-78"/>
                <a:cs typeface="noorehira" panose="02000500000000020004" pitchFamily="2" charset="-78"/>
              </a:rPr>
            </a:br>
            <a:endParaRPr lang="en-US" sz="2600" dirty="0">
              <a:latin typeface="noorehira" panose="02000500000000020004" pitchFamily="2" charset="-78"/>
              <a:cs typeface="noorehira" panose="02000500000000020004" pitchFamily="2" charset="-78"/>
            </a:endParaRPr>
          </a:p>
          <a:p>
            <a:pPr marL="0" indent="0">
              <a:lnSpc>
                <a:spcPct val="80000"/>
              </a:lnSpc>
              <a:buNone/>
            </a:pPr>
            <a:endParaRPr lang="en-US" sz="2400" dirty="0"/>
          </a:p>
          <a:p>
            <a:endParaRPr lang="en-US" dirty="0"/>
          </a:p>
        </p:txBody>
      </p:sp>
    </p:spTree>
    <p:extLst>
      <p:ext uri="{BB962C8B-B14F-4D97-AF65-F5344CB8AC3E}">
        <p14:creationId xmlns:p14="http://schemas.microsoft.com/office/powerpoint/2010/main" val="2484535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C56-516A-460B-9E66-C637B4F71FA8}"/>
              </a:ext>
            </a:extLst>
          </p:cNvPr>
          <p:cNvSpPr>
            <a:spLocks noGrp="1"/>
          </p:cNvSpPr>
          <p:nvPr>
            <p:ph type="title"/>
          </p:nvPr>
        </p:nvSpPr>
        <p:spPr>
          <a:xfrm>
            <a:off x="677334" y="609601"/>
            <a:ext cx="5007849"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Verses</a:t>
            </a:r>
          </a:p>
        </p:txBody>
      </p:sp>
      <p:sp>
        <p:nvSpPr>
          <p:cNvPr id="3" name="Content Placeholder 2">
            <a:extLst>
              <a:ext uri="{FF2B5EF4-FFF2-40B4-BE49-F238E27FC236}">
                <a16:creationId xmlns:a16="http://schemas.microsoft.com/office/drawing/2014/main" id="{D22A5744-B951-4C96-B3FC-6EA2E5697786}"/>
              </a:ext>
            </a:extLst>
          </p:cNvPr>
          <p:cNvSpPr>
            <a:spLocks noGrp="1"/>
          </p:cNvSpPr>
          <p:nvPr>
            <p:ph idx="1"/>
          </p:nvPr>
        </p:nvSpPr>
        <p:spPr>
          <a:xfrm>
            <a:off x="450574" y="1444487"/>
            <a:ext cx="8666922" cy="4596876"/>
          </a:xfrm>
        </p:spPr>
        <p:txBody>
          <a:bodyPr/>
          <a:lstStyle/>
          <a:p>
            <a:pPr marL="0" indent="0">
              <a:buNone/>
            </a:pPr>
            <a:endParaRPr lang="en-US" dirty="0"/>
          </a:p>
          <a:p>
            <a:pPr>
              <a:buFont typeface="+mj-lt"/>
              <a:buAutoNum type="arabicPeriod"/>
            </a:pPr>
            <a:r>
              <a:rPr lang="en-US" sz="2400" dirty="0">
                <a:latin typeface="Calibri" panose="020F0502020204030204" pitchFamily="34" charset="0"/>
                <a:cs typeface="Calibri" panose="020F0502020204030204" pitchFamily="34" charset="0"/>
              </a:rPr>
              <a:t>Today I have completed your religion, and completed my blessing on you.</a:t>
            </a:r>
          </a:p>
          <a:p>
            <a:pPr>
              <a:buFont typeface="+mj-lt"/>
              <a:buAutoNum type="arabicPeriod"/>
            </a:pPr>
            <a:r>
              <a:rPr lang="en-US" sz="2400" dirty="0">
                <a:latin typeface="Calibri" panose="020F0502020204030204" pitchFamily="34" charset="0"/>
                <a:cs typeface="Calibri" panose="020F0502020204030204" pitchFamily="34" charset="0"/>
              </a:rPr>
              <a:t>Muhammad (</a:t>
            </a:r>
            <a:r>
              <a:rPr lang="en-US" sz="2400" dirty="0" err="1">
                <a:latin typeface="Calibri" panose="020F0502020204030204" pitchFamily="34" charset="0"/>
                <a:cs typeface="Calibri" panose="020F0502020204030204" pitchFamily="34" charset="0"/>
              </a:rPr>
              <a:t>sw</a:t>
            </a:r>
            <a:r>
              <a:rPr lang="en-US" sz="2400" dirty="0">
                <a:latin typeface="Calibri" panose="020F0502020204030204" pitchFamily="34" charset="0"/>
                <a:cs typeface="Calibri" panose="020F0502020204030204" pitchFamily="34" charset="0"/>
              </a:rPr>
              <a:t>) is not the father of any of the men among you but he is the messenger of Allah who has come to put an end to the chain of prophethood.</a:t>
            </a:r>
          </a:p>
          <a:p>
            <a:pPr>
              <a:buFont typeface="+mj-lt"/>
              <a:buAutoNum type="arabicPeriod"/>
            </a:pPr>
            <a:r>
              <a:rPr lang="en-US" sz="2400" dirty="0">
                <a:latin typeface="Calibri" panose="020F0502020204030204" pitchFamily="34" charset="0"/>
                <a:cs typeface="Calibri" panose="020F0502020204030204" pitchFamily="34" charset="0"/>
              </a:rPr>
              <a:t>And we have sent you as a mercy for the whole worlds.</a:t>
            </a:r>
          </a:p>
          <a:p>
            <a:pPr>
              <a:buFont typeface="+mj-lt"/>
              <a:buAutoNum type="arabicPeriod"/>
            </a:pPr>
            <a:r>
              <a:rPr lang="en-US" sz="2400" dirty="0">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p>
        </p:txBody>
      </p:sp>
    </p:spTree>
    <p:extLst>
      <p:ext uri="{BB962C8B-B14F-4D97-AF65-F5344CB8AC3E}">
        <p14:creationId xmlns:p14="http://schemas.microsoft.com/office/powerpoint/2010/main" val="247367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201F-3886-43C4-8652-978F349F5EA6}"/>
              </a:ext>
            </a:extLst>
          </p:cNvPr>
          <p:cNvSpPr>
            <a:spLocks noGrp="1"/>
          </p:cNvSpPr>
          <p:nvPr>
            <p:ph type="title"/>
          </p:nvPr>
        </p:nvSpPr>
        <p:spPr>
          <a:xfrm>
            <a:off x="677334" y="609600"/>
            <a:ext cx="3523605" cy="675861"/>
          </a:xfrm>
        </p:spPr>
        <p:txBody>
          <a:bodyPr>
            <a:normAutofit/>
          </a:bodyPr>
          <a:lstStyle/>
          <a:p>
            <a:r>
              <a:rPr lang="en-US" b="1" dirty="0">
                <a:latin typeface="Calibri" panose="020F0502020204030204" pitchFamily="34" charset="0"/>
                <a:cs typeface="Calibri" panose="020F0502020204030204" pitchFamily="34" charset="0"/>
              </a:rPr>
              <a:t>Journey To Sky.</a:t>
            </a:r>
          </a:p>
        </p:txBody>
      </p:sp>
      <p:sp>
        <p:nvSpPr>
          <p:cNvPr id="3" name="Content Placeholder 2">
            <a:extLst>
              <a:ext uri="{FF2B5EF4-FFF2-40B4-BE49-F238E27FC236}">
                <a16:creationId xmlns:a16="http://schemas.microsoft.com/office/drawing/2014/main" id="{FDD48285-80A9-4394-BC15-F7BBB6DFC134}"/>
              </a:ext>
            </a:extLst>
          </p:cNvPr>
          <p:cNvSpPr>
            <a:spLocks noGrp="1"/>
          </p:cNvSpPr>
          <p:nvPr>
            <p:ph idx="1"/>
          </p:nvPr>
        </p:nvSpPr>
        <p:spPr>
          <a:xfrm>
            <a:off x="677334" y="1510749"/>
            <a:ext cx="7737796" cy="4530614"/>
          </a:xfrm>
        </p:spPr>
        <p:txBody>
          <a:bodyPr/>
          <a:lstStyle/>
          <a:p>
            <a:pPr marL="0" indent="0">
              <a:buNone/>
            </a:pPr>
            <a:r>
              <a:rPr lang="en-US" sz="2400" dirty="0">
                <a:latin typeface="Calibri" panose="020F0502020204030204" pitchFamily="34" charset="0"/>
                <a:cs typeface="Calibri" panose="020F0502020204030204" pitchFamily="34" charset="0"/>
              </a:rPr>
              <a:t>There are to things:</a:t>
            </a:r>
          </a:p>
          <a:p>
            <a:pPr marL="457200" indent="-457200">
              <a:buAutoNum type="arabicParenR"/>
            </a:pPr>
            <a:r>
              <a:rPr lang="en-US" sz="2400" dirty="0" err="1">
                <a:latin typeface="Calibri" panose="020F0502020204030204" pitchFamily="34" charset="0"/>
                <a:cs typeface="Calibri" panose="020F0502020204030204" pitchFamily="34" charset="0"/>
              </a:rPr>
              <a:t>Isra</a:t>
            </a:r>
            <a:r>
              <a:rPr lang="en-US" sz="2400" dirty="0">
                <a:latin typeface="Calibri" panose="020F0502020204030204" pitchFamily="34" charset="0"/>
                <a:cs typeface="Calibri" panose="020F0502020204030204" pitchFamily="34" charset="0"/>
              </a:rPr>
              <a:t>: The journey from Makkah to </a:t>
            </a:r>
            <a:r>
              <a:rPr lang="en-US" sz="2400" dirty="0" err="1">
                <a:latin typeface="Calibri" panose="020F0502020204030204" pitchFamily="34" charset="0"/>
                <a:cs typeface="Calibri" panose="020F0502020204030204" pitchFamily="34" charset="0"/>
              </a:rPr>
              <a:t>Baitul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Maqdis</a:t>
            </a:r>
            <a:r>
              <a:rPr lang="en-US" sz="2400" dirty="0">
                <a:latin typeface="Calibri" panose="020F0502020204030204" pitchFamily="34" charset="0"/>
                <a:cs typeface="Calibri" panose="020F0502020204030204" pitchFamily="34" charset="0"/>
              </a:rPr>
              <a:t>.</a:t>
            </a:r>
          </a:p>
          <a:p>
            <a:pPr marL="457200" indent="-457200">
              <a:buFont typeface="Wingdings 3" charset="2"/>
              <a:buAutoNum type="arabicParenR"/>
            </a:pPr>
            <a:r>
              <a:rPr lang="en-US" sz="2400" dirty="0" err="1">
                <a:latin typeface="Calibri" panose="020F0502020204030204" pitchFamily="34" charset="0"/>
                <a:cs typeface="Calibri" panose="020F0502020204030204" pitchFamily="34" charset="0"/>
              </a:rPr>
              <a:t>Mairaj</a:t>
            </a:r>
            <a:r>
              <a:rPr lang="en-US" sz="2400" dirty="0">
                <a:latin typeface="Calibri" panose="020F0502020204030204" pitchFamily="34" charset="0"/>
                <a:cs typeface="Calibri" panose="020F0502020204030204" pitchFamily="34" charset="0"/>
              </a:rPr>
              <a:t>: And from there to the seven heaven and to Sidra </a:t>
            </a:r>
            <a:r>
              <a:rPr lang="en-US" sz="2400" dirty="0" err="1">
                <a:latin typeface="Calibri" panose="020F0502020204030204" pitchFamily="34" charset="0"/>
                <a:cs typeface="Calibri" panose="020F0502020204030204" pitchFamily="34" charset="0"/>
              </a:rPr>
              <a:t>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Muntaha</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38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517-E8B9-4E33-913E-09B0D43E6B49}"/>
              </a:ext>
            </a:extLst>
          </p:cNvPr>
          <p:cNvSpPr>
            <a:spLocks noGrp="1"/>
          </p:cNvSpPr>
          <p:nvPr>
            <p:ph type="ctrTitle"/>
          </p:nvPr>
        </p:nvSpPr>
        <p:spPr/>
        <p:txBody>
          <a:bodyPr/>
          <a:lstStyle/>
          <a:p>
            <a:r>
              <a:rPr lang="en-US" sz="6000" dirty="0"/>
              <a:t>The Angles</a:t>
            </a:r>
          </a:p>
        </p:txBody>
      </p:sp>
      <p:sp>
        <p:nvSpPr>
          <p:cNvPr id="3" name="Subtitle 2">
            <a:extLst>
              <a:ext uri="{FF2B5EF4-FFF2-40B4-BE49-F238E27FC236}">
                <a16:creationId xmlns:a16="http://schemas.microsoft.com/office/drawing/2014/main" id="{193C5907-698E-4262-9AB0-1141FF6A0B66}"/>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val="341454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Oneness of Allah</a:t>
            </a:r>
          </a:p>
        </p:txBody>
      </p:sp>
      <p:sp>
        <p:nvSpPr>
          <p:cNvPr id="3" name="Content Placeholder 2"/>
          <p:cNvSpPr>
            <a:spLocks noGrp="1"/>
          </p:cNvSpPr>
          <p:nvPr>
            <p:ph idx="1"/>
          </p:nvPr>
        </p:nvSpPr>
        <p:spPr>
          <a:xfrm>
            <a:off x="677334" y="1635617"/>
            <a:ext cx="8596668" cy="4405745"/>
          </a:xfrm>
        </p:spPr>
        <p:txBody>
          <a:bodyPr>
            <a:normAutofit/>
          </a:bodyPr>
          <a:lstStyle/>
          <a:p>
            <a:r>
              <a:rPr lang="en-US" sz="2400" dirty="0"/>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sz="2400" dirty="0"/>
              <a:t>All the prophets of Allah preached about the Unity of Allah and declared that all things and human beings are his creations and subordinate to Him. Therefore, He is alone worthy of worship. This is expressed in the declaration of 1</a:t>
            </a:r>
            <a:r>
              <a:rPr lang="en-US" sz="2400" baseline="30000" dirty="0"/>
              <a:t>st</a:t>
            </a:r>
            <a:r>
              <a:rPr lang="en-US" sz="2400" dirty="0"/>
              <a:t> </a:t>
            </a:r>
            <a:r>
              <a:rPr lang="en-US" sz="2400" dirty="0" err="1"/>
              <a:t>Kalimah</a:t>
            </a:r>
            <a:endParaRPr lang="en-US" sz="2400" dirty="0"/>
          </a:p>
          <a:p>
            <a:pPr algn="ctr">
              <a:buNone/>
            </a:pPr>
            <a:r>
              <a:rPr lang="ar-SA" b="1" dirty="0"/>
              <a:t>لاإله إلا الله محمد رسول الله</a:t>
            </a:r>
            <a:endParaRPr lang="en-US" b="1" dirty="0"/>
          </a:p>
          <a:p>
            <a:endParaRPr lang="en-US" dirty="0"/>
          </a:p>
        </p:txBody>
      </p:sp>
    </p:spTree>
    <p:extLst>
      <p:ext uri="{BB962C8B-B14F-4D97-AF65-F5344CB8AC3E}">
        <p14:creationId xmlns:p14="http://schemas.microsoft.com/office/powerpoint/2010/main" val="162559744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F8FA-E205-48B2-AE3D-53FD2A7733B9}"/>
              </a:ext>
            </a:extLst>
          </p:cNvPr>
          <p:cNvSpPr>
            <a:spLocks noGrp="1"/>
          </p:cNvSpPr>
          <p:nvPr>
            <p:ph type="title"/>
          </p:nvPr>
        </p:nvSpPr>
        <p:spPr>
          <a:xfrm>
            <a:off x="569844" y="251793"/>
            <a:ext cx="1509275" cy="742122"/>
          </a:xfrm>
        </p:spPr>
        <p:txBody>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latin typeface="Calibri" panose="020F0502020204030204" pitchFamily="34" charset="0"/>
                <a:cs typeface="Calibri" panose="020F0502020204030204" pitchFamily="34" charset="0"/>
              </a:rPr>
              <a:t>Allah conveyed His message to prophets including </a:t>
            </a:r>
            <a:r>
              <a:rPr lang="en-US" sz="2400" dirty="0" err="1">
                <a:latin typeface="Calibri" panose="020F0502020204030204" pitchFamily="34" charset="0"/>
                <a:cs typeface="Calibri" panose="020F0502020204030204" pitchFamily="34" charset="0"/>
              </a:rPr>
              <a:t>Hazrat</a:t>
            </a:r>
            <a:r>
              <a:rPr lang="en-US" sz="2400" dirty="0">
                <a:latin typeface="Calibri" panose="020F0502020204030204" pitchFamily="34" charset="0"/>
                <a:cs typeface="Calibri" panose="020F0502020204030204" pitchFamily="34" charset="0"/>
              </a:rPr>
              <a:t> Muhammad (SAW)  through an angel </a:t>
            </a:r>
            <a:r>
              <a:rPr lang="en-US" sz="2400" dirty="0" err="1">
                <a:latin typeface="Calibri" panose="020F0502020204030204" pitchFamily="34" charset="0"/>
                <a:cs typeface="Calibri" panose="020F0502020204030204" pitchFamily="34" charset="0"/>
              </a:rPr>
              <a:t>Jibrael</a:t>
            </a:r>
            <a:r>
              <a:rPr lang="en-US" sz="2400" dirty="0">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latin typeface="Calibri" panose="020F0502020204030204" pitchFamily="34" charset="0"/>
                <a:cs typeface="Calibri" panose="020F0502020204030204" pitchFamily="34" charset="0"/>
              </a:rPr>
              <a:t>Allah created certain creatures from fire, we can’t see them too, they are called </a:t>
            </a:r>
            <a:r>
              <a:rPr lang="en-US" sz="2400" b="1" dirty="0">
                <a:latin typeface="Calibri" panose="020F0502020204030204" pitchFamily="34" charset="0"/>
                <a:cs typeface="Calibri" panose="020F0502020204030204" pitchFamily="34" charset="0"/>
              </a:rPr>
              <a:t>JINN…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p>
        </p:txBody>
      </p:sp>
    </p:spTree>
    <p:extLst>
      <p:ext uri="{BB962C8B-B14F-4D97-AF65-F5344CB8AC3E}">
        <p14:creationId xmlns:p14="http://schemas.microsoft.com/office/powerpoint/2010/main" val="374122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9B8E-74D0-48ED-9A7D-4A82200B2319}"/>
              </a:ext>
            </a:extLst>
          </p:cNvPr>
          <p:cNvSpPr>
            <a:spLocks noGrp="1"/>
          </p:cNvSpPr>
          <p:nvPr>
            <p:ph type="title"/>
          </p:nvPr>
        </p:nvSpPr>
        <p:spPr>
          <a:xfrm>
            <a:off x="677334" y="609600"/>
            <a:ext cx="3868162" cy="755374"/>
          </a:xfrm>
        </p:spPr>
        <p:txBody>
          <a:bodyPr/>
          <a:lstStyle/>
          <a:p>
            <a:r>
              <a:rPr lang="en-US" u="sng" dirty="0">
                <a:latin typeface="Calibri" panose="020F0502020204030204" pitchFamily="34" charset="0"/>
                <a:cs typeface="Calibri" panose="020F0502020204030204" pitchFamily="34" charset="0"/>
              </a:rPr>
              <a:t>Duties Of Angles</a:t>
            </a:r>
          </a:p>
        </p:txBody>
      </p:sp>
      <p:sp>
        <p:nvSpPr>
          <p:cNvPr id="3" name="Content Placeholder 2">
            <a:extLst>
              <a:ext uri="{FF2B5EF4-FFF2-40B4-BE49-F238E27FC236}">
                <a16:creationId xmlns:a16="http://schemas.microsoft.com/office/drawing/2014/main" id="{6D192850-066E-4C3D-9ADD-6E9CFD520D90}"/>
              </a:ext>
            </a:extLst>
          </p:cNvPr>
          <p:cNvSpPr>
            <a:spLocks noGrp="1"/>
          </p:cNvSpPr>
          <p:nvPr>
            <p:ph idx="1"/>
          </p:nvPr>
        </p:nvSpPr>
        <p:spPr>
          <a:xfrm>
            <a:off x="530087" y="1603513"/>
            <a:ext cx="8743915" cy="4437849"/>
          </a:xfrm>
        </p:spPr>
        <p:txBody>
          <a:bodyPr/>
          <a:lstStyle/>
          <a:p>
            <a:pPr marL="0" indent="0">
              <a:buNone/>
            </a:pPr>
            <a:endParaRPr lang="en-US" dirty="0"/>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15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344-B99D-46DA-9116-E3A248C707A5}"/>
              </a:ext>
            </a:extLst>
          </p:cNvPr>
          <p:cNvSpPr>
            <a:spLocks noGrp="1"/>
          </p:cNvSpPr>
          <p:nvPr>
            <p:ph type="ctrTitle"/>
          </p:nvPr>
        </p:nvSpPr>
        <p:spPr/>
        <p:txBody>
          <a:bodyPr/>
          <a:lstStyle/>
          <a:p>
            <a:r>
              <a:rPr lang="en-US" dirty="0"/>
              <a:t>Revealed Books</a:t>
            </a:r>
          </a:p>
        </p:txBody>
      </p:sp>
      <p:sp>
        <p:nvSpPr>
          <p:cNvPr id="3" name="Subtitle 2">
            <a:extLst>
              <a:ext uri="{FF2B5EF4-FFF2-40B4-BE49-F238E27FC236}">
                <a16:creationId xmlns:a16="http://schemas.microsoft.com/office/drawing/2014/main" id="{1CAA283B-3CBA-44FB-8B8C-D2F30EEC8503}"/>
              </a:ext>
            </a:extLst>
          </p:cNvPr>
          <p:cNvSpPr>
            <a:spLocks noGrp="1"/>
          </p:cNvSpPr>
          <p:nvPr>
            <p:ph type="subTitle" idx="1"/>
          </p:nvPr>
        </p:nvSpPr>
        <p:spPr/>
        <p:txBody>
          <a:bodyPr>
            <a:normAutofit/>
          </a:bodyPr>
          <a:lstStyle/>
          <a:p>
            <a:r>
              <a:rPr lang="en-US" sz="3600" dirty="0">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val="212999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should have belief in all the books revealed to the prophets by Allah, but as the Qur’an is the last revelation of Allah its teaching alone should be followed now.</a:t>
            </a:r>
          </a:p>
          <a:p>
            <a:pPr marL="0" indent="0" algn="just">
              <a:lnSpc>
                <a:spcPct val="120000"/>
              </a:lnSpc>
              <a:buNone/>
            </a:pP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val="15681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A82-65AE-45C3-B536-E5BE2A226D2C}"/>
              </a:ext>
            </a:extLst>
          </p:cNvPr>
          <p:cNvSpPr>
            <a:spLocks noGrp="1"/>
          </p:cNvSpPr>
          <p:nvPr>
            <p:ph type="title"/>
          </p:nvPr>
        </p:nvSpPr>
        <p:spPr>
          <a:xfrm>
            <a:off x="385786" y="384313"/>
            <a:ext cx="7459501" cy="675861"/>
          </a:xfrm>
        </p:spPr>
        <p:txBody>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08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val="283816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latin typeface="Calibri" panose="020F0502020204030204" pitchFamily="34" charset="0"/>
                <a:cs typeface="Calibri" panose="020F0502020204030204" pitchFamily="34" charset="0"/>
              </a:rPr>
              <a:t>There are different name of Akhirah mentioned in Qur'an such as: </a:t>
            </a:r>
          </a:p>
          <a:p>
            <a:pPr marL="0" indent="0">
              <a:buNone/>
            </a:pPr>
            <a:r>
              <a:rPr lang="en-US" sz="2400" dirty="0">
                <a:latin typeface="Calibri" panose="020F0502020204030204" pitchFamily="34" charset="0"/>
                <a:cs typeface="Calibri" panose="020F0502020204030204" pitchFamily="34" charset="0"/>
              </a:rPr>
              <a:t>1)	Day of judgment.</a:t>
            </a:r>
          </a:p>
          <a:p>
            <a:pPr marL="0" indent="0">
              <a:buNone/>
            </a:pPr>
            <a:r>
              <a:rPr lang="en-US" sz="2400" dirty="0">
                <a:latin typeface="Calibri" panose="020F0502020204030204" pitchFamily="34" charset="0"/>
                <a:cs typeface="Calibri" panose="020F0502020204030204" pitchFamily="34" charset="0"/>
              </a:rPr>
              <a:t>2)	Day of Baath.</a:t>
            </a:r>
          </a:p>
          <a:p>
            <a:pPr marL="0" indent="0">
              <a:buNone/>
            </a:pPr>
            <a:r>
              <a:rPr lang="en-US" sz="2400" dirty="0">
                <a:latin typeface="Calibri" panose="020F0502020204030204" pitchFamily="34" charset="0"/>
                <a:cs typeface="Calibri" panose="020F0502020204030204" pitchFamily="34" charset="0"/>
              </a:rPr>
              <a:t>3)	Doom’s day.</a:t>
            </a:r>
          </a:p>
          <a:p>
            <a:pPr marL="0" indent="0">
              <a:buNone/>
            </a:pPr>
            <a:r>
              <a:rPr lang="en-US" sz="2400" dirty="0">
                <a:latin typeface="Calibri" panose="020F0502020204030204" pitchFamily="34" charset="0"/>
                <a:cs typeface="Calibri" panose="020F0502020204030204" pitchFamily="34" charset="0"/>
              </a:rPr>
              <a:t>4)	Day of Resurrection.</a:t>
            </a:r>
          </a:p>
          <a:p>
            <a:pPr marL="0" indent="0">
              <a:buNone/>
            </a:pPr>
            <a:r>
              <a:rPr lang="en-US" sz="2400" dirty="0">
                <a:latin typeface="Calibri" panose="020F0502020204030204" pitchFamily="34" charset="0"/>
                <a:cs typeface="Calibri" panose="020F0502020204030204" pitchFamily="34" charset="0"/>
              </a:rPr>
              <a:t>5)	Day of Congregation</a:t>
            </a:r>
            <a:r>
              <a:rPr lang="en-US" dirty="0"/>
              <a:t>.</a:t>
            </a:r>
          </a:p>
          <a:p>
            <a:pPr marL="0" indent="0" algn="r" rtl="1">
              <a:buNone/>
            </a:pPr>
            <a:r>
              <a:rPr lang="ur-PK" sz="2800" dirty="0">
                <a:latin typeface="Jameel Noori Nastaleeq" panose="02000503000000000004" pitchFamily="2" charset="-78"/>
                <a:cs typeface="Jameel Noori Nastaleeq" panose="02000503000000000004" pitchFamily="2" charset="-78"/>
              </a:rPr>
              <a:t>یوم الدین</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البعث</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الحشر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النشور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القیامہ</a:t>
            </a:r>
            <a:r>
              <a:rPr lang="en-US" sz="2800" dirty="0">
                <a:latin typeface="Jameel Noori Nastaleeq" panose="02000503000000000004" pitchFamily="2" charset="-78"/>
                <a:cs typeface="Jameel Noori Nastaleeq" panose="02000503000000000004" pitchFamily="2" charset="-78"/>
              </a:rPr>
              <a:t>.</a:t>
            </a:r>
          </a:p>
          <a:p>
            <a:pPr marL="0" indent="0" algn="l">
              <a:buNone/>
            </a:pPr>
            <a:endParaRPr lang="ur-PK" sz="2400" dirty="0">
              <a:latin typeface="Calibri" panose="020F0502020204030204" pitchFamily="34" charset="0"/>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066125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id="{4FE26620-3404-481A-8A49-4CA12EB7C532}"/>
              </a:ext>
            </a:extLst>
          </p:cNvPr>
          <p:cNvSpPr>
            <a:spLocks noGrp="1"/>
          </p:cNvSpPr>
          <p:nvPr>
            <p:ph idx="1"/>
          </p:nvPr>
        </p:nvSpPr>
        <p:spPr>
          <a:xfrm>
            <a:off x="649357" y="1630017"/>
            <a:ext cx="9024730" cy="4572000"/>
          </a:xfrm>
        </p:spPr>
        <p:txBody>
          <a:bodyPr>
            <a:normAutofit fontScale="550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(lesser judgment takes place immediately after death.</a:t>
            </a:r>
          </a:p>
          <a:p>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val="179248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id="{B5E0D2CD-E519-465B-8EDC-F23C88A0B153}"/>
              </a:ext>
            </a:extLst>
          </p:cNvPr>
          <p:cNvSpPr>
            <a:spLocks noGrp="1"/>
          </p:cNvSpPr>
          <p:nvPr>
            <p:ph idx="1"/>
          </p:nvPr>
        </p:nvSpPr>
        <p:spPr>
          <a:xfrm>
            <a:off x="437322" y="1510749"/>
            <a:ext cx="8836680" cy="4530614"/>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p>
          <a:p>
            <a:pPr marL="0" indent="0">
              <a:buNone/>
            </a:pPr>
            <a:endParaRPr lang="en-US" sz="28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r>
              <a:rPr lang="en-US" sz="2400" dirty="0">
                <a:solidFill>
                  <a:prstClr val="black">
                    <a:lumMod val="75000"/>
                    <a:lumOff val="25000"/>
                  </a:prstClr>
                </a:solidFill>
                <a:latin typeface="Calibri" panose="020F0502020204030204" pitchFamily="34" charset="0"/>
              </a:rPr>
              <a:t>There is nothing except our life of this world. We die and we live and nothing destroy us except the nature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50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AD09-4B2B-41BC-A4EE-E9A58391188F}"/>
              </a:ext>
            </a:extLst>
          </p:cNvPr>
          <p:cNvSpPr>
            <a:spLocks noGrp="1"/>
          </p:cNvSpPr>
          <p:nvPr>
            <p:ph type="title"/>
          </p:nvPr>
        </p:nvSpPr>
        <p:spPr>
          <a:xfrm>
            <a:off x="677334" y="609600"/>
            <a:ext cx="4119953" cy="662609"/>
          </a:xfrm>
        </p:spPr>
        <p:txBody>
          <a:bodyPr/>
          <a:lstStyle/>
          <a:p>
            <a:r>
              <a:rPr lang="en-US" dirty="0"/>
              <a:t>More About Them</a:t>
            </a:r>
          </a:p>
        </p:txBody>
      </p:sp>
      <p:sp>
        <p:nvSpPr>
          <p:cNvPr id="3" name="Content Placeholder 2">
            <a:extLst>
              <a:ext uri="{FF2B5EF4-FFF2-40B4-BE49-F238E27FC236}">
                <a16:creationId xmlns:a16="http://schemas.microsoft.com/office/drawing/2014/main" id="{AB7C65BB-E656-44D3-A3C5-54DC9E93F79B}"/>
              </a:ext>
            </a:extLst>
          </p:cNvPr>
          <p:cNvSpPr>
            <a:spLocks noGrp="1"/>
          </p:cNvSpPr>
          <p:nvPr>
            <p:ph idx="1"/>
          </p:nvPr>
        </p:nvSpPr>
        <p:spPr/>
        <p:txBody>
          <a:bodyPr/>
          <a:lstStyle/>
          <a:p>
            <a:pPr marL="0" indent="0" algn="r">
              <a:buNone/>
            </a:pPr>
            <a:r>
              <a:rPr lang="ar-SA" sz="2400" u="sng" dirty="0">
                <a:latin typeface="noorehira" panose="02000500000000020004" pitchFamily="2" charset="-78"/>
                <a:cs typeface="noorehira" panose="02000500000000020004" pitchFamily="2" charset="-78"/>
              </a:rPr>
              <a:t>ق</a:t>
            </a:r>
            <a:r>
              <a:rPr lang="ar-SA" sz="2400" dirty="0">
                <a:latin typeface="noorehira" panose="02000500000000020004" pitchFamily="2" charset="-78"/>
                <a:cs typeface="noorehira" panose="02000500000000020004" pitchFamily="2" charset="-78"/>
              </a:rPr>
              <a:t>َالَ مَنۡ  یُّحۡیِ  الۡعِظَامَ  وَ  ہِیَ  رَمِیۡمٌ ﴿۷۸﴾ قُلۡ یُحۡیِیۡہَا الَّذِیۡۤ  اَنۡشَاَہَاۤ  اَوَّلَ  مَرَّۃٍ ؕ وَ  ہُوَ  بِکُلِّ  خَلۡقٍ عَلِیۡمُۨ  ﴿ۙ۷۹﴾</a:t>
            </a:r>
            <a:r>
              <a:rPr lang="en-US" sz="2400" dirty="0">
                <a:latin typeface="noorehira" panose="02000500000000020004" pitchFamily="2" charset="-78"/>
                <a:cs typeface="noorehira" panose="02000500000000020004" pitchFamily="2"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کَیۡفَ تَکۡفُرُوۡنَ بِاللّٰہِ وَ کُنۡتُمۡ اَمۡوَاتًا فَاَحۡیَاکُمۡ ۚ ثُمَّ یُمِیۡتُکُمۡ ثُمَّ یُحۡیِیۡکُمۡ ثُمَّ  اِلَیۡہِ تُرۡجَعُوۡنَ ﴿۲۸﴾</a:t>
            </a:r>
            <a:endParaRPr lang="en-US" sz="2400" dirty="0">
              <a:latin typeface="noorehira" panose="02000500000000020004" pitchFamily="2" charset="-78"/>
              <a:cs typeface="noorehira" panose="02000500000000020004" pitchFamily="2"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val="36944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5455" cy="832834"/>
          </a:xfrm>
        </p:spPr>
        <p:txBody>
          <a:bodyPr/>
          <a:lstStyle/>
          <a:p>
            <a:r>
              <a:rPr lang="en-US" dirty="0"/>
              <a:t>ONENESS OF ALLAH ALMIGHTY</a:t>
            </a:r>
          </a:p>
        </p:txBody>
      </p:sp>
      <p:sp>
        <p:nvSpPr>
          <p:cNvPr id="3" name="Content Placeholder 2"/>
          <p:cNvSpPr>
            <a:spLocks noGrp="1"/>
          </p:cNvSpPr>
          <p:nvPr>
            <p:ph idx="1"/>
          </p:nvPr>
        </p:nvSpPr>
        <p:spPr>
          <a:xfrm>
            <a:off x="677334" y="1442434"/>
            <a:ext cx="8724243" cy="4958366"/>
          </a:xfrm>
        </p:spPr>
        <p:txBody>
          <a:bodyPr/>
          <a:lstStyle/>
          <a:p>
            <a:pPr marL="0" indent="0">
              <a:buNone/>
            </a:pPr>
            <a:r>
              <a:rPr lang="en-US" sz="2400" b="1" u="sng" dirty="0">
                <a:latin typeface="Calibri" panose="020F0502020204030204" pitchFamily="34" charset="0"/>
              </a:rPr>
              <a:t>Definition of Monotheism:</a:t>
            </a:r>
            <a:endParaRPr lang="en-US" sz="2400" dirty="0">
              <a:latin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rPr>
              <a:t>Monotheism</a:t>
            </a:r>
            <a:r>
              <a:rPr lang="en-US" sz="2400" dirty="0">
                <a:latin typeface="Calibri" panose="020F0502020204030204" pitchFamily="34" charset="0"/>
              </a:rPr>
              <a:t> is derived from Greek, </a:t>
            </a:r>
            <a:r>
              <a:rPr lang="en-US" sz="2400" b="1" dirty="0">
                <a:latin typeface="Calibri" panose="020F0502020204030204" pitchFamily="34" charset="0"/>
              </a:rPr>
              <a:t>meaning</a:t>
            </a:r>
            <a:r>
              <a:rPr lang="en-US" sz="2400" dirty="0">
                <a:latin typeface="Calibri" panose="020F0502020204030204" pitchFamily="34" charset="0"/>
              </a:rPr>
              <a:t> 'singular,' and is </a:t>
            </a:r>
            <a:r>
              <a:rPr lang="en-US" sz="2400" b="1" dirty="0">
                <a:latin typeface="Calibri" panose="020F0502020204030204" pitchFamily="34" charset="0"/>
              </a:rPr>
              <a:t>defined</a:t>
            </a:r>
            <a:r>
              <a:rPr lang="en-US" sz="2400" dirty="0">
                <a:latin typeface="Calibri" panose="020F0502020204030204" pitchFamily="34" charset="0"/>
              </a:rPr>
              <a:t> as the belief in the existence of only one god.</a:t>
            </a:r>
          </a:p>
          <a:p>
            <a:pPr marL="0" indent="0">
              <a:buNone/>
            </a:pPr>
            <a:r>
              <a:rPr lang="en-US" sz="2400" dirty="0">
                <a:latin typeface="Calibri" panose="020F0502020204030204" pitchFamily="34" charset="0"/>
              </a:rPr>
              <a:t>	(The first and fore-most tenet is the faith in oneness of Allah, it 	means to believe that Allah is single in his personality and 	qualities.) </a:t>
            </a:r>
          </a:p>
          <a:p>
            <a:pPr marL="0" indent="0">
              <a:buNone/>
            </a:pPr>
            <a:endParaRPr lang="en-US" sz="2400" dirty="0">
              <a:latin typeface="Calibri" panose="020F0502020204030204" pitchFamily="34" charset="0"/>
            </a:endParaRPr>
          </a:p>
          <a:p>
            <a:pPr marL="0" indent="0">
              <a:buNone/>
            </a:pPr>
            <a:r>
              <a:rPr lang="en-US" sz="2400" b="1" u="sng" dirty="0">
                <a:latin typeface="Calibri" panose="020F0502020204030204" pitchFamily="34" charset="0"/>
              </a:rPr>
              <a:t>Definition of Polytheism:</a:t>
            </a:r>
            <a:endParaRPr lang="en-US" sz="2400" dirty="0">
              <a:latin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rPr>
              <a:t>	The belief in or worship of more than one God.</a:t>
            </a:r>
          </a:p>
          <a:p>
            <a:pPr marL="0" indent="0">
              <a:buNone/>
            </a:pPr>
            <a:r>
              <a:rPr lang="en-US" sz="2400" dirty="0">
                <a:latin typeface="Calibri" panose="020F0502020204030204" pitchFamily="34" charset="0"/>
              </a:rPr>
              <a:t>	 (To think that anything or any person is equal to Allah in his 	personality and qualities.)</a:t>
            </a:r>
          </a:p>
          <a:p>
            <a:endParaRPr lang="en-US" dirty="0"/>
          </a:p>
        </p:txBody>
      </p:sp>
    </p:spTree>
    <p:extLst>
      <p:ext uri="{BB962C8B-B14F-4D97-AF65-F5344CB8AC3E}">
        <p14:creationId xmlns:p14="http://schemas.microsoft.com/office/powerpoint/2010/main" val="3411612594"/>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9AF2-8F25-4AAD-8C1B-6450B8CE3640}"/>
              </a:ext>
            </a:extLst>
          </p:cNvPr>
          <p:cNvSpPr>
            <a:spLocks noGrp="1"/>
          </p:cNvSpPr>
          <p:nvPr>
            <p:ph type="title"/>
          </p:nvPr>
        </p:nvSpPr>
        <p:spPr>
          <a:xfrm>
            <a:off x="225287" y="238540"/>
            <a:ext cx="9048715" cy="901148"/>
          </a:xfrm>
        </p:spPr>
        <p:txBody>
          <a:bodyPr/>
          <a:lstStyle/>
          <a:p>
            <a:r>
              <a:rPr lang="en-US" b="1" u="sng" dirty="0">
                <a:latin typeface="Calibri body"/>
              </a:rPr>
              <a:t>Misconception of Disbelievers about Hereafter</a:t>
            </a:r>
            <a:endParaRPr lang="en-US" dirty="0"/>
          </a:p>
        </p:txBody>
      </p:sp>
      <p:sp>
        <p:nvSpPr>
          <p:cNvPr id="3" name="Content Placeholder 2">
            <a:extLst>
              <a:ext uri="{FF2B5EF4-FFF2-40B4-BE49-F238E27FC236}">
                <a16:creationId xmlns:a16="http://schemas.microsoft.com/office/drawing/2014/main" id="{957575F9-B42E-4C37-988D-1F89BB329D62}"/>
              </a:ext>
            </a:extLst>
          </p:cNvPr>
          <p:cNvSpPr>
            <a:spLocks noGrp="1"/>
          </p:cNvSpPr>
          <p:nvPr>
            <p:ph idx="1"/>
          </p:nvPr>
        </p:nvSpPr>
        <p:spPr>
          <a:xfrm>
            <a:off x="225286" y="1139689"/>
            <a:ext cx="9515061" cy="5353876"/>
          </a:xfrm>
        </p:spPr>
        <p:txBody>
          <a:bodyPr>
            <a:normAutofit fontScale="92500" lnSpcReduction="20000"/>
          </a:bodyPr>
          <a:lstStyle/>
          <a:p>
            <a:pPr algn="just"/>
            <a:r>
              <a:rPr lang="en-US" sz="2400" dirty="0">
                <a:latin typeface="Calibri "/>
              </a:rPr>
              <a:t>There is no intellectual reason for any disbelief of next word, it’s totally seems illogical.</a:t>
            </a:r>
          </a:p>
          <a:p>
            <a:pPr marL="0" indent="0" algn="just">
              <a:buNone/>
            </a:pPr>
            <a:endParaRPr lang="en-US" sz="2400" dirty="0">
              <a:latin typeface="Calibri "/>
            </a:endParaRPr>
          </a:p>
          <a:p>
            <a:pPr algn="just"/>
            <a:r>
              <a:rPr lang="en-US" sz="2400" dirty="0">
                <a:latin typeface="Calibri "/>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p>
        </p:txBody>
      </p:sp>
    </p:spTree>
    <p:extLst>
      <p:ext uri="{BB962C8B-B14F-4D97-AF65-F5344CB8AC3E}">
        <p14:creationId xmlns:p14="http://schemas.microsoft.com/office/powerpoint/2010/main" val="132141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5B93-155D-4C0F-8154-D8C561650418}"/>
              </a:ext>
            </a:extLst>
          </p:cNvPr>
          <p:cNvSpPr>
            <a:spLocks noGrp="1"/>
          </p:cNvSpPr>
          <p:nvPr>
            <p:ph type="title"/>
          </p:nvPr>
        </p:nvSpPr>
        <p:spPr>
          <a:xfrm>
            <a:off x="291547" y="185530"/>
            <a:ext cx="9687339" cy="848140"/>
          </a:xfrm>
        </p:spPr>
        <p:txBody>
          <a:bodyPr>
            <a:normAutofit fontScale="90000"/>
          </a:bodyPr>
          <a:lstStyle/>
          <a:p>
            <a:r>
              <a:rPr lang="en-US" dirty="0">
                <a:latin typeface="Calibri "/>
              </a:rPr>
              <a:t>The concrete example of Life after death in Qur’an.</a:t>
            </a:r>
            <a:br>
              <a:rPr lang="en-US" dirty="0">
                <a:latin typeface="Calibri "/>
              </a:rPr>
            </a:br>
            <a:endParaRPr lang="en-US" dirty="0"/>
          </a:p>
        </p:txBody>
      </p:sp>
      <p:sp>
        <p:nvSpPr>
          <p:cNvPr id="3" name="Content Placeholder 2">
            <a:extLst>
              <a:ext uri="{FF2B5EF4-FFF2-40B4-BE49-F238E27FC236}">
                <a16:creationId xmlns:a16="http://schemas.microsoft.com/office/drawing/2014/main" id="{747022ED-94DC-4F5F-A282-F0F59DE89872}"/>
              </a:ext>
            </a:extLst>
          </p:cNvPr>
          <p:cNvSpPr>
            <a:spLocks noGrp="1"/>
          </p:cNvSpPr>
          <p:nvPr>
            <p:ph idx="1"/>
          </p:nvPr>
        </p:nvSpPr>
        <p:spPr>
          <a:xfrm>
            <a:off x="291547" y="1232454"/>
            <a:ext cx="8982455" cy="5007692"/>
          </a:xfrm>
        </p:spPr>
        <p:txBody>
          <a:bodyPr/>
          <a:lstStyle/>
          <a:p>
            <a:pPr marL="0" indent="0" algn="r">
              <a:lnSpc>
                <a:spcPct val="150000"/>
              </a:lnSpc>
              <a:buNone/>
            </a:pPr>
            <a:r>
              <a:rPr lang="ar-SA" sz="2400" u="sng" dirty="0">
                <a:latin typeface="noorehira" panose="02000500000000020004" pitchFamily="2" charset="-78"/>
                <a:cs typeface="noorehira" panose="02000500000000020004" pitchFamily="2" charset="-78"/>
              </a:rPr>
              <a:t>و</a:t>
            </a:r>
            <a:r>
              <a:rPr lang="ar-SA" sz="2400" dirty="0">
                <a:latin typeface="noorehira" panose="02000500000000020004" pitchFamily="2" charset="-78"/>
                <a:cs typeface="noorehira" panose="02000500000000020004" pitchFamily="2" charset="-78"/>
              </a:rPr>
              <a:t>َ مِنۡ  اٰیٰتِہِ  الَّیۡلُ وَ النَّہَارُ وَ الشَّمۡسُ وَ الۡقَمَرُ ؕ لَا تَسۡجُدُوۡا  لِلشَّمۡسِ وَ لَا لِلۡقَمَرِ وَ اسۡجُدُوۡا لِلّٰہِ  الَّذِیۡ خَلَقَہُنَّ اِنۡ کُنۡتُمۡ  اِیَّاہُ  تَعۡبُدُوۡنَ ﴿۳۷﴾ </a:t>
            </a:r>
            <a:endParaRPr lang="en-US" sz="2400" dirty="0">
              <a:latin typeface="noorehira" panose="02000500000000020004" pitchFamily="2" charset="-78"/>
              <a:cs typeface="noorehira" panose="02000500000000020004" pitchFamily="2" charset="-78"/>
            </a:endParaRPr>
          </a:p>
          <a:p>
            <a:pPr marL="0" indent="0" algn="just">
              <a:buNone/>
            </a:pPr>
            <a:endParaRPr lang="en-US" dirty="0">
              <a:latin typeface="Calibri "/>
            </a:endParaRPr>
          </a:p>
          <a:p>
            <a:pPr marL="0" indent="0" algn="just">
              <a:lnSpc>
                <a:spcPct val="150000"/>
              </a:lnSpc>
              <a:buNone/>
            </a:pPr>
            <a:r>
              <a:rPr lang="en-US" sz="2000" dirty="0">
                <a:latin typeface="Calibri "/>
              </a:rPr>
              <a:t>And this is one of his portents that you see the earth barren, but when we send down water thereon, it thrills and grows. Definitely, he who brings them to life, will bring dead (men) also to life, surely, he is able to do everything.</a:t>
            </a:r>
          </a:p>
          <a:p>
            <a:endParaRPr lang="en-US" dirty="0"/>
          </a:p>
        </p:txBody>
      </p:sp>
    </p:spTree>
    <p:extLst>
      <p:ext uri="{BB962C8B-B14F-4D97-AF65-F5344CB8AC3E}">
        <p14:creationId xmlns:p14="http://schemas.microsoft.com/office/powerpoint/2010/main" val="1211448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07D-81C4-44AF-82F0-EC5A9EF25A19}"/>
              </a:ext>
            </a:extLst>
          </p:cNvPr>
          <p:cNvSpPr>
            <a:spLocks noGrp="1"/>
          </p:cNvSpPr>
          <p:nvPr>
            <p:ph type="title"/>
          </p:nvPr>
        </p:nvSpPr>
        <p:spPr>
          <a:xfrm>
            <a:off x="397565" y="251791"/>
            <a:ext cx="7818783" cy="795131"/>
          </a:xfrm>
        </p:spPr>
        <p:txBody>
          <a:bodyPr>
            <a:normAutofit fontScale="90000"/>
          </a:bodyPr>
          <a:lstStyle/>
          <a:p>
            <a:r>
              <a:rPr lang="en-US" b="1" u="sng" dirty="0">
                <a:latin typeface="Calibri "/>
              </a:rPr>
              <a:t>IMPACT OF BELIEF IN AKHIRAH IN OUR LIFE</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id="{6930261C-BF70-41B5-9C6B-9695075F0A2C}"/>
              </a:ext>
            </a:extLst>
          </p:cNvPr>
          <p:cNvSpPr>
            <a:spLocks noGrp="1"/>
          </p:cNvSpPr>
          <p:nvPr>
            <p:ph idx="1"/>
          </p:nvPr>
        </p:nvSpPr>
        <p:spPr>
          <a:xfrm>
            <a:off x="463826" y="1272209"/>
            <a:ext cx="8810176" cy="4769153"/>
          </a:xfrm>
        </p:spPr>
        <p:txBody>
          <a:bodyPr/>
          <a:lstStyle/>
          <a:p>
            <a:pPr lvl="0">
              <a:buClr>
                <a:srgbClr val="90C226"/>
              </a:buClr>
            </a:pPr>
            <a:r>
              <a:rPr lang="en-US" sz="2400" dirty="0">
                <a:solidFill>
                  <a:prstClr val="black">
                    <a:lumMod val="75000"/>
                    <a:lumOff val="25000"/>
                  </a:prstClr>
                </a:solidFill>
                <a:latin typeface="Calibri "/>
              </a:rPr>
              <a:t>Sense of Responsibility.</a:t>
            </a:r>
          </a:p>
          <a:p>
            <a:pPr lvl="0">
              <a:buClr>
                <a:srgbClr val="90C226"/>
              </a:buClr>
            </a:pPr>
            <a:r>
              <a:rPr lang="en-US" sz="2400" dirty="0">
                <a:solidFill>
                  <a:prstClr val="black">
                    <a:lumMod val="75000"/>
                    <a:lumOff val="25000"/>
                  </a:prstClr>
                </a:solidFill>
                <a:latin typeface="Calibri "/>
              </a:rPr>
              <a:t>Concept of reward and punishment.</a:t>
            </a:r>
          </a:p>
          <a:p>
            <a:pPr lvl="0">
              <a:buClr>
                <a:srgbClr val="90C226"/>
              </a:buClr>
            </a:pPr>
            <a:r>
              <a:rPr lang="en-US" sz="2400" dirty="0">
                <a:solidFill>
                  <a:prstClr val="black">
                    <a:lumMod val="75000"/>
                    <a:lumOff val="25000"/>
                  </a:prstClr>
                </a:solidFill>
                <a:latin typeface="Calibri "/>
              </a:rPr>
              <a:t>Self-Accountability.</a:t>
            </a:r>
          </a:p>
          <a:p>
            <a:pPr lvl="0">
              <a:buClr>
                <a:srgbClr val="90C226"/>
              </a:buClr>
            </a:pPr>
            <a:r>
              <a:rPr lang="en-US" sz="2400" dirty="0">
                <a:solidFill>
                  <a:prstClr val="black">
                    <a:lumMod val="75000"/>
                    <a:lumOff val="25000"/>
                  </a:prstClr>
                </a:solidFill>
                <a:latin typeface="Calibri "/>
              </a:rPr>
              <a:t>Right usage of power.</a:t>
            </a:r>
          </a:p>
          <a:p>
            <a:pPr lvl="0">
              <a:buClr>
                <a:srgbClr val="90C226"/>
              </a:buClr>
            </a:pPr>
            <a:r>
              <a:rPr lang="en-US" sz="2400" dirty="0">
                <a:solidFill>
                  <a:prstClr val="black">
                    <a:lumMod val="75000"/>
                    <a:lumOff val="25000"/>
                  </a:prstClr>
                </a:solidFill>
                <a:latin typeface="Calibri "/>
              </a:rPr>
              <a:t>Survival for everyone.</a:t>
            </a:r>
          </a:p>
          <a:p>
            <a:pPr lvl="0">
              <a:buClr>
                <a:srgbClr val="90C226"/>
              </a:buClr>
            </a:pPr>
            <a:r>
              <a:rPr lang="en-US" sz="2400" dirty="0">
                <a:solidFill>
                  <a:prstClr val="black">
                    <a:lumMod val="75000"/>
                    <a:lumOff val="25000"/>
                  </a:prstClr>
                </a:solidFill>
                <a:latin typeface="Calibri "/>
              </a:rPr>
              <a:t>Harmony and Integration.</a:t>
            </a:r>
          </a:p>
          <a:p>
            <a:endParaRPr lang="en-US" dirty="0"/>
          </a:p>
        </p:txBody>
      </p:sp>
    </p:spTree>
    <p:extLst>
      <p:ext uri="{BB962C8B-B14F-4D97-AF65-F5344CB8AC3E}">
        <p14:creationId xmlns:p14="http://schemas.microsoft.com/office/powerpoint/2010/main" val="3519272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Cristian about Hereafter</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latin typeface="Calibri "/>
              </a:rPr>
              <a:t>The religions of Cristian and Jewish are no doubt divine. They are people of book. They believe in “The Hereafter” but their belief is distorted, because they have changed the book of Allah, and made interpolation.</a:t>
            </a:r>
          </a:p>
          <a:p>
            <a:pPr marL="0" indent="0" algn="just">
              <a:buNone/>
            </a:pPr>
            <a:r>
              <a:rPr lang="en-US" sz="2400" dirty="0">
                <a:latin typeface="Calibri "/>
              </a:rPr>
              <a:t>Allah says that both of them think themselves to be the contractor of paradise.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وَ قَالُوۡا لَنۡ یَّدۡخُلَ الۡجَنَّۃَ اِلَّا مَنۡ کَانَ ہُوۡدًا اَوۡ نَصٰرٰی ؕ تِلۡکَ اَمَانِیُّہُمۡ ؕ قُلۡ ہَاتُوۡا بُرۡہَانَکُمۡ  اِنۡ کُنۡتُمۡ صٰدِقِیۡنَ ﴿۱۱۱﴾</a:t>
            </a:r>
            <a:endParaRPr lang="en-US" sz="2400" dirty="0">
              <a:latin typeface="noorehira" panose="02000500000000020004" pitchFamily="2" charset="-78"/>
              <a:cs typeface="noorehira" panose="02000500000000020004" pitchFamily="2" charset="-78"/>
            </a:endParaRPr>
          </a:p>
          <a:p>
            <a:endParaRPr lang="en-US" dirty="0"/>
          </a:p>
        </p:txBody>
      </p:sp>
    </p:spTree>
    <p:extLst>
      <p:ext uri="{BB962C8B-B14F-4D97-AF65-F5344CB8AC3E}">
        <p14:creationId xmlns:p14="http://schemas.microsoft.com/office/powerpoint/2010/main" val="429148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C68-BE32-44FF-8642-F04E34CFB53B}"/>
              </a:ext>
            </a:extLst>
          </p:cNvPr>
          <p:cNvSpPr>
            <a:spLocks noGrp="1"/>
          </p:cNvSpPr>
          <p:nvPr>
            <p:ph type="title"/>
          </p:nvPr>
        </p:nvSpPr>
        <p:spPr>
          <a:xfrm>
            <a:off x="410818" y="318052"/>
            <a:ext cx="5181600" cy="742122"/>
          </a:xfrm>
        </p:spPr>
        <p:txBody>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id="{324E455A-8B80-42BB-B096-EE94D697183C}"/>
              </a:ext>
            </a:extLst>
          </p:cNvPr>
          <p:cNvSpPr>
            <a:spLocks noGrp="1"/>
          </p:cNvSpPr>
          <p:nvPr>
            <p:ph idx="1"/>
          </p:nvPr>
        </p:nvSpPr>
        <p:spPr>
          <a:xfrm>
            <a:off x="410818" y="1338471"/>
            <a:ext cx="8863184" cy="4702892"/>
          </a:xfrm>
        </p:spPr>
        <p:txBody>
          <a:bodyPr/>
          <a:lstStyle/>
          <a:p>
            <a:r>
              <a:rPr lang="en-US" sz="2000" dirty="0">
                <a:latin typeface="Calibri "/>
              </a:rPr>
              <a:t>Holy Qur’an explain their wrong thinking</a:t>
            </a:r>
            <a:r>
              <a:rPr lang="en-US" sz="1600" dirty="0">
                <a:latin typeface="Calibri "/>
              </a:rPr>
              <a:t>….,</a:t>
            </a:r>
          </a:p>
          <a:p>
            <a:pPr marL="0" indent="0" algn="r">
              <a:buNone/>
            </a:pPr>
            <a:endParaRPr lang="en-US" sz="1600" dirty="0">
              <a:latin typeface="noorehira" panose="02000500000000020004" pitchFamily="2" charset="-78"/>
              <a:cs typeface="noorehira" panose="02000500000000020004" pitchFamily="2" charset="-78"/>
            </a:endParaRPr>
          </a:p>
          <a:p>
            <a:pPr marL="0" indent="0" algn="r">
              <a:buNone/>
            </a:pPr>
            <a:r>
              <a:rPr lang="ar-SA" sz="2400" dirty="0">
                <a:latin typeface="noorehira" panose="02000500000000020004" pitchFamily="2" charset="-78"/>
                <a:cs typeface="noorehira" panose="02000500000000020004" pitchFamily="2" charset="-78"/>
              </a:rPr>
              <a:t>وَ قَالُو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تَمَسَّنَا النَّارُ اِل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اَی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ام</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مَّعۡدُو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دَۃ</a:t>
            </a:r>
            <a:r>
              <a:rPr lang="ur-PK" sz="2400" dirty="0">
                <a:latin typeface="noorehira" panose="02000500000000020004" pitchFamily="2" charset="-78"/>
                <a:cs typeface="noorehira" panose="02000500000000020004" pitchFamily="2" charset="-78"/>
              </a:rPr>
              <a:t>ً ؕ </a:t>
            </a:r>
            <a:r>
              <a:rPr lang="ar-SA" sz="2400" dirty="0">
                <a:latin typeface="noorehira" panose="02000500000000020004" pitchFamily="2" charset="-78"/>
                <a:cs typeface="noorehira" panose="02000500000000020004" pitchFamily="2" charset="-78"/>
              </a:rPr>
              <a:t>قُلۡ اَتَّخَذۡتُمۡ عِن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دًا فَلَن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خۡلِفَ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اَمۡ تَقُو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 عَلَی اللّٰہِ مَا 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تَعۡلَمُو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a:t>
            </a:r>
            <a:r>
              <a:rPr lang="ur-PK" sz="2400" dirty="0">
                <a:latin typeface="noorehira" panose="02000500000000020004" pitchFamily="2" charset="-78"/>
                <a:cs typeface="noorehira" panose="02000500000000020004" pitchFamily="2" charset="-78"/>
              </a:rPr>
              <a:t> ﴿۸۰﴾</a:t>
            </a:r>
            <a:endParaRPr lang="en-US" sz="2400" dirty="0">
              <a:latin typeface="noorehira" panose="02000500000000020004" pitchFamily="2" charset="-78"/>
              <a:cs typeface="noorehira" panose="02000500000000020004" pitchFamily="2" charset="-78"/>
            </a:endParaRPr>
          </a:p>
          <a:p>
            <a:pPr marL="0" indent="0">
              <a:buNone/>
            </a:pPr>
            <a:endParaRPr lang="en-US" dirty="0"/>
          </a:p>
          <a:p>
            <a:pPr marL="0" indent="0" algn="just">
              <a:buNone/>
            </a:pPr>
            <a:r>
              <a:rPr lang="en-US" sz="2000" dirty="0">
                <a:latin typeface="Calibri "/>
              </a:rPr>
              <a:t>And they said the fire of the hell would not touch them except for few days tell them (O Prophet) whether they have made any contract with Allah. If so, Allah would not retract on his words but if it is not so, why do you say about Allah which you do not know.</a:t>
            </a:r>
          </a:p>
          <a:p>
            <a:pPr marL="0" indent="0">
              <a:buNone/>
            </a:pPr>
            <a:endParaRPr lang="en-US" dirty="0"/>
          </a:p>
        </p:txBody>
      </p:sp>
    </p:spTree>
    <p:extLst>
      <p:ext uri="{BB962C8B-B14F-4D97-AF65-F5344CB8AC3E}">
        <p14:creationId xmlns:p14="http://schemas.microsoft.com/office/powerpoint/2010/main" val="70891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311-FD60-471C-8B6D-E53B89310759}"/>
              </a:ext>
            </a:extLst>
          </p:cNvPr>
          <p:cNvSpPr>
            <a:spLocks noGrp="1"/>
          </p:cNvSpPr>
          <p:nvPr>
            <p:ph type="title"/>
          </p:nvPr>
        </p:nvSpPr>
        <p:spPr>
          <a:xfrm>
            <a:off x="238540" y="251792"/>
            <a:ext cx="5897217" cy="742122"/>
          </a:xfrm>
        </p:spPr>
        <p:txBody>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id="{26B3D789-CF8C-45A8-9F4E-FFC52D253D38}"/>
              </a:ext>
            </a:extLst>
          </p:cNvPr>
          <p:cNvSpPr>
            <a:spLocks noGrp="1"/>
          </p:cNvSpPr>
          <p:nvPr>
            <p:ph idx="1"/>
          </p:nvPr>
        </p:nvSpPr>
        <p:spPr>
          <a:xfrm>
            <a:off x="677334" y="1338471"/>
            <a:ext cx="8596668" cy="4702892"/>
          </a:xfrm>
        </p:spPr>
        <p:txBody>
          <a:bodyPr/>
          <a:lstStyle/>
          <a:p>
            <a:pPr algn="just"/>
            <a:r>
              <a:rPr lang="en-US" sz="2800" dirty="0">
                <a:latin typeface="Calibri "/>
              </a:rPr>
              <a:t>According to the Hinduism death does not mean expiry forever, they said that death occurs to the body only, while perpetuity of the soul is not harm.it is just a change of body like a change of abode. </a:t>
            </a:r>
          </a:p>
          <a:p>
            <a:pPr algn="just"/>
            <a:r>
              <a:rPr lang="en-US" sz="2800" dirty="0">
                <a:latin typeface="Calibri "/>
              </a:rPr>
              <a:t>It means that a man of lower rank if he does good works, will be accommodated in a higher rank. And vice versa. </a:t>
            </a:r>
          </a:p>
          <a:p>
            <a:pPr algn="just"/>
            <a:r>
              <a:rPr lang="en-US" sz="2800" dirty="0">
                <a:latin typeface="Calibri "/>
              </a:rPr>
              <a:t>Same as the soul of killer can downgraded into the body of lion and the soul of thief can downgraded into the body of mouse.</a:t>
            </a:r>
          </a:p>
          <a:p>
            <a:endParaRPr lang="en-US" dirty="0"/>
          </a:p>
        </p:txBody>
      </p:sp>
    </p:spTree>
    <p:extLst>
      <p:ext uri="{BB962C8B-B14F-4D97-AF65-F5344CB8AC3E}">
        <p14:creationId xmlns:p14="http://schemas.microsoft.com/office/powerpoint/2010/main" val="33583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9246" y="334850"/>
            <a:ext cx="8783391" cy="1043189"/>
          </a:xfrm>
        </p:spPr>
        <p:txBody>
          <a:bodyPr>
            <a:normAutofit fontScale="90000"/>
          </a:bodyPr>
          <a:lstStyle/>
          <a:p>
            <a:r>
              <a:rPr lang="en-US" sz="2800" dirty="0"/>
              <a:t>Holy Qur’an mentioned several acts of polytheism prevalent in pre-Islamic Arab world.</a:t>
            </a:r>
            <a:br>
              <a:rPr lang="en-US" sz="2800" dirty="0"/>
            </a:br>
            <a:endParaRPr lang="en-US" sz="2800" dirty="0"/>
          </a:p>
        </p:txBody>
      </p:sp>
      <p:sp>
        <p:nvSpPr>
          <p:cNvPr id="3" name="Content Placeholder 2"/>
          <p:cNvSpPr>
            <a:spLocks noGrp="1"/>
          </p:cNvSpPr>
          <p:nvPr>
            <p:ph idx="1"/>
          </p:nvPr>
        </p:nvSpPr>
        <p:spPr>
          <a:xfrm>
            <a:off x="677333" y="1378039"/>
            <a:ext cx="8917428" cy="4700789"/>
          </a:xfrm>
        </p:spPr>
        <p:txBody>
          <a:bodyPr>
            <a:normAutofit lnSpcReduction="10000"/>
          </a:bodyPr>
          <a:lstStyle/>
          <a:p>
            <a:pPr lvl="0" algn="r" rtl="1">
              <a:buFont typeface="Wingdings" panose="05000000000000000000" pitchFamily="2" charset="2"/>
              <a:buChar char="ü"/>
            </a:pPr>
            <a:endParaRPr lang="en-US" sz="2800" dirty="0">
              <a:latin typeface="noorehira" panose="02000500000000020004" pitchFamily="2" charset="-78"/>
              <a:cs typeface="noorehira" panose="02000500000000020004" pitchFamily="2" charset="-78"/>
            </a:endParaRP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یَعۡبُدُوۡنَ مِنۡ دُوۡنِ اللّٰہِ مَا لَا یَضُرُّہُمۡ وَ لَا یَنۡفَعُہُمۡ وَ یَقُوۡلُوۡنَ ہٰۤؤُلَآءِ شُفَعَآؤُنَا عِنۡدَ اللّٰہِ ؕ </a:t>
            </a:r>
            <a:endParaRPr lang="en-US" sz="2800" dirty="0">
              <a:latin typeface="noorehira" panose="02000500000000020004" pitchFamily="2" charset="-78"/>
              <a:cs typeface="noorehira" panose="02000500000000020004" pitchFamily="2" charset="-78"/>
            </a:endParaRPr>
          </a:p>
          <a:p>
            <a:r>
              <a:rPr lang="en-US" sz="2000" dirty="0"/>
              <a:t>And they worship besides God, what neither harms them nor benefits them. And they say, “These are our intercessors with God.</a:t>
            </a:r>
          </a:p>
          <a:p>
            <a:pPr marL="0" indent="0">
              <a:buNone/>
            </a:pPr>
            <a:r>
              <a:rPr lang="en-US" dirty="0"/>
              <a:t>   </a:t>
            </a:r>
          </a:p>
          <a:p>
            <a:pPr lvl="0" algn="r" rtl="1">
              <a:buFont typeface="Wingdings" panose="05000000000000000000" pitchFamily="2" charset="2"/>
              <a:buChar char="ü"/>
            </a:pPr>
            <a:r>
              <a:rPr lang="ar-SA" sz="2800" dirty="0"/>
              <a:t>اَ</a:t>
            </a:r>
            <a:r>
              <a:rPr lang="ar-SA" sz="2800" dirty="0">
                <a:latin typeface="noorehira" panose="02000500000000020004" pitchFamily="2" charset="-78"/>
                <a:cs typeface="noorehira" panose="02000500000000020004" pitchFamily="2" charset="-78"/>
              </a:rPr>
              <a:t>مۡ  لَہُ  الۡبَنٰتُ وَ  لَکُمُ  الۡبَنُوۡنَ ﴿ؕ۳۹﴾ </a:t>
            </a:r>
            <a:r>
              <a:rPr lang="en-US" sz="2800" dirty="0">
                <a:latin typeface="noorehira" panose="02000500000000020004" pitchFamily="2" charset="-78"/>
                <a:cs typeface="noorehira" panose="02000500000000020004" pitchFamily="2" charset="-78"/>
              </a:rPr>
              <a:t> </a:t>
            </a:r>
            <a:r>
              <a:rPr lang="en-US" sz="2800" dirty="0"/>
              <a:t> </a:t>
            </a:r>
          </a:p>
          <a:p>
            <a:r>
              <a:rPr lang="en-US" sz="2000" dirty="0"/>
              <a:t>Or for him the daughters, and for you the sons?</a:t>
            </a:r>
          </a:p>
          <a:p>
            <a:pPr marL="0" indent="0">
              <a:buNone/>
            </a:pPr>
            <a:r>
              <a:rPr lang="en-US" sz="2000"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قَالَتِ الۡی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ہ</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و</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دُ عُزَی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 ابۡنُ اللّٰہِ وَ قَالَ</a:t>
            </a:r>
            <a:r>
              <a:rPr lang="ur-PK" sz="2800" dirty="0">
                <a:latin typeface="noorehira" panose="02000500000000020004" pitchFamily="2" charset="-78"/>
                <a:cs typeface="noorehira" panose="02000500000000020004" pitchFamily="2" charset="-78"/>
              </a:rPr>
              <a:t>تِ</a:t>
            </a:r>
            <a:r>
              <a:rPr lang="ar-SA" sz="2800" dirty="0">
                <a:latin typeface="noorehira" panose="02000500000000020004" pitchFamily="2" charset="-78"/>
                <a:cs typeface="noorehira" panose="02000500000000020004" pitchFamily="2" charset="-78"/>
              </a:rPr>
              <a:t> النَّص</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ی الۡمَسِی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حُ  ابۡنُ  اللّٰہِ</a:t>
            </a:r>
            <a:r>
              <a:rPr lang="ur-PK" sz="2800" dirty="0">
                <a:latin typeface="noorehira" panose="02000500000000020004" pitchFamily="2" charset="-78"/>
                <a:cs typeface="noorehira" panose="02000500000000020004" pitchFamily="2" charset="-78"/>
              </a:rPr>
              <a:t> ؕ</a:t>
            </a:r>
            <a:endParaRPr lang="en-US" sz="2800" dirty="0">
              <a:latin typeface="noorehira" panose="02000500000000020004" pitchFamily="2" charset="-78"/>
              <a:cs typeface="noorehira" panose="02000500000000020004" pitchFamily="2" charset="-78"/>
            </a:endParaRPr>
          </a:p>
          <a:p>
            <a:r>
              <a:rPr lang="en-US" sz="2000" dirty="0"/>
              <a:t>The Jews said, “</a:t>
            </a:r>
            <a:r>
              <a:rPr lang="en-US" sz="2000" dirty="0" err="1"/>
              <a:t>Uzair</a:t>
            </a:r>
            <a:r>
              <a:rPr lang="en-US" sz="2000" dirty="0"/>
              <a:t> is the son of God,” And the Christians said, “The Messiah is son of God. </a:t>
            </a:r>
          </a:p>
          <a:p>
            <a:pPr marL="0" indent="0" algn="ctr">
              <a:buNone/>
            </a:pPr>
            <a:endParaRPr lang="en-US" dirty="0"/>
          </a:p>
        </p:txBody>
      </p:sp>
    </p:spTree>
    <p:extLst>
      <p:ext uri="{BB962C8B-B14F-4D97-AF65-F5344CB8AC3E}">
        <p14:creationId xmlns:p14="http://schemas.microsoft.com/office/powerpoint/2010/main" val="192403796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206062"/>
            <a:ext cx="8706119" cy="991673"/>
          </a:xfrm>
        </p:spPr>
        <p:txBody>
          <a:bodyPr>
            <a:normAutofit fontScale="90000"/>
          </a:bodyPr>
          <a:lstStyle/>
          <a:p>
            <a:r>
              <a:rPr lang="en-US" b="1" u="sng" dirty="0"/>
              <a:t>ARGUMENT ABOUT ONENESS OF ALLAH:</a:t>
            </a:r>
            <a:br>
              <a:rPr lang="en-US" b="1" u="sng" dirty="0"/>
            </a:br>
            <a:endParaRPr lang="en-US" u="sng" dirty="0"/>
          </a:p>
        </p:txBody>
      </p:sp>
      <p:sp>
        <p:nvSpPr>
          <p:cNvPr id="3" name="Content Placeholder 2"/>
          <p:cNvSpPr>
            <a:spLocks noGrp="1"/>
          </p:cNvSpPr>
          <p:nvPr>
            <p:ph idx="1"/>
          </p:nvPr>
        </p:nvSpPr>
        <p:spPr>
          <a:xfrm>
            <a:off x="347730" y="1339403"/>
            <a:ext cx="8834907" cy="4700790"/>
          </a:xfrm>
        </p:spPr>
        <p:txBody>
          <a:bodyPr/>
          <a:lstStyle/>
          <a:p>
            <a:pPr marL="0" indent="0">
              <a:buNone/>
            </a:pPr>
            <a:r>
              <a:rPr lang="en-US" sz="2800" dirty="0"/>
              <a:t>It’s logically proved by Qur'an:</a:t>
            </a:r>
          </a:p>
          <a:p>
            <a:pPr marL="0" indent="0">
              <a:buNone/>
            </a:pPr>
            <a:endParaRPr lang="en-US" sz="2800" b="1" u="sng" dirty="0"/>
          </a:p>
          <a:p>
            <a:pPr lvl="0"/>
            <a:r>
              <a:rPr lang="en-US" sz="2800" dirty="0"/>
              <a:t>Discipline and control of the universe:</a:t>
            </a:r>
          </a:p>
          <a:p>
            <a:pPr marL="0" indent="0">
              <a:buNone/>
            </a:pPr>
            <a:r>
              <a:rPr lang="en-US"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لَوۡ  کَانَ فِیۡہِمَاۤ  اٰلِہَۃٌ  اِلَّا اللّٰہُ  لَفَسَدَتَا ۚ فَسُبۡحٰنَ اللّٰہِ  رَبِّ الۡعَرۡشِ عَمَّا یَصِفُوۡنَ ﴿۲۲﴾</a:t>
            </a:r>
            <a:r>
              <a:rPr lang="en-US" sz="2800" dirty="0">
                <a:latin typeface="noorehira" panose="02000500000000020004" pitchFamily="2" charset="-78"/>
                <a:cs typeface="noorehira" panose="02000500000000020004" pitchFamily="2" charset="-78"/>
              </a:rPr>
              <a:t> </a:t>
            </a:r>
          </a:p>
          <a:p>
            <a:pPr marL="0" indent="0" algn="r" rtl="1">
              <a:buNone/>
            </a:pPr>
            <a:r>
              <a:rPr lang="en-US" sz="2800" dirty="0">
                <a:latin typeface="noorehira" panose="02000500000000020004" pitchFamily="2" charset="-78"/>
                <a:cs typeface="noorehira" panose="02000500000000020004" pitchFamily="2" charset="-78"/>
              </a:rPr>
              <a:t>   </a:t>
            </a:r>
            <a:endParaRPr lang="en-US" dirty="0"/>
          </a:p>
          <a:p>
            <a:pPr>
              <a:buFont typeface="Wingdings" panose="05000000000000000000" pitchFamily="2" charset="2"/>
              <a:buChar char="Ø"/>
            </a:pPr>
            <a:r>
              <a:rPr lang="en-US" dirty="0"/>
              <a:t>If there were in the heaven and the earth other gods besides Allah, there would have been confusion in both.</a:t>
            </a:r>
          </a:p>
          <a:p>
            <a:pPr>
              <a:lnSpc>
                <a:spcPct val="90000"/>
              </a:lnSpc>
              <a:buFontTx/>
              <a:buNone/>
            </a:pPr>
            <a:endParaRPr lang="en-US" dirty="0"/>
          </a:p>
          <a:p>
            <a:pPr marL="0" indent="0">
              <a:lnSpc>
                <a:spcPct val="90000"/>
              </a:lnSpc>
              <a:buNone/>
            </a:pPr>
            <a:endParaRPr lang="en-US" dirty="0"/>
          </a:p>
          <a:p>
            <a:endParaRPr lang="en-US" dirty="0"/>
          </a:p>
        </p:txBody>
      </p:sp>
    </p:spTree>
    <p:extLst>
      <p:ext uri="{BB962C8B-B14F-4D97-AF65-F5344CB8AC3E}">
        <p14:creationId xmlns:p14="http://schemas.microsoft.com/office/powerpoint/2010/main" val="330436174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180304"/>
            <a:ext cx="8577328" cy="850006"/>
          </a:xfrm>
        </p:spPr>
        <p:txBody>
          <a:bodyPr>
            <a:normAutofit fontScale="90000"/>
          </a:bodyPr>
          <a:lstStyle/>
          <a:p>
            <a:r>
              <a:rPr lang="en-US" sz="3100" b="1" u="sng" dirty="0"/>
              <a:t>Some other Verses Regarding Oneness of Allah.</a:t>
            </a:r>
            <a:br>
              <a:rPr lang="en-US" sz="3100" b="1" u="sng" dirty="0"/>
            </a:br>
            <a:endParaRPr lang="en-US" b="1" u="sng" dirty="0"/>
          </a:p>
        </p:txBody>
      </p:sp>
      <p:sp>
        <p:nvSpPr>
          <p:cNvPr id="3" name="Content Placeholder 2"/>
          <p:cNvSpPr>
            <a:spLocks noGrp="1"/>
          </p:cNvSpPr>
          <p:nvPr>
            <p:ph idx="1"/>
          </p:nvPr>
        </p:nvSpPr>
        <p:spPr>
          <a:xfrm>
            <a:off x="540914" y="1004552"/>
            <a:ext cx="8680359" cy="5121613"/>
          </a:xfrm>
        </p:spPr>
        <p:txBody>
          <a:bodyPr>
            <a:normAutofit fontScale="92500" lnSpcReduction="10000"/>
          </a:bodyPr>
          <a:lstStyle/>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قُلۡ ہُوَ  اللّٰہُ  اَحَدٌ  ۚ﴿۱﴾اَللّٰہُ  الصَّمَدُ ۚ﴿۲﴾ لَمۡ  یَلِدۡ ۬ۙ  وَ  لَمۡ  یُوۡلَدۡ ۙ﴿۳﴾ وَ  لَمۡ  یَکُنۡ  لَّہٗ   کُفُوًا  اَحَدٌ ٪﴿۴﴾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قُلِ الۡحَمۡدُ لِلّٰہِ الَّذِیۡ لَمۡ  یَتَّخِذۡ وَلَدًا وَّ لَمۡ  یَکُنۡ لَّہٗ  شَرِیۡکٌ فِی الۡمُلۡکِ  وَ لَمۡ یَکُنۡ لَّہٗ  وَلِیٌّ  مِّنَ </a:t>
            </a:r>
            <a:endParaRPr lang="en-US" sz="2400" dirty="0">
              <a:latin typeface="noorehira" panose="02000500000000020004" pitchFamily="2" charset="-78"/>
              <a:cs typeface="noorehira" panose="02000500000000020004" pitchFamily="2" charset="-78"/>
            </a:endParaRPr>
          </a:p>
          <a:p>
            <a:pPr marL="400050" lvl="1" indent="0" algn="r" rtl="1">
              <a:lnSpc>
                <a:spcPct val="150000"/>
              </a:lnSpc>
              <a:buNone/>
            </a:pPr>
            <a:r>
              <a:rPr lang="ar-SA" sz="2400" dirty="0">
                <a:latin typeface="noorehira" panose="02000500000000020004" pitchFamily="2" charset="-78"/>
                <a:cs typeface="noorehira" panose="02000500000000020004" pitchFamily="2" charset="-78"/>
              </a:rPr>
              <a:t>الذُّلِّ وَ کَبِّرۡہُ  تَکۡبِیۡرًا ﴿۱۱۱﴾٪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اِلٰـہُکُمۡ  اِلٰہٌ  وَّاحِدٌ ۚ لَاۤ اِلٰہَ اِلَّا ہُوَ الرَّحۡمٰنُ  الرَّحِیۡمُ ﴿۱۶۳﴾</a:t>
            </a:r>
            <a:r>
              <a:rPr lang="ar-SA" dirty="0">
                <a:latin typeface="noorehira" panose="02000500000000020004" pitchFamily="2" charset="-78"/>
                <a:cs typeface="noorehira" panose="02000500000000020004" pitchFamily="2" charset="-78"/>
              </a:rPr>
              <a:t>٪</a:t>
            </a:r>
            <a:endParaRPr lang="en-US" sz="2400" dirty="0">
              <a:latin typeface="noorehira" panose="02000500000000020004" pitchFamily="2" charset="-78"/>
              <a:cs typeface="noorehira" panose="02000500000000020004" pitchFamily="2" charset="-78"/>
            </a:endParaRPr>
          </a:p>
          <a:p>
            <a:pPr rtl="1">
              <a:lnSpc>
                <a:spcPct val="150000"/>
              </a:lnSpc>
              <a:buFont typeface="Wingdings" panose="05000000000000000000" pitchFamily="2" charset="2"/>
              <a:buChar char="ü"/>
            </a:pPr>
            <a:r>
              <a:rPr lang="en-US" sz="2400" b="1" u="sng" dirty="0"/>
              <a:t>Conclusion of above Verses:</a:t>
            </a:r>
            <a:r>
              <a:rPr lang="en-US" dirty="0"/>
              <a:t>	</a:t>
            </a:r>
          </a:p>
          <a:p>
            <a:pPr marL="0" indent="0">
              <a:buNone/>
            </a:pPr>
            <a:r>
              <a:rPr lang="en-US" dirty="0"/>
              <a:t> </a:t>
            </a:r>
          </a:p>
          <a:p>
            <a:pPr marL="0" indent="0">
              <a:buNone/>
            </a:pPr>
            <a:r>
              <a:rPr lang="en-US" sz="2400" dirty="0"/>
              <a:t>Allah is alone, he has no match or partner nor advisor and assistant, he has no parents nor children in other words, Allah has created all creatures and he is not created by anyone, and Allah gives us protection but he doesn’t need to be protected. There is no God but He, the most gracious and most merciful. </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42508054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193183"/>
            <a:ext cx="8448540" cy="746975"/>
          </a:xfrm>
        </p:spPr>
        <p:txBody>
          <a:bodyPr>
            <a:normAutofit/>
          </a:bodyPr>
          <a:lstStyle/>
          <a:p>
            <a:r>
              <a:rPr lang="en-US" b="1" dirty="0"/>
              <a:t>OTHER THEN POLYTHEISM</a:t>
            </a:r>
            <a:r>
              <a:rPr lang="en-US" dirty="0"/>
              <a:t> </a:t>
            </a:r>
          </a:p>
        </p:txBody>
      </p:sp>
      <p:sp>
        <p:nvSpPr>
          <p:cNvPr id="3" name="Content Placeholder 2"/>
          <p:cNvSpPr>
            <a:spLocks noGrp="1"/>
          </p:cNvSpPr>
          <p:nvPr>
            <p:ph idx="1"/>
          </p:nvPr>
        </p:nvSpPr>
        <p:spPr>
          <a:xfrm>
            <a:off x="502276" y="1365161"/>
            <a:ext cx="8796270" cy="4520484"/>
          </a:xfrm>
        </p:spPr>
        <p:txBody>
          <a:bodyPr>
            <a:normAutofit lnSpcReduction="10000"/>
          </a:bodyPr>
          <a:lstStyle/>
          <a:p>
            <a:r>
              <a:rPr lang="en-US" sz="2400" b="1" u="sng" dirty="0"/>
              <a:t>The faith of the Naturalist: </a:t>
            </a:r>
            <a:endParaRPr lang="en-US" sz="2400" dirty="0"/>
          </a:p>
          <a:p>
            <a:pPr marL="0" indent="0">
              <a:buNone/>
            </a:pPr>
            <a:r>
              <a:rPr lang="en-US" sz="2400" dirty="0"/>
              <a:t>	The naturalist have bound themselves exclusively with 	the nature:</a:t>
            </a:r>
            <a:r>
              <a:rPr lang="en-US" sz="2400" b="1" dirty="0"/>
              <a:t> </a:t>
            </a:r>
            <a:endParaRPr lang="en-US" sz="2400" dirty="0"/>
          </a:p>
          <a:p>
            <a:pPr marL="0" indent="0">
              <a:buNone/>
            </a:pPr>
            <a:r>
              <a:rPr lang="en-US" dirty="0"/>
              <a:t> </a:t>
            </a:r>
          </a:p>
          <a:p>
            <a:pPr marL="0" indent="0">
              <a:buNone/>
            </a:pPr>
            <a:r>
              <a:rPr lang="en-US" sz="2400" dirty="0"/>
              <a:t>According to the Qur’an:</a:t>
            </a:r>
          </a:p>
          <a:p>
            <a:pPr marL="0" indent="0">
              <a:buNone/>
            </a:pPr>
            <a:endParaRPr lang="en-US"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endParaRPr lang="en-US" dirty="0">
              <a:latin typeface="Calibri" panose="020F0502020204030204" pitchFamily="34" charset="0"/>
            </a:endParaRPr>
          </a:p>
          <a:p>
            <a:pPr marL="0" indent="0">
              <a:buNone/>
            </a:pPr>
            <a:r>
              <a:rPr lang="en-US" sz="2400" dirty="0">
                <a:latin typeface="Calibri" panose="020F0502020204030204" pitchFamily="34" charset="0"/>
              </a:rPr>
              <a:t>There is nothing except our life of this world. We die and we live and nothing destroy us except the nature.</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56261901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334851"/>
            <a:ext cx="9432700" cy="5550794"/>
          </a:xfrm>
        </p:spPr>
        <p:txBody>
          <a:bodyPr/>
          <a:lstStyle/>
          <a:p>
            <a:pPr marL="457200" lvl="1" indent="0">
              <a:lnSpc>
                <a:spcPct val="80000"/>
              </a:lnSpc>
              <a:buNone/>
            </a:pPr>
            <a:endParaRPr lang="en-US" dirty="0"/>
          </a:p>
          <a:p>
            <a:pPr marL="0" indent="0">
              <a:buNone/>
            </a:pPr>
            <a:r>
              <a:rPr lang="en-US" sz="3200" b="1" u="sng" dirty="0"/>
              <a:t>Conclusion:</a:t>
            </a:r>
          </a:p>
        </p:txBody>
      </p:sp>
      <p:sp>
        <p:nvSpPr>
          <p:cNvPr id="2" name="Rectangle 1"/>
          <p:cNvSpPr/>
          <p:nvPr/>
        </p:nvSpPr>
        <p:spPr>
          <a:xfrm>
            <a:off x="141668" y="1687132"/>
            <a:ext cx="9350062" cy="2653048"/>
          </a:xfrm>
          <a:prstGeom prst="rect">
            <a:avLst/>
          </a:prstGeom>
        </p:spPr>
        <p:txBody>
          <a:bodyPr wrap="square">
            <a:spAutoFit/>
          </a:bodyPr>
          <a:lstStyle/>
          <a:p>
            <a:pPr algn="just">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In other words…….</a:t>
            </a:r>
          </a:p>
          <a:p>
            <a:pPr algn="just">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The naturalists / Atheists have no belief in any meta-physical existence and they think that the universe came into existence by accident, and belief that it is self-administrated and automatic.</a:t>
            </a:r>
          </a:p>
        </p:txBody>
      </p:sp>
    </p:spTree>
    <p:extLst>
      <p:ext uri="{BB962C8B-B14F-4D97-AF65-F5344CB8AC3E}">
        <p14:creationId xmlns:p14="http://schemas.microsoft.com/office/powerpoint/2010/main" val="3613951357"/>
      </p:ext>
    </p:extLst>
  </p:cSld>
  <p:clrMapOvr>
    <a:masterClrMapping/>
  </p:clrMapOvr>
  <p:transition>
    <p:fade thruBlk="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2659</Words>
  <Application>Microsoft Office PowerPoint</Application>
  <PresentationFormat>Widescreen</PresentationFormat>
  <Paragraphs>304</Paragraphs>
  <Slides>45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vt:lpstr>
      <vt:lpstr>Calibri body</vt:lpstr>
      <vt:lpstr>Jameel Noori Nastaleeq</vt:lpstr>
      <vt:lpstr>noorehira</vt:lpstr>
      <vt:lpstr>Tahoma</vt:lpstr>
      <vt:lpstr>Traditional Arabic</vt:lpstr>
      <vt:lpstr>Trebuchet MS</vt:lpstr>
      <vt:lpstr>Wingdings</vt:lpstr>
      <vt:lpstr>Wingdings 3</vt:lpstr>
      <vt:lpstr>Facet</vt:lpstr>
      <vt:lpstr>Articles of Faith</vt:lpstr>
      <vt:lpstr>(ايمان مفصل)  آمنت بالله وملئكته وكتبه ورسله واليوم الآخر والقدر خيره وشره من الله تعالى والبعث بعد الموت </vt:lpstr>
      <vt:lpstr>Oneness of Allah</vt:lpstr>
      <vt:lpstr>ONENESS OF ALLAH ALMIGHTY</vt:lpstr>
      <vt:lpstr>Holy Qur’an mentioned several acts of polytheism prevalent in pre-Islamic Arab world. </vt:lpstr>
      <vt:lpstr>ARGUMENT ABOUT ONENESS OF ALLAH: </vt:lpstr>
      <vt:lpstr>Some other Verses Regarding Oneness of Allah. </vt:lpstr>
      <vt:lpstr>OTHER THEN POLYTHEISM </vt:lpstr>
      <vt:lpstr>PowerPoint Presentation</vt:lpstr>
      <vt:lpstr>Arguments about the existence of Allah. </vt:lpstr>
      <vt:lpstr>PowerPoint Presentation</vt:lpstr>
      <vt:lpstr>PowerPoint Presentation</vt:lpstr>
      <vt:lpstr>MISCONCEPTION ABOUT SCIENCE AND ISLAM </vt:lpstr>
      <vt:lpstr>The First Theory:</vt:lpstr>
      <vt:lpstr>The Second Theory:</vt:lpstr>
      <vt:lpstr>IMPACTS OF THIS FAITH  IN OUR INDIVIDUAL AND COLLECTIVE LIFE </vt:lpstr>
      <vt:lpstr>PROPHETHOOD</vt:lpstr>
      <vt:lpstr>Definition Of Prophet </vt:lpstr>
      <vt:lpstr>Number of Prophets</vt:lpstr>
      <vt:lpstr>NEED OF PROPHETS</vt:lpstr>
      <vt:lpstr>Duties Assigned To Hazrat Muhammad S.W</vt:lpstr>
      <vt:lpstr>Responsibilities of Holy Prophet</vt:lpstr>
      <vt:lpstr>Status Of Holy Prophet (sw)</vt:lpstr>
      <vt:lpstr>Justice and absolute Arbitrator</vt:lpstr>
      <vt:lpstr>Characteristics Of Prophets</vt:lpstr>
      <vt:lpstr>Finality of Prophethood</vt:lpstr>
      <vt:lpstr>Translation of Above Verses</vt:lpstr>
      <vt:lpstr>Journey To Sky.</vt:lpstr>
      <vt:lpstr>The Angles</vt:lpstr>
      <vt:lpstr>Angels</vt:lpstr>
      <vt:lpstr>Duties Of Angles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Misconception of Disbelievers about Hereafter</vt:lpstr>
      <vt:lpstr>The concrete example of Life after death in Qur’an. </vt:lpstr>
      <vt:lpstr>IMPACT OF BELIEF IN AKHIRAH IN OUR LIFE </vt:lpstr>
      <vt:lpstr>Analytical study of Jewish and Cristian about Hereafter </vt:lpstr>
      <vt:lpstr>Jewish Wrong Thinking</vt:lpstr>
      <vt:lpstr>Transmigration of the soul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dc:creator>
  <cp:lastModifiedBy>asdfd</cp:lastModifiedBy>
  <cp:revision>61</cp:revision>
  <dcterms:created xsi:type="dcterms:W3CDTF">2017-09-11T08:43:30Z</dcterms:created>
  <dcterms:modified xsi:type="dcterms:W3CDTF">2017-09-13T06:20:44Z</dcterms:modified>
</cp:coreProperties>
</file>