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302" r:id="rId2"/>
    <p:sldId id="316" r:id="rId3"/>
    <p:sldId id="315" r:id="rId4"/>
    <p:sldId id="314" r:id="rId5"/>
    <p:sldId id="288" r:id="rId6"/>
    <p:sldId id="289" r:id="rId7"/>
    <p:sldId id="326" r:id="rId8"/>
    <p:sldId id="325" r:id="rId9"/>
    <p:sldId id="299" r:id="rId10"/>
    <p:sldId id="318" r:id="rId11"/>
    <p:sldId id="317" r:id="rId12"/>
    <p:sldId id="300" r:id="rId13"/>
    <p:sldId id="301" r:id="rId14"/>
    <p:sldId id="332" r:id="rId15"/>
    <p:sldId id="282" r:id="rId16"/>
    <p:sldId id="283" r:id="rId17"/>
    <p:sldId id="319" r:id="rId18"/>
    <p:sldId id="284" r:id="rId19"/>
    <p:sldId id="323" r:id="rId20"/>
    <p:sldId id="329" r:id="rId21"/>
    <p:sldId id="330" r:id="rId22"/>
    <p:sldId id="327" r:id="rId23"/>
    <p:sldId id="328" r:id="rId24"/>
    <p:sldId id="331" r:id="rId25"/>
    <p:sldId id="320" r:id="rId26"/>
    <p:sldId id="306" r:id="rId27"/>
    <p:sldId id="307" r:id="rId28"/>
    <p:sldId id="321" r:id="rId29"/>
    <p:sldId id="324" r:id="rId30"/>
    <p:sldId id="309" r:id="rId31"/>
    <p:sldId id="310" r:id="rId32"/>
    <p:sldId id="322" r:id="rId33"/>
    <p:sldId id="298" r:id="rId34"/>
    <p:sldId id="312" r:id="rId35"/>
    <p:sldId id="313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F6C18-3ED3-4EA9-93FC-32C85949C099}">
          <p14:sldIdLst>
            <p14:sldId id="302"/>
            <p14:sldId id="316"/>
            <p14:sldId id="315"/>
            <p14:sldId id="314"/>
            <p14:sldId id="288"/>
            <p14:sldId id="289"/>
            <p14:sldId id="326"/>
            <p14:sldId id="325"/>
            <p14:sldId id="299"/>
            <p14:sldId id="318"/>
            <p14:sldId id="317"/>
            <p14:sldId id="300"/>
            <p14:sldId id="301"/>
            <p14:sldId id="332"/>
            <p14:sldId id="282"/>
            <p14:sldId id="283"/>
            <p14:sldId id="319"/>
            <p14:sldId id="284"/>
            <p14:sldId id="323"/>
            <p14:sldId id="329"/>
            <p14:sldId id="330"/>
            <p14:sldId id="327"/>
            <p14:sldId id="328"/>
            <p14:sldId id="331"/>
            <p14:sldId id="320"/>
            <p14:sldId id="306"/>
            <p14:sldId id="307"/>
            <p14:sldId id="321"/>
          </p14:sldIdLst>
        </p14:section>
        <p14:section name="Untitled Section" id="{21690005-D6A5-4C36-B2D1-71402B6B70AD}">
          <p14:sldIdLst>
            <p14:sldId id="324"/>
            <p14:sldId id="309"/>
            <p14:sldId id="310"/>
            <p14:sldId id="322"/>
            <p14:sldId id="298"/>
            <p14:sldId id="312"/>
            <p14:sldId id="31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E5D4-B0AA-4A28-ACD7-BBD4699726A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B5623-56F5-4284-9732-CC549134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B5623-56F5-4284-9732-CC549134E1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82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92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752600"/>
            <a:ext cx="7766936" cy="1646302"/>
          </a:xfrm>
        </p:spPr>
        <p:txBody>
          <a:bodyPr/>
          <a:lstStyle/>
          <a:p>
            <a:r>
              <a:rPr lang="en-US" b="1" u="sng" dirty="0"/>
              <a:t>The Second Pillar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505200"/>
            <a:ext cx="2613914" cy="1096897"/>
          </a:xfrm>
        </p:spPr>
        <p:txBody>
          <a:bodyPr>
            <a:normAutofit/>
          </a:bodyPr>
          <a:lstStyle/>
          <a:p>
            <a:pPr algn="ctr"/>
            <a:r>
              <a:rPr lang="ur-PK" sz="48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صلوۃ</a:t>
            </a:r>
            <a:endParaRPr lang="en-US" sz="4800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636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84" y="838200"/>
            <a:ext cx="7910868" cy="990600"/>
          </a:xfrm>
        </p:spPr>
        <p:txBody>
          <a:bodyPr>
            <a:noAutofit/>
          </a:bodyPr>
          <a:lstStyle/>
          <a:p>
            <a:r>
              <a:rPr lang="en-US" sz="5400" u="sng" dirty="0">
                <a:latin typeface="Calibri" panose="020F0502020204030204" pitchFamily="34" charset="0"/>
              </a:rPr>
              <a:t>Timings of </a:t>
            </a:r>
            <a:r>
              <a:rPr lang="en-US" sz="5400" u="sng" dirty="0" err="1">
                <a:latin typeface="Calibri" panose="020F0502020204030204" pitchFamily="34" charset="0"/>
              </a:rPr>
              <a:t>Namaz</a:t>
            </a:r>
            <a:r>
              <a:rPr lang="en-US" sz="5400" u="sng" dirty="0">
                <a:latin typeface="Calibri" panose="020F0502020204030204" pitchFamily="34" charset="0"/>
              </a:rPr>
              <a:t> </a:t>
            </a:r>
            <a:r>
              <a:rPr lang="en-US" sz="5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5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اوقاتِ نماز</a:t>
            </a:r>
            <a:r>
              <a:rPr lang="en-US" sz="5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Starting Time</a:t>
            </a:r>
            <a:r>
              <a:rPr lang="ur-PK" sz="4200" dirty="0"/>
              <a:t>		</a:t>
            </a:r>
            <a:r>
              <a:rPr lang="en-US" sz="4200" dirty="0"/>
              <a:t> 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ابتداۓ وقت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Preferred Time   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مستحب وقت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Ending Time       </a:t>
            </a:r>
            <a:r>
              <a:rPr lang="ur-PK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(انتھاۓ وقت)</a:t>
            </a:r>
            <a:endParaRPr lang="en-US" sz="4200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49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64874"/>
              </p:ext>
            </p:extLst>
          </p:nvPr>
        </p:nvGraphicFramePr>
        <p:xfrm>
          <a:off x="0" y="76200"/>
          <a:ext cx="12192000" cy="673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8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6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/>
                        <a:t>Namaz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8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/>
                        <a:t>Fajr</a:t>
                      </a:r>
                      <a:endParaRPr lang="en-US" sz="28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subha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sadiq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(early dawn)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Delay this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namaz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till spreading of light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little before sunrise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538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/>
                        <a:t>Zuhar</a:t>
                      </a:r>
                      <a:r>
                        <a:rPr lang="en-US" sz="2800" b="1" u="sng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After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zawaal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(past noon)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Delay in summer and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earlier in winter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The length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of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the shadow of any object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becomes twice, excluding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the original shadow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92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/>
                        <a:t>Asr</a:t>
                      </a:r>
                      <a:endParaRPr lang="en-US" sz="28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the end of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zuhar’s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time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en-US" sz="2400" b="0" baseline="0" dirty="0">
                          <a:latin typeface="Calibri" panose="020F0502020204030204" pitchFamily="34" charset="0"/>
                        </a:rPr>
                        <a:t> till anyone can offer 2 or 4 </a:t>
                      </a:r>
                      <a:r>
                        <a:rPr lang="en-US" sz="2400" b="0" baseline="0" dirty="0" err="1">
                          <a:latin typeface="Calibri" panose="020F0502020204030204" pitchFamily="34" charset="0"/>
                        </a:rPr>
                        <a:t>Rakaat</a:t>
                      </a:r>
                      <a:r>
                        <a:rPr lang="en-US" sz="2400" b="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Calibri" panose="020F0502020204030204" pitchFamily="34" charset="0"/>
                        </a:rPr>
                        <a:t>nafil</a:t>
                      </a:r>
                      <a:endParaRPr lang="en-US" sz="2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Little before sunset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6887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/>
                        <a:t>Maghrib</a:t>
                      </a:r>
                      <a:endParaRPr lang="en-US" sz="28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sunset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As soon after sunset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When whiteness fades on the horizon(About 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to 1.5 hour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 sunset)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8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/>
                        <a:t>Isha</a:t>
                      </a:r>
                      <a:endParaRPr lang="en-US" sz="28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 dis-appearance the whiteness on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horizon (about 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to 1.5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hour after sunset)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one third of the night has passed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Little before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subha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sadiq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(dawn)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2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Prohibited Times</a:t>
            </a:r>
            <a:r>
              <a:rPr lang="en-US" b="1" dirty="0"/>
              <a:t> 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ممنوع اوقات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400" b="1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372600" cy="5410200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en-US" sz="2800" dirty="0"/>
              <a:t>When sun is rising.</a:t>
            </a:r>
            <a:r>
              <a:rPr lang="ur-PK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(عینِ طلوع)</a:t>
            </a:r>
            <a:endParaRPr lang="en-US" sz="3200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buFont typeface="+mj-lt"/>
              <a:buAutoNum type="arabicParenR"/>
            </a:pPr>
            <a:r>
              <a:rPr lang="en-US" sz="2800" dirty="0"/>
              <a:t>When sunset. 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عینِ غروب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2800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buFont typeface="+mj-lt"/>
              <a:buAutoNum type="arabicParenR"/>
            </a:pPr>
            <a:r>
              <a:rPr lang="en-US" sz="2800" dirty="0"/>
              <a:t>When the sun is at zenith 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عینِ زوال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FF0000"/>
                </a:solidFill>
              </a:rPr>
              <a:t>During above mentioned timing, any prayer is not allowed.</a:t>
            </a:r>
          </a:p>
          <a:p>
            <a:pPr marL="0" indent="0">
              <a:buNone/>
            </a:pPr>
            <a:r>
              <a:rPr lang="en-US" sz="2800" b="1" u="sng" dirty="0"/>
              <a:t>Except: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Asar</a:t>
            </a:r>
            <a:r>
              <a:rPr lang="en-US" sz="2800" dirty="0"/>
              <a:t> of this day. (can be performed up to sunset)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Namaz</a:t>
            </a:r>
            <a:r>
              <a:rPr lang="en-US" sz="2800" dirty="0"/>
              <a:t>-e-</a:t>
            </a:r>
            <a:r>
              <a:rPr lang="en-US" sz="2800" dirty="0" err="1"/>
              <a:t>Janaza</a:t>
            </a:r>
            <a:r>
              <a:rPr lang="en-US" sz="2800" dirty="0"/>
              <a:t>.(that came during this period)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Sajdah </a:t>
            </a:r>
            <a:r>
              <a:rPr lang="en-US" sz="2800" dirty="0" err="1"/>
              <a:t>Tilawah</a:t>
            </a:r>
            <a:r>
              <a:rPr lang="en-US" sz="2800" dirty="0"/>
              <a:t>. (that recited during this period)</a:t>
            </a:r>
          </a:p>
        </p:txBody>
      </p:sp>
    </p:spTree>
    <p:extLst>
      <p:ext uri="{BB962C8B-B14F-4D97-AF65-F5344CB8AC3E}">
        <p14:creationId xmlns:p14="http://schemas.microsoft.com/office/powerpoint/2010/main" val="320789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257800" cy="609599"/>
          </a:xfrm>
        </p:spPr>
        <p:txBody>
          <a:bodyPr>
            <a:normAutofit fontScale="90000"/>
          </a:bodyPr>
          <a:lstStyle/>
          <a:p>
            <a:r>
              <a:rPr lang="en-US" b="1" u="sng" dirty="0" err="1"/>
              <a:t>Makrooh</a:t>
            </a:r>
            <a:r>
              <a:rPr lang="en-US" b="1" u="sng" dirty="0"/>
              <a:t> Times</a:t>
            </a:r>
            <a:r>
              <a:rPr lang="en-US" dirty="0"/>
              <a:t> 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مکروہ اوقات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9144000" cy="571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From </a:t>
            </a:r>
            <a:r>
              <a:rPr lang="en-US" sz="2800" dirty="0" err="1"/>
              <a:t>Subh</a:t>
            </a:r>
            <a:r>
              <a:rPr lang="en-US" sz="2800" dirty="0"/>
              <a:t> </a:t>
            </a:r>
            <a:r>
              <a:rPr lang="en-US" sz="2800" dirty="0" err="1"/>
              <a:t>Sadiq</a:t>
            </a:r>
            <a:r>
              <a:rPr lang="en-US" sz="2800" dirty="0"/>
              <a:t> to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After </a:t>
            </a:r>
            <a:r>
              <a:rPr lang="en-US" sz="2800" dirty="0" err="1"/>
              <a:t>Farz</a:t>
            </a:r>
            <a:r>
              <a:rPr lang="en-US" sz="2800" dirty="0"/>
              <a:t> prayer of </a:t>
            </a:r>
            <a:r>
              <a:rPr lang="en-US" sz="2800" dirty="0" err="1"/>
              <a:t>Asr</a:t>
            </a:r>
            <a:r>
              <a:rPr lang="en-US" sz="2800" dirty="0"/>
              <a:t>, till the sun turns reddish.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FF0000"/>
                </a:solidFill>
              </a:rPr>
              <a:t>During above mentioned timings, Performance of </a:t>
            </a:r>
            <a:r>
              <a:rPr lang="en-US" sz="2800" i="1" dirty="0" err="1">
                <a:solidFill>
                  <a:srgbClr val="FF0000"/>
                </a:solidFill>
              </a:rPr>
              <a:t>Nafil</a:t>
            </a:r>
            <a:r>
              <a:rPr lang="en-US" sz="2800" i="1" dirty="0">
                <a:solidFill>
                  <a:srgbClr val="FF0000"/>
                </a:solidFill>
              </a:rPr>
              <a:t> is not correct.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However: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</a:rPr>
              <a:t>Qadha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Namaz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Sajdah </a:t>
            </a:r>
            <a:r>
              <a:rPr lang="en-US" sz="2800" dirty="0" err="1">
                <a:solidFill>
                  <a:schemeClr val="tx1"/>
                </a:solidFill>
              </a:rPr>
              <a:t>Tilawah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</a:rPr>
              <a:t>Namaz</a:t>
            </a:r>
            <a:r>
              <a:rPr lang="en-US" sz="2800" dirty="0">
                <a:solidFill>
                  <a:schemeClr val="tx1"/>
                </a:solidFill>
              </a:rPr>
              <a:t>-e-</a:t>
            </a:r>
            <a:r>
              <a:rPr lang="en-US" sz="2800" dirty="0" err="1">
                <a:solidFill>
                  <a:schemeClr val="tx1"/>
                </a:solidFill>
              </a:rPr>
              <a:t>Janaza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are allowed.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0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ED31BB-898C-4F58-AA66-3F3A064324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15800" cy="685800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09937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2400"/>
            <a:ext cx="62484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+mn-lt"/>
              </a:rPr>
              <a:t>Conditions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شرط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4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b="1" u="sng" dirty="0">
                <a:latin typeface="+mn-lt"/>
              </a:rPr>
              <a:t>Of </a:t>
            </a:r>
            <a:r>
              <a:rPr lang="en-US" b="1" u="sng" dirty="0" err="1">
                <a:latin typeface="+mn-lt"/>
              </a:rPr>
              <a:t>Namaz</a:t>
            </a:r>
            <a:br>
              <a:rPr lang="en-US" b="1" u="sng" dirty="0">
                <a:latin typeface="+mn-lt"/>
              </a:rPr>
            </a:b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905999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eight conditions are to be observed before </a:t>
            </a:r>
            <a:r>
              <a:rPr lang="en-US" sz="2800" dirty="0" err="1">
                <a:solidFill>
                  <a:schemeClr val="tx1"/>
                </a:solidFill>
              </a:rPr>
              <a:t>Namaz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are </a:t>
            </a:r>
            <a:r>
              <a:rPr lang="en-US" sz="2800">
                <a:solidFill>
                  <a:schemeClr val="tx1"/>
                </a:solidFill>
              </a:rPr>
              <a:t>called </a:t>
            </a:r>
            <a:r>
              <a:rPr lang="en-US" sz="2800" b="1">
                <a:solidFill>
                  <a:schemeClr val="tx1"/>
                </a:solidFill>
              </a:rPr>
              <a:t>SHARAA’IT.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To make Wudhu if necessary.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To make Ghusl if necessary.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Taharah</a:t>
            </a:r>
            <a:r>
              <a:rPr lang="en-US" sz="2800" dirty="0">
                <a:solidFill>
                  <a:schemeClr val="tx1"/>
                </a:solidFill>
              </a:rPr>
              <a:t> (cleanliness) of body and dress.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Taharah</a:t>
            </a:r>
            <a:r>
              <a:rPr lang="en-US" sz="2800" dirty="0">
                <a:solidFill>
                  <a:schemeClr val="tx1"/>
                </a:solidFill>
              </a:rPr>
              <a:t> (cleanliness) of place.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Facing towards the QIBLAH.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Covering of the </a:t>
            </a:r>
            <a:r>
              <a:rPr lang="en-US" sz="2800" dirty="0" err="1">
                <a:solidFill>
                  <a:schemeClr val="tx1"/>
                </a:solidFill>
              </a:rPr>
              <a:t>Satr</a:t>
            </a:r>
            <a:r>
              <a:rPr lang="en-US" sz="2800" dirty="0">
                <a:solidFill>
                  <a:schemeClr val="tx1"/>
                </a:solidFill>
              </a:rPr>
              <a:t> (private parts).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Niyyah</a:t>
            </a:r>
            <a:r>
              <a:rPr lang="en-US" sz="2800" dirty="0">
                <a:solidFill>
                  <a:schemeClr val="tx1"/>
                </a:solidFill>
              </a:rPr>
              <a:t> (intention) for </a:t>
            </a:r>
            <a:r>
              <a:rPr lang="en-US" sz="2800" dirty="0" err="1">
                <a:solidFill>
                  <a:schemeClr val="tx1"/>
                </a:solidFill>
              </a:rPr>
              <a:t>Namaaz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Performing </a:t>
            </a:r>
            <a:r>
              <a:rPr lang="en-US" sz="2800" dirty="0" err="1">
                <a:solidFill>
                  <a:schemeClr val="tx1"/>
                </a:solidFill>
              </a:rPr>
              <a:t>Salaat</a:t>
            </a:r>
            <a:r>
              <a:rPr lang="en-US" sz="2800" dirty="0">
                <a:solidFill>
                  <a:schemeClr val="tx1"/>
                </a:solidFill>
              </a:rPr>
              <a:t> at the prescribed times.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If any one of these conditions is omitted, </a:t>
            </a:r>
            <a:r>
              <a:rPr lang="en-US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Salaat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will not be accepted.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4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57150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+mn-lt"/>
              </a:rPr>
              <a:t>Conditions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فرض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b="1" u="sng" dirty="0">
                <a:latin typeface="+mn-lt"/>
              </a:rPr>
              <a:t> of </a:t>
            </a:r>
            <a:r>
              <a:rPr lang="en-US" b="1" u="sng" dirty="0" err="1">
                <a:latin typeface="+mn-lt"/>
              </a:rPr>
              <a:t>Namaz</a:t>
            </a:r>
            <a:br>
              <a:rPr lang="en-US" b="1" u="sng" dirty="0">
                <a:solidFill>
                  <a:schemeClr val="lt1"/>
                </a:solidFill>
                <a:latin typeface="+mn-lt"/>
              </a:rPr>
            </a:b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14401"/>
            <a:ext cx="9753599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six conditions are to be observed after Starting </a:t>
            </a:r>
            <a:r>
              <a:rPr lang="en-US" sz="2800" dirty="0" err="1">
                <a:solidFill>
                  <a:schemeClr val="tx1"/>
                </a:solidFill>
              </a:rPr>
              <a:t>Namaz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are called </a:t>
            </a:r>
            <a:r>
              <a:rPr lang="en-US" sz="2800" b="1" dirty="0">
                <a:solidFill>
                  <a:schemeClr val="tx1"/>
                </a:solidFill>
              </a:rPr>
              <a:t>FARA’IZ.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Takbeere</a:t>
            </a: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Tahrima</a:t>
            </a: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Qiyaam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(Standing Position).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Qiraat</a:t>
            </a: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(Reciting Of At Least Three </a:t>
            </a:r>
            <a:r>
              <a:rPr lang="en-US" sz="3500" dirty="0" err="1">
                <a:solidFill>
                  <a:schemeClr val="tx1"/>
                </a:solidFill>
                <a:latin typeface="Calibri" panose="020F0502020204030204" pitchFamily="34" charset="0"/>
              </a:rPr>
              <a:t>Aayats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Or One Long </a:t>
            </a:r>
            <a:r>
              <a:rPr lang="en-US" sz="3500" dirty="0" err="1">
                <a:solidFill>
                  <a:schemeClr val="tx1"/>
                </a:solidFill>
                <a:latin typeface="Calibri" panose="020F0502020204030204" pitchFamily="34" charset="0"/>
              </a:rPr>
              <a:t>Aayat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Of The </a:t>
            </a:r>
            <a:r>
              <a:rPr lang="en-US" sz="3500" dirty="0" err="1">
                <a:solidFill>
                  <a:schemeClr val="tx1"/>
                </a:solidFill>
                <a:latin typeface="Calibri" panose="020F0502020204030204" pitchFamily="34" charset="0"/>
              </a:rPr>
              <a:t>Quraan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Ruku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(To Bow Down).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Both The </a:t>
            </a: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Sajdahs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(Prostrate).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Qaa’dah</a:t>
            </a: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Akheerah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(To Sit So Long At The End Of The Last </a:t>
            </a:r>
            <a:r>
              <a:rPr lang="en-US" sz="3500" dirty="0" err="1">
                <a:solidFill>
                  <a:schemeClr val="tx1"/>
                </a:solidFill>
                <a:latin typeface="Calibri" panose="020F0502020204030204" pitchFamily="34" charset="0"/>
              </a:rPr>
              <a:t>Rakaat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That One Can Read The </a:t>
            </a:r>
            <a:r>
              <a:rPr lang="en-US" sz="3500" dirty="0" err="1">
                <a:solidFill>
                  <a:schemeClr val="tx1"/>
                </a:solidFill>
                <a:latin typeface="Calibri" panose="020F0502020204030204" pitchFamily="34" charset="0"/>
              </a:rPr>
              <a:t>Tashahhud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</a:p>
          <a:p>
            <a:pPr marL="40005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If any one of these conditions is omitted, </a:t>
            </a:r>
            <a:r>
              <a:rPr lang="en-US" sz="3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Salaat</a:t>
            </a: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 will not be accepted.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2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8839200" cy="454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lnSpc>
                <a:spcPct val="110000"/>
              </a:lnSpc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sz="48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Wajibaat</a:t>
            </a:r>
            <a:r>
              <a:rPr lang="en-US" sz="4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(</a:t>
            </a:r>
            <a:r>
              <a:rPr lang="ur-PK" sz="4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واجبات</a:t>
            </a:r>
            <a:r>
              <a:rPr lang="en-US" sz="4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000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marL="457200" lvl="0" indent="-457200" defTabSz="457200">
              <a:lnSpc>
                <a:spcPct val="11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3200" i="1" dirty="0" err="1">
                <a:latin typeface="Calibri" panose="020F0502020204030204" pitchFamily="34" charset="0"/>
              </a:rPr>
              <a:t>Waajibaat</a:t>
            </a:r>
            <a:r>
              <a:rPr lang="en-US" sz="3200" i="1" dirty="0">
                <a:latin typeface="Calibri" panose="020F0502020204030204" pitchFamily="34" charset="0"/>
              </a:rPr>
              <a:t> are those items that are necessary to complete the </a:t>
            </a:r>
            <a:r>
              <a:rPr lang="en-US" sz="3200" i="1" dirty="0" err="1">
                <a:latin typeface="Calibri" panose="020F0502020204030204" pitchFamily="34" charset="0"/>
              </a:rPr>
              <a:t>namaaz</a:t>
            </a:r>
            <a:r>
              <a:rPr lang="en-US" sz="3200" i="1" dirty="0">
                <a:latin typeface="Calibri" panose="020F0502020204030204" pitchFamily="34" charset="0"/>
              </a:rPr>
              <a:t>.</a:t>
            </a:r>
          </a:p>
          <a:p>
            <a:pPr marL="457200" lvl="0" indent="-457200" defTabSz="457200">
              <a:lnSpc>
                <a:spcPct val="11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</a:rPr>
              <a:t>If one omitted, or delay any one of them unknowingly, this mistake can be compensated by performing </a:t>
            </a:r>
            <a:r>
              <a:rPr lang="en-US" sz="3200" i="1" dirty="0" err="1">
                <a:latin typeface="Calibri" panose="020F0502020204030204" pitchFamily="34" charset="0"/>
              </a:rPr>
              <a:t>sajda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3200" i="1" dirty="0" err="1">
                <a:latin typeface="Calibri" panose="020F0502020204030204" pitchFamily="34" charset="0"/>
              </a:rPr>
              <a:t>sahw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سجدہ سہو</a:t>
            </a:r>
            <a:r>
              <a:rPr lang="en-US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3200" i="1" dirty="0">
                <a:latin typeface="Calibri" panose="020F0502020204030204" pitchFamily="34" charset="0"/>
              </a:rPr>
              <a:t> (</a:t>
            </a:r>
            <a:r>
              <a:rPr lang="en-US" sz="3200" i="1" dirty="0" err="1">
                <a:latin typeface="Calibri" panose="020F0502020204030204" pitchFamily="34" charset="0"/>
              </a:rPr>
              <a:t>sajda</a:t>
            </a:r>
            <a:r>
              <a:rPr lang="en-US" sz="3200" i="1" dirty="0">
                <a:latin typeface="Calibri" panose="020F0502020204030204" pitchFamily="34" charset="0"/>
              </a:rPr>
              <a:t> done for mistakes made unknowingly).</a:t>
            </a:r>
          </a:p>
        </p:txBody>
      </p:sp>
    </p:spTree>
    <p:extLst>
      <p:ext uri="{BB962C8B-B14F-4D97-AF65-F5344CB8AC3E}">
        <p14:creationId xmlns:p14="http://schemas.microsoft.com/office/powerpoint/2010/main" val="368121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257800" cy="762000"/>
          </a:xfrm>
        </p:spPr>
        <p:txBody>
          <a:bodyPr>
            <a:noAutofit/>
          </a:bodyPr>
          <a:lstStyle/>
          <a:p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Waajib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44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4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واجبات</a:t>
            </a:r>
            <a:r>
              <a:rPr lang="en-US" sz="44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Of 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Namaz</a:t>
            </a:r>
            <a:endParaRPr lang="en-US" u="sng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10896600" cy="57912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Fixing the first two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rakaat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of the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farz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for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qiraat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endParaRPr lang="en-US" sz="1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It is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waajib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to recite surah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faatiha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in all the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rakaat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of every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. However, in the third and fourth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rakaat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of any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farz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it is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sunnat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not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waajib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endParaRPr lang="en-US" sz="1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To recite a surah or a lengthy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aayat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or three small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aayats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after surah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faatiha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in the first two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rakaats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of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farz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and in all the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rakaats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of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waajib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sunnat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	and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nafil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257800" cy="762000"/>
          </a:xfrm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Waajib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40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واجبات</a:t>
            </a:r>
            <a:r>
              <a:rPr lang="en-US" sz="40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Of 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Namaz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125200" cy="5562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read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sura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fatiha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before any other surah or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aayat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maintain order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ترتیب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between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qiraat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ruku,and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sajda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Qauma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قومہ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(standing up erect after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ruku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Jalsa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جلسہ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(sitting between the two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sajdas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Ta'deele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arkaan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تعدیل ارکان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, i.e. Performing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ruku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sajda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etc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with contentment and in proper way.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Qaadah-oolaa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قعدہ اولی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or sitting to the extent of saying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tashahhud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تشھد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after two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rakaats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in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of three or four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 pitchFamily="34" charset="0"/>
              </a:rPr>
              <a:t>rakaats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. </a:t>
            </a:r>
          </a:p>
          <a:p>
            <a:pPr marL="457200" indent="-457200">
              <a:lnSpc>
                <a:spcPct val="110000"/>
              </a:lnSpc>
              <a:buAutoNum type="arabicParenR" startAt="6"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9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1200"/>
            <a:ext cx="8991600" cy="3124200"/>
          </a:xfrm>
        </p:spPr>
        <p:txBody>
          <a:bodyPr>
            <a:normAutofit/>
          </a:bodyPr>
          <a:lstStyle/>
          <a:p>
            <a:pPr algn="r"/>
            <a:r>
              <a:rPr lang="en-US" sz="4400" b="1" u="sng" dirty="0"/>
              <a:t>Prove of five prayers in </a:t>
            </a:r>
            <a:r>
              <a:rPr lang="en-US" sz="4400" b="1" u="sng" dirty="0" err="1"/>
              <a:t>qura’an</a:t>
            </a:r>
            <a:br>
              <a:rPr lang="en-US" b="1" u="sng" dirty="0"/>
            </a:br>
            <a:br>
              <a:rPr lang="en-US" sz="53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r>
              <a:rPr lang="ar-SA" sz="53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قران سے پانچ نمازوں کا ثبوت</a:t>
            </a:r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239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BE57-8AFE-40F1-8DF5-438B13D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4572000" cy="6858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Waajib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40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واجبات</a:t>
            </a:r>
            <a:r>
              <a:rPr lang="en-US" sz="40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Of 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Namaz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2EEF-69E3-4A6A-B26C-E70D5A9F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591800" cy="53340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read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tashahhud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the two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qai'daas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recite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qiraat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aloud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قرأت باالجھر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fajr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, maghrib,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esha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jumuah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eidain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taraweeh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ramadaan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by the imam. The imam should 	 recite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zohar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asr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silently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قرأت باالسر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end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by saying ‘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السلام علیکم ورحمۃاللہ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'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say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takbeer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اللہ اکبر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for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qunoot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witr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  	  	  	 also recite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dua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-e-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qunoot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دعا ِٔ قنوت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say six additional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takbeers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both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eid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87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8763000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/>
              <a:t>Sunnats</a:t>
            </a:r>
            <a:r>
              <a:rPr lang="en-US" sz="4400" dirty="0"/>
              <a:t> Of </a:t>
            </a:r>
            <a:r>
              <a:rPr lang="en-US" sz="4400" dirty="0" err="1"/>
              <a:t>Namaz</a:t>
            </a:r>
            <a:r>
              <a:rPr lang="en-US" sz="4400" dirty="0"/>
              <a:t> </a:t>
            </a:r>
            <a:r>
              <a:rPr lang="en-US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نماز کی سنتیں  </a:t>
            </a:r>
            <a:r>
              <a:rPr lang="en-US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br>
              <a:rPr lang="en-US" sz="4400" u="sng" dirty="0"/>
            </a:b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</a:rPr>
              <a:t>Sunnats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 are factors which performed by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Rasoolullah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 (SW)</a:t>
            </a:r>
            <a:b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He who performs the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</a:rPr>
              <a:t>namaz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 according to the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</a:rPr>
              <a:t>Sunnat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 Acts, gets full reward by Allah Almighty.</a:t>
            </a:r>
          </a:p>
        </p:txBody>
      </p:sp>
    </p:spTree>
    <p:extLst>
      <p:ext uri="{BB962C8B-B14F-4D97-AF65-F5344CB8AC3E}">
        <p14:creationId xmlns:p14="http://schemas.microsoft.com/office/powerpoint/2010/main" val="185124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38A1-AA8C-4633-A817-B5A252C2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486400" cy="685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Sunnat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Namaz</a:t>
            </a:r>
            <a:r>
              <a:rPr lang="ur-P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سنتیں</a:t>
            </a:r>
            <a:r>
              <a:rPr lang="en-US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ur-PK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en-US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56FE-2AC4-4E05-A86B-10721E44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0581249" cy="5715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raise the hands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ears before saying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takbeere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tahreema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Everybody leaving fingers open, at ease, and facing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qiblah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bowing the head when saying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takbeer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Loud recitation of all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takbeers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اللہ اکبر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by the Imam.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qiyaam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قیام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place right hand upon left hand and men place them below navel.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Saying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ثنا  ٔ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).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ta'awwuz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اعوذ با اللہ من الشیطن الرجیم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the complete bismillah. 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بسم اللہ الرحمن الرحیم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07E-C790-464C-82C8-6EB000C0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638800" cy="609600"/>
          </a:xfrm>
        </p:spPr>
        <p:txBody>
          <a:bodyPr>
            <a:normAutofit fontScale="90000"/>
          </a:bodyPr>
          <a:lstStyle/>
          <a:p>
            <a:r>
              <a:rPr lang="en-US" sz="4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Sunnat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4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Namaz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سنتیں</a:t>
            </a:r>
            <a:r>
              <a:rPr lang="en-US" sz="40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endParaRPr lang="en-US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970A-4B35-46F3-823C-7017F635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6" y="762000"/>
            <a:ext cx="11716603" cy="586740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only surah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fatiha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third and fourth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namaaz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ثنأ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ur-PK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تعوذ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امین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fatiha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softly.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as much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qiraat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is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sunnat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every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namaaz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say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تسبیح</a:t>
            </a:r>
            <a:r>
              <a:rPr lang="ur-PK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thrice in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ruku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sajdah.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keep the back and the head in same level while holding the knees fingers of both the hands in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ruku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say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سمع اللہ لمن حمدہ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then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ربنا لک الحمد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by imam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and only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ربنا لک الحمد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 by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muqtadi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مقتدی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)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in 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قومہ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munfarid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منفرد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should say both 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تسمیہ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تحمید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181600" cy="6858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Sunnat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Namaz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سنتیں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ur-PK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6" y="990600"/>
            <a:ext cx="10085063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Performing sajdah prostrate on the ground with your knees first, then place both hands and then fore-head touching the ground.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jalsa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qaidah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place both hands on thighs in the sitting position.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تشھد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praise the fore-finger of the right hand at  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اشھد ان لا الہ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down at 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الا اللہ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/>
              <a:t>Recitation of </a:t>
            </a:r>
            <a:r>
              <a:rPr lang="en-US" sz="2800" dirty="0" err="1"/>
              <a:t>Drood</a:t>
            </a:r>
            <a:r>
              <a:rPr lang="en-US" sz="2800" dirty="0"/>
              <a:t> shareef after 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تشھد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Recitation of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Drood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shareef.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salaam, first turn to the right side and then to the left side.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...</a:t>
            </a:r>
            <a:endParaRPr lang="en-US" sz="24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669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668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Mufsidat</a:t>
            </a:r>
            <a:r>
              <a:rPr lang="en-US" sz="4800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48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8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مفسدات</a:t>
            </a:r>
            <a:r>
              <a:rPr lang="en-US" sz="48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800" u="sng" dirty="0">
                <a:solidFill>
                  <a:srgbClr val="FF0000"/>
                </a:solidFill>
                <a:latin typeface="Calibri" panose="020F0502020204030204" pitchFamily="34" charset="0"/>
              </a:rPr>
              <a:t> Of </a:t>
            </a:r>
            <a:r>
              <a:rPr lang="en-US" sz="4800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Namaz</a:t>
            </a:r>
            <a:endParaRPr lang="en-US" sz="4800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endParaRPr lang="en-US" sz="4000" b="1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3600" i="1" dirty="0" err="1">
                <a:latin typeface="Calibri" panose="020F0502020204030204" pitchFamily="34" charset="0"/>
              </a:rPr>
              <a:t>Mufsidaat</a:t>
            </a:r>
            <a:r>
              <a:rPr lang="en-US" sz="3600" i="1" dirty="0">
                <a:latin typeface="Calibri" panose="020F0502020204030204" pitchFamily="34" charset="0"/>
              </a:rPr>
              <a:t>-e-</a:t>
            </a:r>
            <a:r>
              <a:rPr lang="en-US" sz="3600" i="1" dirty="0" err="1">
                <a:latin typeface="Calibri" panose="020F0502020204030204" pitchFamily="34" charset="0"/>
              </a:rPr>
              <a:t>namaaz</a:t>
            </a:r>
            <a:r>
              <a:rPr lang="en-US" sz="3600" i="1" dirty="0">
                <a:latin typeface="Calibri" panose="020F0502020204030204" pitchFamily="34" charset="0"/>
              </a:rPr>
              <a:t> are factors which invalidate</a:t>
            </a:r>
          </a:p>
          <a:p>
            <a:r>
              <a:rPr lang="en-US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فاسد</a:t>
            </a:r>
            <a:r>
              <a:rPr lang="en-US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3600" i="1" dirty="0">
                <a:latin typeface="Calibri" panose="020F0502020204030204" pitchFamily="34" charset="0"/>
              </a:rPr>
              <a:t> the prayers (</a:t>
            </a:r>
            <a:r>
              <a:rPr lang="en-US" sz="3600" i="1" dirty="0" err="1">
                <a:latin typeface="Calibri" panose="020F0502020204030204" pitchFamily="34" charset="0"/>
              </a:rPr>
              <a:t>namaaz</a:t>
            </a:r>
            <a:r>
              <a:rPr lang="en-US" sz="3600" i="1" dirty="0">
                <a:latin typeface="Calibri" panose="020F0502020204030204" pitchFamily="34" charset="0"/>
              </a:rPr>
              <a:t>) and make it necessary to be repeated.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E034-4114-4C5A-B6D6-600E8983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14" y="152400"/>
            <a:ext cx="5890986" cy="609600"/>
          </a:xfrm>
        </p:spPr>
        <p:txBody>
          <a:bodyPr>
            <a:noAutofit/>
          </a:bodyPr>
          <a:lstStyle/>
          <a:p>
            <a:r>
              <a:rPr lang="en-US" sz="4000" u="sng" dirty="0" err="1">
                <a:latin typeface="Calibri" panose="020F0502020204030204" pitchFamily="34" charset="0"/>
              </a:rPr>
              <a:t>Mufsidat</a:t>
            </a:r>
            <a:r>
              <a:rPr lang="en-US" sz="4000" u="sng" dirty="0">
                <a:latin typeface="Calibri" panose="020F0502020204030204" pitchFamily="34" charset="0"/>
              </a:rPr>
              <a:t>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مفسدات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4000" u="sng" dirty="0">
                <a:latin typeface="Calibri" panose="020F0502020204030204" pitchFamily="34" charset="0"/>
              </a:rPr>
              <a:t> Of </a:t>
            </a:r>
            <a:r>
              <a:rPr lang="en-US" sz="4000" u="sng" dirty="0" err="1">
                <a:latin typeface="Calibri" panose="020F0502020204030204" pitchFamily="34" charset="0"/>
              </a:rPr>
              <a:t>Namas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48E6-13DE-49B6-9711-10382A72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0287000" cy="5977719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talk in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intentionally or unintentionally. a few words or many will invalidate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greet a person by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السلام علیکم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or by any other way while performing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reply to greetings or saying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یرحمک اللہ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to one who sneezes and saying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ameen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to a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dua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not connected to his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say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اناللہ وانا الیہ راجعون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on some sad news or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الحمد للہ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سبحان اللہ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on hearing some good or strange news.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5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4D3C-1F65-4095-AB0A-174FB12E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8" y="228600"/>
            <a:ext cx="6197492" cy="609599"/>
          </a:xfrm>
        </p:spPr>
        <p:txBody>
          <a:bodyPr>
            <a:noAutofit/>
          </a:bodyPr>
          <a:lstStyle/>
          <a:p>
            <a:r>
              <a:rPr lang="en-US" sz="4000" u="sng" dirty="0" err="1">
                <a:latin typeface="Calibri" panose="020F0502020204030204" pitchFamily="34" charset="0"/>
              </a:rPr>
              <a:t>Mufsidat</a:t>
            </a:r>
            <a:r>
              <a:rPr lang="en-US" sz="4000" u="sng" dirty="0">
                <a:latin typeface="Calibri" panose="020F0502020204030204" pitchFamily="34" charset="0"/>
              </a:rPr>
              <a:t>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مفسدات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4000" u="sng" dirty="0">
                <a:latin typeface="Calibri" panose="020F0502020204030204" pitchFamily="34" charset="0"/>
              </a:rPr>
              <a:t> Of </a:t>
            </a:r>
            <a:r>
              <a:rPr lang="en-US" sz="4000" u="sng" dirty="0" err="1">
                <a:latin typeface="Calibri" panose="020F0502020204030204" pitchFamily="34" charset="0"/>
              </a:rPr>
              <a:t>Namas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2D5B-0166-4EB6-AA7E-977170EC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08" y="1008743"/>
            <a:ext cx="11125200" cy="5867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make noise or say "oh!" Or "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aah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!" Due to pain etc.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Correcting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qiraat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of a person other than his own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imaam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recite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quraan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by looking at the text.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do such an act which gives the impression to out lookers  	     that he is doing something else rather than performing 	 	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 This, is called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amale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katheer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عمل کثیر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Eating or drinking intentionally or unintentionally.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turn the chest away from the qibla without an excuse.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Doing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sajda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at a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najis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place.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9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28600"/>
            <a:ext cx="6248400" cy="674914"/>
          </a:xfrm>
        </p:spPr>
        <p:txBody>
          <a:bodyPr>
            <a:noAutofit/>
          </a:bodyPr>
          <a:lstStyle/>
          <a:p>
            <a:r>
              <a:rPr lang="en-US" sz="4000" u="sng" dirty="0" err="1">
                <a:latin typeface="Calibri" panose="020F0502020204030204" pitchFamily="34" charset="0"/>
              </a:rPr>
              <a:t>Mufsidat</a:t>
            </a:r>
            <a:r>
              <a:rPr lang="en-US" sz="4000" u="sng" dirty="0"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مفسدات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4000" u="sng" dirty="0">
                <a:latin typeface="Calibri" panose="020F0502020204030204" pitchFamily="34" charset="0"/>
              </a:rPr>
              <a:t> Of </a:t>
            </a:r>
            <a:r>
              <a:rPr lang="en-US" sz="4000" u="sng" dirty="0" err="1">
                <a:latin typeface="Calibri" panose="020F0502020204030204" pitchFamily="34" charset="0"/>
              </a:rPr>
              <a:t>Namas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4685"/>
            <a:ext cx="9677400" cy="5627915"/>
          </a:xfrm>
        </p:spPr>
        <p:txBody>
          <a:bodyPr/>
          <a:lstStyle/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Delay in covering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satr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(private parts) when uncovered to the extent of performing one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rukn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Utterances in pain or trouble.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Laughing aloud.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step ahead of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imaam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during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namaaz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Making some immense error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لحن جلی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in the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qiraat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of the holy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</a:rPr>
              <a:t>quraan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89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2057400"/>
            <a:ext cx="3124200" cy="2590800"/>
          </a:xfrm>
        </p:spPr>
        <p:txBody>
          <a:bodyPr>
            <a:normAutofit/>
          </a:bodyPr>
          <a:lstStyle/>
          <a:p>
            <a:r>
              <a:rPr lang="ur-PK" sz="89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نمازِ سفر</a:t>
            </a:r>
            <a:endParaRPr lang="en-US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2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7531"/>
            <a:ext cx="6858000" cy="6096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Prayers in the light of </a:t>
            </a:r>
            <a:r>
              <a:rPr lang="en-US" sz="3200" b="1" u="sng" dirty="0" err="1"/>
              <a:t>Qura’an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6" y="762000"/>
            <a:ext cx="9819564" cy="60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وَ ا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َ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قِمِ الصَّل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ٰو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ۃ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َ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طَرَفَی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ِ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النَّہ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َ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ارِ وَ زُلَفًا مِّنَ الَّی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ۡ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لِ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ؕ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ا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ِ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نَّ الۡحَسَن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تِ 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ُ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ذۡہ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ِ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بۡنَ السَّی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ِّاٰ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تِ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ؕ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ذ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لِکَ  ذِکۡر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ی  لِلذّ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کِرِی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ۡ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نَ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ۚ  </a:t>
            </a:r>
            <a:r>
              <a:rPr lang="ur-PK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(ھود )</a:t>
            </a:r>
            <a:endParaRPr lang="en-US" sz="24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>
                <a:cs typeface="noorehira" panose="02000500000000020004" pitchFamily="2" charset="-78"/>
              </a:rPr>
              <a:t>And established </a:t>
            </a:r>
            <a:r>
              <a:rPr lang="en-US" sz="2400" dirty="0" err="1">
                <a:cs typeface="noorehira" panose="02000500000000020004" pitchFamily="2" charset="-78"/>
              </a:rPr>
              <a:t>salah</a:t>
            </a:r>
            <a:r>
              <a:rPr lang="en-US" sz="2400" dirty="0">
                <a:cs typeface="noorehira" panose="02000500000000020004" pitchFamily="2" charset="-78"/>
              </a:rPr>
              <a:t> </a:t>
            </a:r>
            <a:r>
              <a:rPr lang="en-US" sz="2400" b="1" u="sng" dirty="0">
                <a:cs typeface="noorehira" panose="02000500000000020004" pitchFamily="2" charset="-78"/>
              </a:rPr>
              <a:t>at both ends of the day, and in the early hours of the night.</a:t>
            </a:r>
            <a:r>
              <a:rPr lang="en-US" sz="28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ur-PK" sz="2400" b="1" u="sng" dirty="0"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ar-SA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اَقِمِ الصَّلٰوۃَ  لِدُلُوۡکِ الشَّمۡسِ</a:t>
            </a:r>
            <a:r>
              <a:rPr lang="ur-PK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   (بنی اسرأیل)</a:t>
            </a:r>
            <a:r>
              <a:rPr lang="ar-SA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en-US" sz="24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>
                <a:cs typeface="noorehira" panose="02000500000000020004" pitchFamily="2" charset="-78"/>
              </a:rPr>
              <a:t>Establish </a:t>
            </a:r>
            <a:r>
              <a:rPr lang="en-US" sz="2400" dirty="0" err="1">
                <a:cs typeface="noorehira" panose="02000500000000020004" pitchFamily="2" charset="-78"/>
              </a:rPr>
              <a:t>salah</a:t>
            </a:r>
            <a:r>
              <a:rPr lang="en-US" sz="2400" dirty="0">
                <a:cs typeface="noorehira" panose="02000500000000020004" pitchFamily="2" charset="-78"/>
              </a:rPr>
              <a:t> at the time </a:t>
            </a:r>
            <a:r>
              <a:rPr lang="en-US" sz="2400" b="1" u="sng" dirty="0">
                <a:cs typeface="noorehira" panose="02000500000000020004" pitchFamily="2" charset="-78"/>
              </a:rPr>
              <a:t>decline of the sun.</a:t>
            </a:r>
          </a:p>
          <a:p>
            <a:pPr marL="0" indent="0">
              <a:buNone/>
            </a:pPr>
            <a:r>
              <a:rPr lang="en-US" sz="2400" dirty="0">
                <a:cs typeface="noorehira" panose="02000500000000020004" pitchFamily="2" charset="-78"/>
              </a:rPr>
              <a:t>	According to the </a:t>
            </a:r>
            <a:r>
              <a:rPr lang="en-US" sz="2400" dirty="0" err="1">
                <a:cs typeface="noorehira" panose="02000500000000020004" pitchFamily="2" charset="-78"/>
              </a:rPr>
              <a:t>Mufassireen</a:t>
            </a:r>
            <a:r>
              <a:rPr lang="en-US" sz="2400" dirty="0">
                <a:cs typeface="noorehira" panose="02000500000000020004" pitchFamily="2" charset="-78"/>
              </a:rPr>
              <a:t> (</a:t>
            </a:r>
            <a:r>
              <a:rPr lang="ur-PK" sz="2400" dirty="0">
                <a:cs typeface="noorehira" panose="02000500000000020004" pitchFamily="2" charset="-78"/>
              </a:rPr>
              <a:t>مفسرین</a:t>
            </a:r>
            <a:r>
              <a:rPr lang="en-US" sz="2400" dirty="0">
                <a:cs typeface="noorehira" panose="02000500000000020004" pitchFamily="2" charset="-78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noorehira" panose="02000500000000020004" pitchFamily="2" charset="-78"/>
              </a:rPr>
              <a:t>Both ends means “ the </a:t>
            </a:r>
            <a:r>
              <a:rPr lang="en-US" sz="2400" dirty="0" err="1">
                <a:cs typeface="noorehira" panose="02000500000000020004" pitchFamily="2" charset="-78"/>
              </a:rPr>
              <a:t>salah</a:t>
            </a:r>
            <a:r>
              <a:rPr lang="en-US" sz="2400" dirty="0">
                <a:cs typeface="noorehira" panose="02000500000000020004" pitchFamily="2" charset="-78"/>
              </a:rPr>
              <a:t> of </a:t>
            </a:r>
            <a:r>
              <a:rPr lang="en-US" sz="2400" dirty="0" err="1">
                <a:cs typeface="noorehira" panose="02000500000000020004" pitchFamily="2" charset="-78"/>
              </a:rPr>
              <a:t>fajr</a:t>
            </a:r>
            <a:r>
              <a:rPr lang="en-US" sz="2400" dirty="0">
                <a:cs typeface="noorehira" panose="02000500000000020004" pitchFamily="2" charset="-78"/>
              </a:rPr>
              <a:t> and </a:t>
            </a:r>
            <a:r>
              <a:rPr lang="en-US" sz="2400" dirty="0" err="1">
                <a:cs typeface="noorehira" panose="02000500000000020004" pitchFamily="2" charset="-78"/>
              </a:rPr>
              <a:t>asr</a:t>
            </a:r>
            <a:r>
              <a:rPr lang="en-US" sz="2400" dirty="0">
                <a:cs typeface="noorehira" panose="02000500000000020004" pitchFamily="2" charset="-78"/>
              </a:rPr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noorehira" panose="02000500000000020004" pitchFamily="2" charset="-78"/>
              </a:rPr>
              <a:t>And in the early </a:t>
            </a:r>
            <a:r>
              <a:rPr lang="en-US" sz="2400" dirty="0" err="1">
                <a:cs typeface="noorehira" panose="02000500000000020004" pitchFamily="2" charset="-78"/>
              </a:rPr>
              <a:t>hous</a:t>
            </a:r>
            <a:r>
              <a:rPr lang="en-US" sz="2400" dirty="0">
                <a:cs typeface="noorehira" panose="02000500000000020004" pitchFamily="2" charset="-78"/>
              </a:rPr>
              <a:t> means  “ the </a:t>
            </a:r>
            <a:r>
              <a:rPr lang="en-US" sz="2400" dirty="0" err="1">
                <a:cs typeface="noorehira" panose="02000500000000020004" pitchFamily="2" charset="-78"/>
              </a:rPr>
              <a:t>salah</a:t>
            </a:r>
            <a:r>
              <a:rPr lang="en-US" sz="2400" dirty="0">
                <a:cs typeface="noorehira" panose="02000500000000020004" pitchFamily="2" charset="-78"/>
              </a:rPr>
              <a:t> of </a:t>
            </a:r>
            <a:r>
              <a:rPr lang="en-US" sz="2400" dirty="0" err="1">
                <a:cs typeface="noorehira" panose="02000500000000020004" pitchFamily="2" charset="-78"/>
              </a:rPr>
              <a:t>maghrib</a:t>
            </a:r>
            <a:r>
              <a:rPr lang="en-US" sz="2400" dirty="0">
                <a:cs typeface="noorehira" panose="02000500000000020004" pitchFamily="2" charset="-78"/>
              </a:rPr>
              <a:t> and </a:t>
            </a:r>
            <a:r>
              <a:rPr lang="en-US" sz="2400" dirty="0" err="1">
                <a:cs typeface="noorehira" panose="02000500000000020004" pitchFamily="2" charset="-78"/>
              </a:rPr>
              <a:t>isah</a:t>
            </a:r>
            <a:r>
              <a:rPr lang="en-US" sz="2400" dirty="0">
                <a:cs typeface="noorehira" panose="02000500000000020004" pitchFamily="2" charset="-78"/>
              </a:rPr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noorehira" panose="02000500000000020004" pitchFamily="2" charset="-78"/>
              </a:rPr>
              <a:t>At decline of the sun means  “  the </a:t>
            </a:r>
            <a:r>
              <a:rPr lang="en-US" sz="2400" dirty="0" err="1">
                <a:cs typeface="noorehira" panose="02000500000000020004" pitchFamily="2" charset="-78"/>
              </a:rPr>
              <a:t>salah</a:t>
            </a:r>
            <a:r>
              <a:rPr lang="en-US" sz="2400" dirty="0">
                <a:cs typeface="noorehira" panose="02000500000000020004" pitchFamily="2" charset="-78"/>
              </a:rPr>
              <a:t> of </a:t>
            </a:r>
            <a:r>
              <a:rPr lang="en-US" sz="2400" dirty="0" err="1">
                <a:cs typeface="noorehira" panose="02000500000000020004" pitchFamily="2" charset="-78"/>
              </a:rPr>
              <a:t>Zuhar</a:t>
            </a:r>
            <a:r>
              <a:rPr lang="en-US" sz="2400" dirty="0">
                <a:cs typeface="noorehira" panose="02000500000000020004" pitchFamily="2" charset="-78"/>
              </a:rPr>
              <a:t>.</a:t>
            </a:r>
          </a:p>
          <a:p>
            <a:pPr marL="0" indent="0" algn="ctr">
              <a:buNone/>
            </a:pPr>
            <a:r>
              <a:rPr lang="en-US" sz="2200" dirty="0">
                <a:cs typeface="noorehira" panose="02000500000000020004" pitchFamily="2" charset="-78"/>
              </a:rPr>
              <a:t>(</a:t>
            </a:r>
            <a:r>
              <a:rPr lang="en-US" sz="2200" dirty="0" err="1">
                <a:cs typeface="noorehira" panose="02000500000000020004" pitchFamily="2" charset="-78"/>
              </a:rPr>
              <a:t>Refrence</a:t>
            </a:r>
            <a:r>
              <a:rPr lang="en-US" sz="2200" dirty="0">
                <a:cs typeface="noorehira" panose="02000500000000020004" pitchFamily="2" charset="-78"/>
              </a:rPr>
              <a:t> </a:t>
            </a:r>
            <a:r>
              <a:rPr lang="en-US" sz="2200" dirty="0" err="1">
                <a:cs typeface="noorehira" panose="02000500000000020004" pitchFamily="2" charset="-78"/>
              </a:rPr>
              <a:t>Ma’ariful</a:t>
            </a:r>
            <a:r>
              <a:rPr lang="en-US" sz="2200" dirty="0">
                <a:cs typeface="noorehira" panose="02000500000000020004" pitchFamily="2" charset="-78"/>
              </a:rPr>
              <a:t> </a:t>
            </a:r>
            <a:r>
              <a:rPr lang="en-US" sz="2200" dirty="0" err="1">
                <a:cs typeface="noorehira" panose="02000500000000020004" pitchFamily="2" charset="-78"/>
              </a:rPr>
              <a:t>Qura’an</a:t>
            </a:r>
            <a:r>
              <a:rPr lang="en-US" sz="2200" dirty="0">
                <a:cs typeface="noorehira" panose="02000500000000020004" pitchFamily="2" charset="-78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13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5FE-216C-4DD5-88C8-1124A35E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228600"/>
            <a:ext cx="7543800" cy="685800"/>
          </a:xfrm>
        </p:spPr>
        <p:txBody>
          <a:bodyPr>
            <a:noAutofit/>
          </a:bodyPr>
          <a:lstStyle/>
          <a:p>
            <a:r>
              <a:rPr lang="en-US" sz="4000" u="sng" dirty="0">
                <a:latin typeface="Calibri" panose="020F0502020204030204" pitchFamily="34" charset="0"/>
              </a:rPr>
              <a:t>The Traveler's </a:t>
            </a:r>
            <a:r>
              <a:rPr lang="en-US" sz="4000" u="sng" dirty="0" err="1">
                <a:latin typeface="Calibri" panose="020F0502020204030204" pitchFamily="34" charset="0"/>
              </a:rPr>
              <a:t>Namaaz</a:t>
            </a:r>
            <a:r>
              <a:rPr lang="en-US" sz="4000" u="sng" dirty="0">
                <a:latin typeface="Calibri" panose="020F0502020204030204" pitchFamily="34" charset="0"/>
              </a:rPr>
              <a:t>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مسافر کی نماز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b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</a:br>
            <a:endParaRPr lang="en-US" sz="4000" u="sng" dirty="0">
              <a:latin typeface="Calibri" panose="020F0502020204030204" pitchFamily="34" charset="0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DB78-14AC-4C84-BFB6-BC2D0B6A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1229"/>
            <a:ext cx="9669439" cy="571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shari'at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شریعہ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 person who intends to travel a distance of 77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kms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(48 miles) or more, is called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مسافر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person who travels 77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kms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or more and intends to remain at one's destination for less than 15 days, is also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who intends remaining at his destination for 15 days or more will only be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during his journey. Once he reaches his destination, he will not be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39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5E8D-EE97-459D-8C14-07A24210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Calibri" panose="020F0502020204030204" pitchFamily="34" charset="0"/>
              </a:rPr>
              <a:t>The (Traveler's) </a:t>
            </a:r>
            <a:r>
              <a:rPr lang="en-US" sz="4400" u="sng" dirty="0" err="1">
                <a:latin typeface="Calibri" panose="020F0502020204030204" pitchFamily="34" charset="0"/>
              </a:rPr>
              <a:t>Namaaz</a:t>
            </a:r>
            <a:r>
              <a:rPr lang="en-US" sz="4400" u="sng" dirty="0">
                <a:latin typeface="Calibri" panose="020F0502020204030204" pitchFamily="34" charset="0"/>
              </a:rPr>
              <a:t>	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مسافر کی نماز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b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</a:br>
            <a:endParaRPr lang="en-US" sz="4000" u="sng" dirty="0">
              <a:latin typeface="Calibri" panose="020F0502020204030204" pitchFamily="34" charset="0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56E6-C36B-4683-9008-0ECCFF9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447801"/>
            <a:ext cx="103124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should make qasr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قصر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of the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zohar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asr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esha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farz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only), i.e. One must perform two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farz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only instead of four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rak'aats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There is no qasr in the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farz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fajr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and maghrib. Similarly there is no qasr of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witr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sunnat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nafil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salaat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who performs his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namaaz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behind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muqeem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مقیم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imaam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(who is not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) should perform the full four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rakaats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in the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zohar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,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asr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esha</a:t>
            </a:r>
            <a:r>
              <a:rPr lang="ur-PK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farz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9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7933266" cy="762000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Calibri" panose="020F0502020204030204" pitchFamily="34" charset="0"/>
              </a:rPr>
              <a:t>The (Traveler's) </a:t>
            </a:r>
            <a:r>
              <a:rPr lang="en-US" sz="4400" u="sng" dirty="0" err="1">
                <a:latin typeface="Calibri" panose="020F0502020204030204" pitchFamily="34" charset="0"/>
              </a:rPr>
              <a:t>Namaaz</a:t>
            </a:r>
            <a:r>
              <a:rPr lang="en-US" sz="4400" u="sng" dirty="0">
                <a:latin typeface="Calibri" panose="020F0502020204030204" pitchFamily="34" charset="0"/>
              </a:rPr>
              <a:t>	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مسافر کی نماز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b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</a:b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96012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If the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imaam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is a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muktadi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muqeem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imaam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should complete his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namaaz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after two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rakaats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and there after he must ask the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muqeem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muktadis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to complete  their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namaaz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by saying: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"complete your 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namaaz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am a 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musaafir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	then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muqeem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muktadis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should stand up and 	complete the remaining two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rakaats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without reciting 	surah </a:t>
            </a:r>
            <a:r>
              <a:rPr lang="en-US" sz="3200" dirty="0" err="1">
                <a:latin typeface="Calibri" panose="020F0502020204030204" pitchFamily="34" charset="0"/>
                <a:cs typeface="Arial" panose="020B0604020202020204" pitchFamily="34" charset="0"/>
              </a:rPr>
              <a:t>faatiha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or any other surah.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5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4102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Salaat</a:t>
            </a:r>
            <a:r>
              <a:rPr lang="en-US" b="1" u="sng" dirty="0">
                <a:solidFill>
                  <a:srgbClr val="FF0000"/>
                </a:solidFill>
              </a:rPr>
              <a:t> with </a:t>
            </a:r>
            <a:r>
              <a:rPr lang="en-US" b="1" u="sng" dirty="0" err="1">
                <a:solidFill>
                  <a:srgbClr val="FF0000"/>
                </a:solidFill>
              </a:rPr>
              <a:t>Jamaat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جماعت</a:t>
            </a:r>
            <a:r>
              <a:rPr lang="en-US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endParaRPr lang="en-US" b="1" u="sng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0363200" cy="601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Jamaat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the performing of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salaat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by two or more than two persons collectively.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Jamaat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consists of at least two persons: the imam and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muqtadi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muqtadi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should stand at the right of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imaam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such a manner that the toes of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muqtadi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should be parallel to the ankle of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imaam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perform the five daily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salaat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with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jamaat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 reward of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jamaat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the masjid is twenty seven times greater than performing alone.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Muslims meet five times a day and this creates love and 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It is not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upon women children, sick persons, those nursing the sick, very old persons and the blind to attend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jamaat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ACEE-0E77-418F-B144-7FDF0BA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76200"/>
            <a:ext cx="6553199" cy="60960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Misconception About </a:t>
            </a:r>
            <a:r>
              <a:rPr lang="en-US" b="1" u="sng" dirty="0" err="1"/>
              <a:t>Namaz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DF72-ACD1-421F-96CA-DC9DB63C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685801"/>
            <a:ext cx="11582399" cy="6019799"/>
          </a:xfrm>
        </p:spPr>
        <p:txBody>
          <a:bodyPr>
            <a:noAutofit/>
          </a:bodyPr>
          <a:lstStyle/>
          <a:p>
            <a:pPr>
              <a:buSzPct val="151000"/>
              <a:buFont typeface="Trebuchet MS" panose="020B0603020202020204" pitchFamily="34" charset="0"/>
              <a:buChar char="×"/>
            </a:pPr>
            <a:r>
              <a:rPr lang="en-US" sz="2800" dirty="0">
                <a:latin typeface="Calibri" panose="020F0502020204030204" pitchFamily="34" charset="0"/>
              </a:rPr>
              <a:t>What is the use of such a </a:t>
            </a:r>
            <a:r>
              <a:rPr lang="en-US" sz="2800" dirty="0" err="1">
                <a:latin typeface="Calibri" panose="020F0502020204030204" pitchFamily="34" charset="0"/>
              </a:rPr>
              <a:t>Namaz</a:t>
            </a:r>
            <a:r>
              <a:rPr lang="en-US" sz="2800" dirty="0">
                <a:latin typeface="Calibri" panose="020F0502020204030204" pitchFamily="34" charset="0"/>
              </a:rPr>
              <a:t> when it cannot stop from committing wrong things such as theft in weighing and measuring, cheating, oppressing his subordinates etc..</a:t>
            </a:r>
          </a:p>
          <a:p>
            <a:pPr>
              <a:buSzPct val="151000"/>
              <a:buFont typeface="Trebuchet MS" panose="020B0603020202020204" pitchFamily="34" charset="0"/>
              <a:buChar char="×"/>
            </a:pPr>
            <a:r>
              <a:rPr lang="en-US" sz="2800" dirty="0">
                <a:latin typeface="Calibri" panose="020F0502020204030204" pitchFamily="34" charset="0"/>
              </a:rPr>
              <a:t>If one cannot be an ideal Muslim even after </a:t>
            </a:r>
            <a:r>
              <a:rPr lang="en-US" sz="2800" dirty="0" err="1">
                <a:latin typeface="Calibri" panose="020F0502020204030204" pitchFamily="34" charset="0"/>
              </a:rPr>
              <a:t>Namaz</a:t>
            </a:r>
            <a:r>
              <a:rPr lang="en-US" sz="2800" dirty="0">
                <a:latin typeface="Calibri" panose="020F0502020204030204" pitchFamily="34" charset="0"/>
              </a:rPr>
              <a:t>, it is better to remain non-worshipper.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Calibri" panose="020F0502020204030204" pitchFamily="34" charset="0"/>
              </a:rPr>
              <a:t>It means….,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latin typeface="Calibri" panose="020F0502020204030204" pitchFamily="34" charset="0"/>
              </a:rPr>
              <a:t>If any patient doesn’t take medicines according to the prescription, can we say him that it is better to leave the treatment?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latin typeface="Calibri" panose="020F0502020204030204" pitchFamily="34" charset="0"/>
              </a:rPr>
              <a:t>Either the patient is responsible or we make guilty to medicines?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latin typeface="Calibri" panose="020F0502020204030204" pitchFamily="34" charset="0"/>
              </a:rPr>
              <a:t>The question “if we don’t become an ideal Muslim even after </a:t>
            </a:r>
            <a:r>
              <a:rPr lang="en-US" sz="2800" b="1" i="1" dirty="0" err="1">
                <a:latin typeface="Calibri" panose="020F0502020204030204" pitchFamily="34" charset="0"/>
              </a:rPr>
              <a:t>Namaz</a:t>
            </a:r>
            <a:r>
              <a:rPr lang="en-US" sz="2800" b="1" i="1" dirty="0">
                <a:latin typeface="Calibri" panose="020F0502020204030204" pitchFamily="34" charset="0"/>
              </a:rPr>
              <a:t> it is better to remain non-worshipper.” Such question will raise on all </a:t>
            </a:r>
            <a:r>
              <a:rPr lang="en-US" sz="2800" b="1" i="1" dirty="0" err="1">
                <a:latin typeface="Calibri" panose="020F0502020204030204" pitchFamily="34" charset="0"/>
              </a:rPr>
              <a:t>Ebadaats</a:t>
            </a:r>
            <a:r>
              <a:rPr lang="en-US" sz="2800" b="1" i="1" dirty="0">
                <a:latin typeface="Calibri" panose="020F0502020204030204" pitchFamily="34" charset="0"/>
              </a:rPr>
              <a:t> also, but it is not correct.</a:t>
            </a:r>
            <a:r>
              <a:rPr lang="en-US" sz="2800" b="1" i="1" dirty="0">
                <a:latin typeface="Calibri" panose="020F0502020204030204" pitchFamily="34" charset="0"/>
                <a:cs typeface="noorehira" panose="02000500000000020004" pitchFamily="2" charset="-78"/>
              </a:rPr>
              <a:t>  </a:t>
            </a:r>
          </a:p>
          <a:p>
            <a:pPr marL="457200" lvl="1" indent="0">
              <a:buNone/>
            </a:pP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5058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8254"/>
            <a:ext cx="2895600" cy="659946"/>
          </a:xfrm>
        </p:spPr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0363200" cy="586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The right way is that 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Ebadaat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 which will be performed according to the instructions of the Holly Prophet (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sw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) will refrain us from wrong things”.</a:t>
            </a: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</a:rPr>
              <a:t>As stated by Holly Prophet (</a:t>
            </a:r>
            <a:r>
              <a:rPr lang="en-US" sz="2800" i="1" dirty="0" err="1">
                <a:latin typeface="Calibri" panose="020F0502020204030204" pitchFamily="34" charset="0"/>
              </a:rPr>
              <a:t>sw</a:t>
            </a:r>
            <a:r>
              <a:rPr lang="en-US" sz="2800" i="1" dirty="0">
                <a:latin typeface="Calibri" panose="020F0502020204030204" pitchFamily="34" charset="0"/>
              </a:rPr>
              <a:t>) :</a:t>
            </a:r>
            <a:endParaRPr lang="en-US" sz="2800" u="sng" dirty="0">
              <a:latin typeface="Calibri" panose="020F0502020204030204" pitchFamily="34" charset="0"/>
            </a:endParaRPr>
          </a:p>
          <a:p>
            <a:pPr marL="0" indent="0" algn="ctr" rtl="1">
              <a:buNone/>
            </a:pPr>
            <a:r>
              <a:rPr lang="ur-PK" sz="3200" u="sng" dirty="0">
                <a:latin typeface="noorehira" panose="02000500000000020004" pitchFamily="2" charset="-78"/>
                <a:cs typeface="noorehira" panose="02000500000000020004" pitchFamily="2" charset="-78"/>
              </a:rPr>
              <a:t>صلوا کما رایتمونی اصلی</a:t>
            </a:r>
            <a:endParaRPr lang="en-US" sz="32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>
                <a:cs typeface="noorehira" panose="02000500000000020004" pitchFamily="2" charset="-78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Pray (perform </a:t>
            </a:r>
            <a:r>
              <a:rPr lang="en-US" sz="2800" dirty="0" err="1">
                <a:latin typeface="Calibri" panose="020F0502020204030204" pitchFamily="34" charset="0"/>
                <a:cs typeface="noorehira" panose="02000500000000020004" pitchFamily="2" charset="-78"/>
              </a:rPr>
              <a:t>Namaz</a:t>
            </a: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) as you have seen me.</a:t>
            </a:r>
          </a:p>
          <a:p>
            <a:pPr marL="0" indent="0" algn="ctr">
              <a:buNone/>
            </a:pPr>
            <a:endParaRPr lang="en-US" sz="2800" dirty="0">
              <a:latin typeface="Calibri" panose="020F0502020204030204" pitchFamily="34" charset="0"/>
              <a:cs typeface="noorehira" panose="02000500000000020004" pitchFamily="2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According to the Hadith “</a:t>
            </a:r>
            <a:r>
              <a:rPr lang="en-US" sz="2800" dirty="0" err="1">
                <a:latin typeface="Calibri" panose="020F0502020204030204" pitchFamily="34" charset="0"/>
                <a:cs typeface="noorehira" panose="02000500000000020004" pitchFamily="2" charset="-78"/>
              </a:rPr>
              <a:t>Rasoolullah</a:t>
            </a: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noorehira" panose="02000500000000020004" pitchFamily="2" charset="-78"/>
              </a:rPr>
              <a:t>sw</a:t>
            </a: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) was said to a person who spend their nights in </a:t>
            </a:r>
            <a:r>
              <a:rPr lang="en-US" sz="2800" dirty="0" err="1">
                <a:latin typeface="Calibri" panose="020F0502020204030204" pitchFamily="34" charset="0"/>
                <a:cs typeface="noorehira" panose="02000500000000020004" pitchFamily="2" charset="-78"/>
              </a:rPr>
              <a:t>namaz</a:t>
            </a: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 but mornings ln theft that…, 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“one day his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namaz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will refrain him from theft”.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Therefore we should not leave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namaz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in any cost. </a:t>
            </a:r>
          </a:p>
        </p:txBody>
      </p:sp>
    </p:spTree>
    <p:extLst>
      <p:ext uri="{BB962C8B-B14F-4D97-AF65-F5344CB8AC3E}">
        <p14:creationId xmlns:p14="http://schemas.microsoft.com/office/powerpoint/2010/main" val="175260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141-C01B-4E05-AEA7-DAF65C99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4343399" cy="685800"/>
          </a:xfrm>
        </p:spPr>
        <p:txBody>
          <a:bodyPr>
            <a:normAutofit/>
          </a:bodyPr>
          <a:lstStyle/>
          <a:p>
            <a:r>
              <a:rPr lang="en-US" b="1" u="sng" dirty="0"/>
              <a:t>Benefits Of </a:t>
            </a:r>
            <a:r>
              <a:rPr lang="en-US" b="1" u="sng" dirty="0" err="1"/>
              <a:t>Namaz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FAA2-B9D8-4F29-9FBD-5316CC3B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9" y="838200"/>
            <a:ext cx="9906000" cy="5638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Refrainment from unlawful / forbidden things.</a:t>
            </a:r>
          </a:p>
          <a:p>
            <a:pPr marL="0" indent="0" algn="ctr">
              <a:buNone/>
            </a:pPr>
            <a:r>
              <a:rPr lang="ar-SA" sz="3200" u="sng" dirty="0"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وَ اَقِمِ الصَّلٰوۃَ ؕ اِنَّ الصَّلٰوۃَ  تَنۡہٰی عَنِ الۡفَحۡشَا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ٓ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ءِ  وَ الۡمُنۡکَرِ</a:t>
            </a:r>
            <a:r>
              <a:rPr lang="ar-SA" sz="28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800" b="1" dirty="0">
                <a:latin typeface="noorehira" panose="02000500000000020004" pitchFamily="2" charset="-78"/>
                <a:cs typeface="noorehira" panose="02000500000000020004" pitchFamily="2" charset="-78"/>
              </a:rPr>
              <a:t>    </a:t>
            </a:r>
            <a:r>
              <a:rPr lang="ur-PK" sz="2800" dirty="0">
                <a:latin typeface="noorehira" panose="02000500000000020004" pitchFamily="2" charset="-78"/>
                <a:cs typeface="noorehira" panose="02000500000000020004" pitchFamily="2" charset="-78"/>
              </a:rPr>
              <a:t>(العنکبوت)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Self Discipline.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Brotherhood and equality.</a:t>
            </a:r>
            <a:endParaRPr lang="ur-PK" sz="32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استووا ولا تختلفوا فتختلف قلوبکم</a:t>
            </a:r>
            <a:r>
              <a:rPr lang="ur-PK" sz="2800" dirty="0">
                <a:latin typeface="noorehira" panose="02000500000000020004" pitchFamily="2" charset="-78"/>
                <a:cs typeface="noorehira" panose="02000500000000020004" pitchFamily="2" charset="-78"/>
              </a:rPr>
              <a:t> (مسلم)</a:t>
            </a:r>
            <a:endParaRPr lang="en-US" sz="2800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Humiliation and Supplication before Allah.</a:t>
            </a:r>
            <a:endParaRPr lang="ur-PK" sz="32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ولذکر اللہ اکبر</a:t>
            </a:r>
            <a:r>
              <a:rPr lang="ur-PK" sz="2800" dirty="0">
                <a:latin typeface="noorehira" panose="02000500000000020004" pitchFamily="2" charset="-78"/>
                <a:cs typeface="noorehira" panose="02000500000000020004" pitchFamily="2" charset="-78"/>
              </a:rPr>
              <a:t>       </a:t>
            </a:r>
            <a:r>
              <a:rPr lang="ur-PK" sz="2000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000" b="1" dirty="0">
                <a:latin typeface="noorehira" panose="02000500000000020004" pitchFamily="2" charset="-78"/>
                <a:cs typeface="noorehira" panose="02000500000000020004" pitchFamily="2" charset="-78"/>
              </a:rPr>
              <a:t>(العنکبوت) </a:t>
            </a:r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ان احدکم اذا صلی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یناجی ربہ </a:t>
            </a:r>
            <a:r>
              <a:rPr lang="ur-PK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  <a:r>
              <a:rPr lang="ur-PK" sz="2400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400" b="1" dirty="0">
                <a:latin typeface="noorehira" panose="02000500000000020004" pitchFamily="2" charset="-78"/>
                <a:cs typeface="noorehira" panose="02000500000000020004" pitchFamily="2" charset="-78"/>
              </a:rPr>
              <a:t>(بخاری)</a:t>
            </a:r>
            <a:endParaRPr lang="en-US" sz="2800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To Remind the purpose of life.</a:t>
            </a:r>
          </a:p>
          <a:p>
            <a:pPr marL="0" indent="0" algn="ctr">
              <a:buNone/>
            </a:pP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وَ مَا خَلَقۡتُ الۡجِنَّ وَ الۡاِنۡسَ  اِلَّا لِیَعۡبُدُوۡنِ ﴿۵۶﴾ مَاۤ  اُرِیۡدُ مِنۡہُمۡ  مِّنۡ  رِّزۡقٍ وَّ مَاۤ  اُرِیۡدُ اَنۡ یُّطۡعِمُوۡنِ ﴿۵۷﴾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ar-SA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r">
              <a:buNone/>
            </a:pPr>
            <a:endParaRPr lang="ar-SA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3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8991600" cy="2057400"/>
          </a:xfrm>
        </p:spPr>
        <p:txBody>
          <a:bodyPr>
            <a:noAutofit/>
          </a:bodyPr>
          <a:lstStyle/>
          <a:p>
            <a:pPr algn="r"/>
            <a:r>
              <a:rPr lang="en-US" sz="4800" b="1" u="sng" dirty="0">
                <a:solidFill>
                  <a:srgbClr val="0099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Numbers Of </a:t>
            </a:r>
            <a:r>
              <a:rPr lang="en-US" sz="4800" b="1" u="sng" dirty="0" err="1">
                <a:solidFill>
                  <a:srgbClr val="0099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Rakaat</a:t>
            </a:r>
            <a:br>
              <a:rPr lang="en-US" sz="4800" b="1" u="sng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ur-PK" sz="4800" b="1" dirty="0">
                <a:latin typeface="noorehira" panose="02000500000000020004" pitchFamily="2" charset="-78"/>
                <a:ea typeface="Calibri" panose="020F0502020204030204" pitchFamily="34" charset="0"/>
                <a:cs typeface="noorehira" panose="02000500000000020004" pitchFamily="2" charset="-78"/>
              </a:rPr>
              <a:t>تعداتِ رکعت</a:t>
            </a:r>
            <a:endParaRPr lang="en-US" sz="4800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1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86323"/>
              </p:ext>
            </p:extLst>
          </p:nvPr>
        </p:nvGraphicFramePr>
        <p:xfrm>
          <a:off x="228600" y="622356"/>
          <a:ext cx="11353800" cy="6007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4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Sunnat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Farz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Sunnat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Nafil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Wajib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Nafil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Fajr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Zohar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Asar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8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Maghrib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Esha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</a:t>
                      </a:r>
                      <a:r>
                        <a:rPr lang="en-US" sz="2400" b="0" dirty="0"/>
                        <a:t>(</a:t>
                      </a:r>
                      <a:r>
                        <a:rPr lang="en-US" sz="2400" b="0" dirty="0" err="1"/>
                        <a:t>witr</a:t>
                      </a:r>
                      <a:r>
                        <a:rPr lang="en-US" sz="2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Juma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38600" y="-36286"/>
            <a:ext cx="32766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u="sng" dirty="0">
                <a:solidFill>
                  <a:srgbClr val="0099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NAMAAZ CHART</a:t>
            </a:r>
            <a:endParaRPr lang="en-US" sz="2400" b="1" u="sng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38259"/>
              </p:ext>
            </p:extLst>
          </p:nvPr>
        </p:nvGraphicFramePr>
        <p:xfrm>
          <a:off x="228600" y="582092"/>
          <a:ext cx="11506200" cy="62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2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Eid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  <a:r>
                        <a:rPr lang="en-US" sz="2400" dirty="0" err="1"/>
                        <a:t>raka’at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wajib</a:t>
                      </a:r>
                      <a:r>
                        <a:rPr lang="en-US" sz="2400" dirty="0"/>
                        <a:t> with 6 extra </a:t>
                      </a:r>
                      <a:r>
                        <a:rPr lang="en-US" sz="2400" dirty="0" err="1"/>
                        <a:t>takbeerat</a:t>
                      </a:r>
                      <a:r>
                        <a:rPr lang="en-US" sz="2400" dirty="0"/>
                        <a:t> without azan and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 err="1"/>
                        <a:t>iqamah</a:t>
                      </a:r>
                      <a:r>
                        <a:rPr lang="en-US" sz="2400" dirty="0"/>
                        <a:t> no </a:t>
                      </a:r>
                      <a:r>
                        <a:rPr lang="en-US" sz="2400" dirty="0" err="1"/>
                        <a:t>nafil</a:t>
                      </a:r>
                      <a:r>
                        <a:rPr lang="en-US" sz="2400" dirty="0"/>
                        <a:t> / </a:t>
                      </a:r>
                      <a:r>
                        <a:rPr lang="en-US" sz="2400" dirty="0" err="1"/>
                        <a:t>sunnat</a:t>
                      </a:r>
                      <a:r>
                        <a:rPr lang="en-US" sz="2400" dirty="0"/>
                        <a:t> after and before.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Taraveeh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Taraawih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sunnat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-e-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muakkada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men and women in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ramadaan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only.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twenty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rakaats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taraawih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performed after the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sunnat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esha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rakaats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10 salaams are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masnoon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should make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niyyat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two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rakaats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taraawih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each time.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be performed after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taraveeh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Janaza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</a:t>
                      </a:r>
                      <a:r>
                        <a:rPr lang="en-US" sz="2400" dirty="0" err="1"/>
                        <a:t>takbeerat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farz</a:t>
                      </a:r>
                      <a:r>
                        <a:rPr lang="en-US" sz="2400" dirty="0"/>
                        <a:t>,</a:t>
                      </a:r>
                      <a:r>
                        <a:rPr lang="en-US" sz="2400" baseline="0" dirty="0"/>
                        <a:t> no azan &amp; iqama.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3911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81400" y="-76550"/>
            <a:ext cx="44958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u="sng" dirty="0">
                <a:solidFill>
                  <a:srgbClr val="0099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NAMAAZ CHART</a:t>
            </a:r>
            <a:endParaRPr lang="en-US" sz="2400" b="1" u="sng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50D4-95F3-4EA5-A465-41B1049B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2743200"/>
            <a:ext cx="3886200" cy="914400"/>
          </a:xfrm>
        </p:spPr>
        <p:txBody>
          <a:bodyPr>
            <a:normAutofit/>
          </a:bodyPr>
          <a:lstStyle/>
          <a:p>
            <a:r>
              <a:rPr lang="en-US" sz="5400" u="sng" dirty="0" err="1"/>
              <a:t>Nafils</a:t>
            </a:r>
            <a:r>
              <a:rPr lang="en-US" sz="5400" u="sng" dirty="0"/>
              <a:t>  </a:t>
            </a:r>
            <a:r>
              <a:rPr lang="en-US" sz="54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54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نوافل</a:t>
            </a:r>
            <a:r>
              <a:rPr lang="en-US" sz="54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34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CD14-9676-4DFF-8D9E-D3BF7E5D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8600"/>
            <a:ext cx="3886200" cy="56388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103D23-878E-460B-9149-D6E178511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23335"/>
              </p:ext>
            </p:extLst>
          </p:nvPr>
        </p:nvGraphicFramePr>
        <p:xfrm>
          <a:off x="0" y="0"/>
          <a:ext cx="12192000" cy="68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207">
                  <a:extLst>
                    <a:ext uri="{9D8B030D-6E8A-4147-A177-3AD203B41FA5}">
                      <a16:colId xmlns:a16="http://schemas.microsoft.com/office/drawing/2014/main" val="650285402"/>
                    </a:ext>
                  </a:extLst>
                </a:gridCol>
                <a:gridCol w="8313793">
                  <a:extLst>
                    <a:ext uri="{9D8B030D-6E8A-4147-A177-3AD203B41FA5}">
                      <a16:colId xmlns:a16="http://schemas.microsoft.com/office/drawing/2014/main" val="2114556218"/>
                    </a:ext>
                  </a:extLst>
                </a:gridCol>
              </a:tblGrid>
              <a:tr h="874568">
                <a:tc>
                  <a:txBody>
                    <a:bodyPr/>
                    <a:lstStyle/>
                    <a:p>
                      <a:pPr algn="ctr"/>
                      <a:r>
                        <a:rPr lang="en-US" sz="3200" u="sng" dirty="0" err="1"/>
                        <a:t>Nafils</a:t>
                      </a:r>
                      <a:r>
                        <a:rPr lang="en-US" sz="3200" u="sng" dirty="0"/>
                        <a:t> </a:t>
                      </a:r>
                      <a:r>
                        <a:rPr lang="en-US" sz="3200" u="sng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3200" u="sng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نوافل</a:t>
                      </a:r>
                      <a:r>
                        <a:rPr lang="en-US" sz="3200" u="sng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and </a:t>
                      </a:r>
                      <a:r>
                        <a:rPr lang="en-US" sz="3200" dirty="0" err="1"/>
                        <a:t>Raka’ats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3200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رکعتیں اور  اوقات</a:t>
                      </a:r>
                      <a:r>
                        <a:rPr lang="en-US" sz="3200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15235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Tahiyyatul</a:t>
                      </a:r>
                      <a:r>
                        <a:rPr lang="en-US" sz="2400" dirty="0"/>
                        <a:t> Wudhu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kumimoji="0" lang="ur-PK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ameel Noori Nastaleeq" panose="02000503000000000004" pitchFamily="2" charset="-78"/>
                          <a:ea typeface="+mn-ea"/>
                          <a:cs typeface="Jameel Noori Nastaleeq" panose="02000503000000000004" pitchFamily="2" charset="-78"/>
                        </a:rPr>
                        <a:t>تحیۃ  الوضو ٔ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every fresh wudhu. (2 </a:t>
                      </a:r>
                      <a:r>
                        <a:rPr lang="en-US" sz="2000" dirty="0" err="1"/>
                        <a:t>Raka’at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598808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Tahiyyatul</a:t>
                      </a:r>
                      <a:r>
                        <a:rPr lang="en-US" sz="2400" dirty="0"/>
                        <a:t> Masjid </a:t>
                      </a:r>
                      <a:r>
                        <a:rPr lang="en-US" b="1" dirty="0"/>
                        <a:t>(</a:t>
                      </a:r>
                      <a:r>
                        <a:rPr kumimoji="0" lang="ur-PK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ameel Noori Nastaleeq" panose="02000503000000000004" pitchFamily="2" charset="-78"/>
                          <a:ea typeface="+mn-ea"/>
                          <a:cs typeface="Jameel Noori Nastaleeq" panose="02000503000000000004" pitchFamily="2" charset="-78"/>
                        </a:rPr>
                        <a:t>تحیۃ المسجد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Whenever you enter the masjid.(2 </a:t>
                      </a:r>
                      <a:r>
                        <a:rPr lang="en-US" sz="2000" dirty="0" err="1"/>
                        <a:t>Raka’at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761046"/>
                  </a:ext>
                </a:extLst>
              </a:tr>
              <a:tr h="761849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Ishra’aq</a:t>
                      </a:r>
                      <a:r>
                        <a:rPr lang="en-US" sz="2400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اشراق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10 to 12 minutes following the sun rise (2 or 4 </a:t>
                      </a:r>
                      <a:r>
                        <a:rPr lang="en-US" sz="2000" dirty="0" err="1"/>
                        <a:t>Raka’at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405598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Chashat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چاشت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about 1 ½ hours of sun.( 4 to 12 </a:t>
                      </a:r>
                      <a:r>
                        <a:rPr lang="en-US" sz="2000" dirty="0" err="1"/>
                        <a:t>Raka’ats</a:t>
                      </a:r>
                      <a:r>
                        <a:rPr lang="en-US" sz="2000" dirty="0"/>
                        <a:t> even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40824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Awwabeen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اوابین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 </a:t>
                      </a:r>
                      <a:r>
                        <a:rPr lang="en-US" sz="2000" dirty="0" err="1"/>
                        <a:t>fardh</a:t>
                      </a:r>
                      <a:r>
                        <a:rPr lang="en-US" sz="2000" dirty="0"/>
                        <a:t> &amp; sunnah (6 to 20 </a:t>
                      </a:r>
                      <a:r>
                        <a:rPr lang="en-US" sz="2000" dirty="0" err="1"/>
                        <a:t>Raka’ats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8233"/>
                  </a:ext>
                </a:extLst>
              </a:tr>
              <a:tr h="907148">
                <a:tc>
                  <a:txBody>
                    <a:bodyPr/>
                    <a:lstStyle/>
                    <a:p>
                      <a:r>
                        <a:rPr lang="en-US" sz="2400" dirty="0" err="1"/>
                        <a:t>Thajjud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تھجد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midnight closer to </a:t>
                      </a:r>
                      <a:r>
                        <a:rPr lang="en-US" sz="2000" dirty="0" err="1"/>
                        <a:t>Fajr</a:t>
                      </a:r>
                      <a:r>
                        <a:rPr lang="en-US" sz="2000" dirty="0"/>
                        <a:t> (2 to 12 </a:t>
                      </a:r>
                      <a:r>
                        <a:rPr lang="en-US" sz="2000" dirty="0" err="1"/>
                        <a:t>Raka’ats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60868"/>
                  </a:ext>
                </a:extLst>
              </a:tr>
              <a:tr h="1269749">
                <a:tc>
                  <a:txBody>
                    <a:bodyPr/>
                    <a:lstStyle/>
                    <a:p>
                      <a:r>
                        <a:rPr lang="en-US" sz="2400" dirty="0" err="1"/>
                        <a:t>Salatut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Tasbeeh</a:t>
                      </a:r>
                      <a:r>
                        <a:rPr lang="en-US" sz="2400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صلوۃ التسبیح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performed all the time except </a:t>
                      </a:r>
                      <a:r>
                        <a:rPr lang="en-US" sz="2000" dirty="0" err="1"/>
                        <a:t>Makrooh</a:t>
                      </a:r>
                      <a:r>
                        <a:rPr lang="en-US" sz="2000" dirty="0"/>
                        <a:t> time.(4 </a:t>
                      </a:r>
                      <a:r>
                        <a:rPr lang="en-US" sz="2000" dirty="0" err="1"/>
                        <a:t>Raka’ats</a:t>
                      </a:r>
                      <a:r>
                        <a:rPr lang="en-US" sz="2000" dirty="0"/>
                        <a:t>) </a:t>
                      </a:r>
                      <a:r>
                        <a:rPr lang="ur-PK" sz="2000" dirty="0"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سبحان اللہ والحمد للہ ولا الہ الا اللہ وللہ اکبر</a:t>
                      </a:r>
                      <a:r>
                        <a:rPr lang="en-US" sz="2000" dirty="0"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noorehira" panose="02000500000000020004" pitchFamily="2" charset="-78"/>
                        </a:rPr>
                        <a:t> will be </a:t>
                      </a:r>
                      <a:r>
                        <a:rPr lang="en-US" sz="2000" dirty="0" err="1">
                          <a:latin typeface="+mn-lt"/>
                          <a:cs typeface="noorehira" panose="02000500000000020004" pitchFamily="2" charset="-78"/>
                        </a:rPr>
                        <a:t>recited</a:t>
                      </a:r>
                      <a:r>
                        <a:rPr lang="en-US" sz="2000" dirty="0" err="1"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l</a:t>
                      </a:r>
                      <a:r>
                        <a:rPr lang="en-US" sz="2000" dirty="0" err="1"/>
                        <a:t>in</a:t>
                      </a:r>
                      <a:r>
                        <a:rPr lang="en-US" sz="2000" dirty="0"/>
                        <a:t> every </a:t>
                      </a:r>
                      <a:r>
                        <a:rPr lang="en-US" sz="2000" dirty="0" err="1"/>
                        <a:t>raka’at</a:t>
                      </a:r>
                      <a:r>
                        <a:rPr lang="en-US" sz="2000" dirty="0"/>
                        <a:t> (total number of </a:t>
                      </a:r>
                      <a:r>
                        <a:rPr lang="en-US" sz="2000" dirty="0" err="1"/>
                        <a:t>tasbeeh</a:t>
                      </a:r>
                      <a:r>
                        <a:rPr lang="en-US" sz="2000" dirty="0"/>
                        <a:t> 300) 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26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6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5714999" cy="6858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Timings Of </a:t>
            </a:r>
            <a:r>
              <a:rPr lang="en-US" sz="3200" b="1" u="sng" dirty="0" err="1"/>
              <a:t>Namaz</a:t>
            </a:r>
            <a:r>
              <a:rPr lang="en-US" sz="3200" b="1" i="1" u="sng" dirty="0"/>
              <a:t> </a:t>
            </a:r>
            <a:r>
              <a:rPr lang="en-US" sz="40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اوقات نماز</a:t>
            </a:r>
            <a:r>
              <a:rPr lang="en-US" sz="40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43000"/>
            <a:ext cx="10058399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i="1" u="sng" dirty="0">
                <a:solidFill>
                  <a:srgbClr val="FF0000"/>
                </a:solidFill>
              </a:rPr>
              <a:t>Allah Almighty Stated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algn="ctr" rtl="1">
              <a:buFont typeface="Wingdings" panose="05000000000000000000" pitchFamily="2" charset="2"/>
              <a:buChar char="v"/>
            </a:pPr>
            <a:endParaRPr lang="en-US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algn="ctr" rtl="1">
              <a:buFont typeface="Wingdings" panose="05000000000000000000" pitchFamily="2" charset="2"/>
              <a:buChar char="v"/>
            </a:pP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إن الصلاة كانت على المؤمنين كتابا موقوتا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   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(نسا    ٔ)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Salah is an obligation on the believers that is tied up with the time.</a:t>
            </a:r>
            <a:endParaRPr lang="ur-PK" sz="2400" dirty="0"/>
          </a:p>
          <a:p>
            <a:pPr marL="0" indent="0">
              <a:buNone/>
            </a:pPr>
            <a:endParaRPr lang="ur-PK" sz="2400" dirty="0"/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(و قیل) ای الاعمال احب الی اللہ قال الصلوۃ لوقتھا   (بخاری)</a:t>
            </a:r>
            <a:endParaRPr lang="en-US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4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/>
              <a:t>Salah on prescribed time is loved in the sight of Allah</a:t>
            </a:r>
          </a:p>
        </p:txBody>
      </p:sp>
    </p:spTree>
    <p:extLst>
      <p:ext uri="{BB962C8B-B14F-4D97-AF65-F5344CB8AC3E}">
        <p14:creationId xmlns:p14="http://schemas.microsoft.com/office/powerpoint/2010/main" val="1302828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1772</TotalTime>
  <Words>1776</Words>
  <Application>Microsoft Office PowerPoint</Application>
  <PresentationFormat>Widescreen</PresentationFormat>
  <Paragraphs>304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Jameel Noori Nastaleeq</vt:lpstr>
      <vt:lpstr>noorehira</vt:lpstr>
      <vt:lpstr>Tahoma</vt:lpstr>
      <vt:lpstr>Times New Roman</vt:lpstr>
      <vt:lpstr>Trebuchet MS</vt:lpstr>
      <vt:lpstr>Wingdings</vt:lpstr>
      <vt:lpstr>Wingdings 3</vt:lpstr>
      <vt:lpstr>Facet</vt:lpstr>
      <vt:lpstr>The Second Pillar</vt:lpstr>
      <vt:lpstr>Prove of five prayers in qura’an  قران سے پانچ نمازوں کا ثبوت</vt:lpstr>
      <vt:lpstr>Prayers in the light of Qura’an</vt:lpstr>
      <vt:lpstr>Numbers Of Rakaat تعداتِ رکعت</vt:lpstr>
      <vt:lpstr>PowerPoint Presentation</vt:lpstr>
      <vt:lpstr>PowerPoint Presentation</vt:lpstr>
      <vt:lpstr>Nafils  (نوافل)</vt:lpstr>
      <vt:lpstr>PowerPoint Presentation</vt:lpstr>
      <vt:lpstr>Timings Of Namaz (اوقات نماز)</vt:lpstr>
      <vt:lpstr>Timings of Namaz (اوقاتِ نماز)</vt:lpstr>
      <vt:lpstr>PowerPoint Presentation</vt:lpstr>
      <vt:lpstr>Prohibited Times (ممنوع اوقات)</vt:lpstr>
      <vt:lpstr>Makrooh Times (مکروہ اوقات)</vt:lpstr>
      <vt:lpstr>PowerPoint Presentation</vt:lpstr>
      <vt:lpstr>Conditions (شرط) Of Namaz </vt:lpstr>
      <vt:lpstr>Conditions (فرض) of Namaz </vt:lpstr>
      <vt:lpstr>PowerPoint Presentation</vt:lpstr>
      <vt:lpstr>Waajib (واجبات) Of Namaz</vt:lpstr>
      <vt:lpstr>Waajib (واجبات) Of Namaz</vt:lpstr>
      <vt:lpstr>Waajib (واجبات) Of Namaz</vt:lpstr>
      <vt:lpstr>Sunnats Of Namaz (نماز کی سنتیں  )  Sunnats are factors which performed by Rasoolullah (SW) He who performs the namaz according to the Sunnat Acts, gets full reward by Allah Almighty.</vt:lpstr>
      <vt:lpstr>Sunnat Acts Of Namaz (سنتیں)  </vt:lpstr>
      <vt:lpstr>Sunnat Acts Of Namaz (سنتیں) </vt:lpstr>
      <vt:lpstr>Sunnat Acts Of Namaz (سنتیں) </vt:lpstr>
      <vt:lpstr>PowerPoint Presentation</vt:lpstr>
      <vt:lpstr>Mufsidat (مفسدات) Of Namas</vt:lpstr>
      <vt:lpstr>Mufsidat (مفسدات) Of Namas</vt:lpstr>
      <vt:lpstr>Mufsidat (مفسدات) Of Namas</vt:lpstr>
      <vt:lpstr>نمازِ سفر</vt:lpstr>
      <vt:lpstr>The Traveler's Namaaz (مسافر کی نماز) </vt:lpstr>
      <vt:lpstr>The (Traveler's) Namaaz (مسافر کی نماز) </vt:lpstr>
      <vt:lpstr>The (Traveler's) Namaaz (مسافر کی نماز) </vt:lpstr>
      <vt:lpstr>Salaat with Jamaat (جماعت) </vt:lpstr>
      <vt:lpstr>Misconception About Namaz </vt:lpstr>
      <vt:lpstr>Conclusion</vt:lpstr>
      <vt:lpstr>Benefits Of Namaz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Shahzad</dc:creator>
  <cp:lastModifiedBy>asdfd</cp:lastModifiedBy>
  <cp:revision>340</cp:revision>
  <dcterms:created xsi:type="dcterms:W3CDTF">2006-08-16T00:00:00Z</dcterms:created>
  <dcterms:modified xsi:type="dcterms:W3CDTF">2017-10-16T08:12:28Z</dcterms:modified>
</cp:coreProperties>
</file>