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66" r:id="rId14"/>
    <p:sldId id="267" r:id="rId15"/>
    <p:sldId id="268" r:id="rId16"/>
    <p:sldId id="269" r:id="rId17"/>
    <p:sldId id="272" r:id="rId18"/>
    <p:sldId id="278" r:id="rId19"/>
    <p:sldId id="274" r:id="rId20"/>
    <p:sldId id="280" r:id="rId21"/>
    <p:sldId id="281"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C225305-2C97-479B-BC04-C074AC63BD43}" type="datetimeFigureOut">
              <a:rPr lang="en-US" smtClean="0"/>
              <a:pPr/>
              <a:t>3/16/2018</a:t>
            </a:fld>
            <a:endParaRPr lang="en-US"/>
          </a:p>
        </p:txBody>
      </p:sp>
      <p:sp>
        <p:nvSpPr>
          <p:cNvPr id="16" name="Slide Number Placeholder 15"/>
          <p:cNvSpPr>
            <a:spLocks noGrp="1"/>
          </p:cNvSpPr>
          <p:nvPr>
            <p:ph type="sldNum" sz="quarter" idx="11"/>
          </p:nvPr>
        </p:nvSpPr>
        <p:spPr/>
        <p:txBody>
          <a:bodyPr/>
          <a:lstStyle/>
          <a:p>
            <a:fld id="{EA4AF3EE-C0A7-4BA6-94B3-07A7BC7F8D61}"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225305-2C97-479B-BC04-C074AC63BD43}"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AF3EE-C0A7-4BA6-94B3-07A7BC7F8D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225305-2C97-479B-BC04-C074AC63BD43}"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AF3EE-C0A7-4BA6-94B3-07A7BC7F8D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C225305-2C97-479B-BC04-C074AC63BD43}" type="datetimeFigureOut">
              <a:rPr lang="en-US" smtClean="0"/>
              <a:pPr/>
              <a:t>3/16/2018</a:t>
            </a:fld>
            <a:endParaRPr lang="en-US"/>
          </a:p>
        </p:txBody>
      </p:sp>
      <p:sp>
        <p:nvSpPr>
          <p:cNvPr id="15" name="Slide Number Placeholder 14"/>
          <p:cNvSpPr>
            <a:spLocks noGrp="1"/>
          </p:cNvSpPr>
          <p:nvPr>
            <p:ph type="sldNum" sz="quarter" idx="15"/>
          </p:nvPr>
        </p:nvSpPr>
        <p:spPr/>
        <p:txBody>
          <a:bodyPr/>
          <a:lstStyle>
            <a:lvl1pPr algn="ctr">
              <a:defRPr/>
            </a:lvl1pPr>
          </a:lstStyle>
          <a:p>
            <a:fld id="{EA4AF3EE-C0A7-4BA6-94B3-07A7BC7F8D61}"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25305-2C97-479B-BC04-C074AC63BD43}"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AF3EE-C0A7-4BA6-94B3-07A7BC7F8D61}"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C225305-2C97-479B-BC04-C074AC63BD43}"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AF3EE-C0A7-4BA6-94B3-07A7BC7F8D6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A4AF3EE-C0A7-4BA6-94B3-07A7BC7F8D61}"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C225305-2C97-479B-BC04-C074AC63BD43}" type="datetimeFigureOut">
              <a:rPr lang="en-US" smtClean="0"/>
              <a:pPr/>
              <a:t>3/16/2018</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225305-2C97-479B-BC04-C074AC63BD43}" type="datetimeFigureOut">
              <a:rPr lang="en-US" smtClean="0"/>
              <a:pPr/>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AF3EE-C0A7-4BA6-94B3-07A7BC7F8D6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25305-2C97-479B-BC04-C074AC63BD43}" type="datetimeFigureOut">
              <a:rPr lang="en-US" smtClean="0"/>
              <a:pPr/>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AF3EE-C0A7-4BA6-94B3-07A7BC7F8D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C225305-2C97-479B-BC04-C074AC63BD43}" type="datetimeFigureOut">
              <a:rPr lang="en-US" smtClean="0"/>
              <a:pPr/>
              <a:t>3/16/2018</a:t>
            </a:fld>
            <a:endParaRPr lang="en-US"/>
          </a:p>
        </p:txBody>
      </p:sp>
      <p:sp>
        <p:nvSpPr>
          <p:cNvPr id="9" name="Slide Number Placeholder 8"/>
          <p:cNvSpPr>
            <a:spLocks noGrp="1"/>
          </p:cNvSpPr>
          <p:nvPr>
            <p:ph type="sldNum" sz="quarter" idx="15"/>
          </p:nvPr>
        </p:nvSpPr>
        <p:spPr/>
        <p:txBody>
          <a:bodyPr/>
          <a:lstStyle/>
          <a:p>
            <a:fld id="{EA4AF3EE-C0A7-4BA6-94B3-07A7BC7F8D61}"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C225305-2C97-479B-BC04-C074AC63BD43}" type="datetimeFigureOut">
              <a:rPr lang="en-US" smtClean="0"/>
              <a:pPr/>
              <a:t>3/16/2018</a:t>
            </a:fld>
            <a:endParaRPr lang="en-US"/>
          </a:p>
        </p:txBody>
      </p:sp>
      <p:sp>
        <p:nvSpPr>
          <p:cNvPr id="9" name="Slide Number Placeholder 8"/>
          <p:cNvSpPr>
            <a:spLocks noGrp="1"/>
          </p:cNvSpPr>
          <p:nvPr>
            <p:ph type="sldNum" sz="quarter" idx="11"/>
          </p:nvPr>
        </p:nvSpPr>
        <p:spPr/>
        <p:txBody>
          <a:bodyPr/>
          <a:lstStyle/>
          <a:p>
            <a:fld id="{EA4AF3EE-C0A7-4BA6-94B3-07A7BC7F8D61}"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C225305-2C97-479B-BC04-C074AC63BD43}" type="datetimeFigureOut">
              <a:rPr lang="en-US" smtClean="0"/>
              <a:pPr/>
              <a:t>3/16/2018</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A4AF3EE-C0A7-4BA6-94B3-07A7BC7F8D61}"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r"/>
            <a:r>
              <a:rPr lang="en-US" b="1" dirty="0" smtClean="0"/>
              <a:t>TEAM MEMBERS:</a:t>
            </a:r>
          </a:p>
          <a:p>
            <a:pPr algn="r"/>
            <a:r>
              <a:rPr lang="en-US" dirty="0" smtClean="0"/>
              <a:t>       Eisha 17K-3730       </a:t>
            </a:r>
          </a:p>
          <a:p>
            <a:pPr algn="r"/>
            <a:r>
              <a:rPr lang="en-US" dirty="0" smtClean="0"/>
              <a:t>Fatima 17K-3639</a:t>
            </a:r>
          </a:p>
          <a:p>
            <a:pPr algn="r"/>
            <a:r>
              <a:rPr lang="en-US" dirty="0" err="1" smtClean="0"/>
              <a:t>Urwa</a:t>
            </a:r>
            <a:r>
              <a:rPr lang="en-US" dirty="0" smtClean="0"/>
              <a:t> 17K-3880</a:t>
            </a:r>
          </a:p>
          <a:p>
            <a:pPr algn="r"/>
            <a:r>
              <a:rPr lang="en-US" dirty="0" smtClean="0"/>
              <a:t>Tabinda 17K-3909</a:t>
            </a:r>
            <a:endParaRPr lang="en-US" dirty="0"/>
          </a:p>
        </p:txBody>
      </p:sp>
      <p:sp>
        <p:nvSpPr>
          <p:cNvPr id="2" name="Title 1"/>
          <p:cNvSpPr>
            <a:spLocks noGrp="1"/>
          </p:cNvSpPr>
          <p:nvPr>
            <p:ph type="ctrTitle"/>
          </p:nvPr>
        </p:nvSpPr>
        <p:spPr/>
        <p:txBody>
          <a:bodyPr/>
          <a:lstStyle/>
          <a:p>
            <a:r>
              <a:rPr smtClean="0">
                <a:solidFill>
                  <a:srgbClr val="FF0000"/>
                </a:solidFill>
              </a:rPr>
              <a:t>ESTABLISHMENT OF ALL INDIA MUSLIM LEAGUE</a:t>
            </a: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524000"/>
            <a:ext cx="8305800" cy="5029200"/>
          </a:xfrm>
        </p:spPr>
        <p:txBody>
          <a:bodyPr/>
          <a:lstStyle/>
          <a:p>
            <a:pPr lvl="0" algn="l">
              <a:buFont typeface="Arial" pitchFamily="34" charset="0"/>
              <a:buChar char="•"/>
            </a:pPr>
            <a:r>
              <a:rPr lang="en-US" dirty="0" smtClean="0"/>
              <a:t>Establish during early years of 20</a:t>
            </a:r>
            <a:r>
              <a:rPr lang="en-US" baseline="30000" dirty="0" smtClean="0"/>
              <a:t>th</a:t>
            </a:r>
            <a:r>
              <a:rPr lang="en-US" dirty="0" smtClean="0"/>
              <a:t> century in </a:t>
            </a:r>
            <a:r>
              <a:rPr lang="en-US" dirty="0" err="1" smtClean="0"/>
              <a:t>british</a:t>
            </a:r>
            <a:r>
              <a:rPr lang="en-US" dirty="0" smtClean="0"/>
              <a:t> </a:t>
            </a:r>
            <a:r>
              <a:rPr lang="en-US" dirty="0" err="1" smtClean="0"/>
              <a:t>india</a:t>
            </a:r>
            <a:r>
              <a:rPr lang="en-US" dirty="0" smtClean="0"/>
              <a:t> empire.</a:t>
            </a:r>
          </a:p>
          <a:p>
            <a:pPr lvl="0" algn="l">
              <a:buFont typeface="Arial" pitchFamily="34" charset="0"/>
              <a:buChar char="•"/>
            </a:pPr>
            <a:endParaRPr lang="en-US" dirty="0" smtClean="0"/>
          </a:p>
          <a:p>
            <a:pPr lvl="0" algn="l">
              <a:buFont typeface="Arial" pitchFamily="34" charset="0"/>
              <a:buChar char="•"/>
            </a:pPr>
            <a:r>
              <a:rPr lang="en-US" dirty="0" smtClean="0"/>
              <a:t>Formed on  30</a:t>
            </a:r>
            <a:r>
              <a:rPr lang="en-US" baseline="30000" dirty="0" smtClean="0"/>
              <a:t>th</a:t>
            </a:r>
            <a:r>
              <a:rPr lang="en-US" dirty="0" smtClean="0"/>
              <a:t> December 1906</a:t>
            </a:r>
          </a:p>
          <a:p>
            <a:pPr lvl="0" algn="l">
              <a:buFont typeface="Arial" pitchFamily="34" charset="0"/>
              <a:buChar char="•"/>
            </a:pPr>
            <a:endParaRPr lang="en-US" dirty="0" smtClean="0"/>
          </a:p>
          <a:p>
            <a:pPr lvl="0" algn="l">
              <a:buFont typeface="Arial" pitchFamily="34" charset="0"/>
              <a:buChar char="•"/>
            </a:pPr>
            <a:r>
              <a:rPr lang="en-US" dirty="0" smtClean="0"/>
              <a:t>Conference in Dhaka attend by 3000 delegates</a:t>
            </a:r>
          </a:p>
          <a:p>
            <a:pPr lvl="0" algn="l">
              <a:buFont typeface="Arial" pitchFamily="34" charset="0"/>
              <a:buChar char="•"/>
            </a:pPr>
            <a:endParaRPr lang="en-US" dirty="0" smtClean="0"/>
          </a:p>
          <a:p>
            <a:pPr lvl="0" algn="l">
              <a:buFont typeface="Arial" pitchFamily="34" charset="0"/>
              <a:buChar char="•"/>
            </a:pPr>
            <a:r>
              <a:rPr lang="en-US" dirty="0" smtClean="0"/>
              <a:t>Name of party was “All INDIA MUSLIM LEAGUE”  was proposed by “Sir </a:t>
            </a:r>
            <a:r>
              <a:rPr lang="en-US" dirty="0" err="1" smtClean="0"/>
              <a:t>Mian</a:t>
            </a:r>
            <a:r>
              <a:rPr lang="en-US" dirty="0" smtClean="0"/>
              <a:t> Muhammad </a:t>
            </a:r>
            <a:r>
              <a:rPr lang="en-US" dirty="0" err="1" smtClean="0"/>
              <a:t>Shafi</a:t>
            </a:r>
            <a:r>
              <a:rPr lang="en-US" dirty="0" smtClean="0"/>
              <a:t>”.</a:t>
            </a:r>
          </a:p>
          <a:p>
            <a:pPr lvl="0" algn="l">
              <a:buFont typeface="Arial" pitchFamily="34" charset="0"/>
              <a:buChar char="•"/>
            </a:pPr>
            <a:endParaRPr lang="en-US" dirty="0" smtClean="0"/>
          </a:p>
          <a:p>
            <a:pPr lvl="0" algn="l">
              <a:buFont typeface="Arial" pitchFamily="34" charset="0"/>
              <a:buChar char="•"/>
            </a:pPr>
            <a:r>
              <a:rPr lang="en-US" dirty="0" smtClean="0"/>
              <a:t>First Honorary president of </a:t>
            </a:r>
            <a:r>
              <a:rPr lang="en-US" dirty="0" err="1" smtClean="0"/>
              <a:t>muslim</a:t>
            </a:r>
            <a:r>
              <a:rPr lang="en-US" dirty="0" smtClean="0"/>
              <a:t> League “Sir sultan Muhammad Shah”</a:t>
            </a:r>
          </a:p>
          <a:p>
            <a:pPr algn="r"/>
            <a:endParaRPr lang="en-US" dirty="0"/>
          </a:p>
        </p:txBody>
      </p:sp>
      <p:sp>
        <p:nvSpPr>
          <p:cNvPr id="5" name="Title 1"/>
          <p:cNvSpPr>
            <a:spLocks noGrp="1"/>
          </p:cNvSpPr>
          <p:nvPr>
            <p:ph type="ctrTitle"/>
          </p:nvPr>
        </p:nvSpPr>
        <p:spPr>
          <a:xfrm>
            <a:off x="457200" y="0"/>
            <a:ext cx="8305800" cy="1295400"/>
          </a:xfrm>
        </p:spPr>
        <p:txBody>
          <a:bodyPr/>
          <a:lstStyle/>
          <a:p>
            <a:r>
              <a:rPr sz="3200" smtClean="0">
                <a:solidFill>
                  <a:srgbClr val="FF0000"/>
                </a:solidFill>
              </a:rPr>
              <a:t> ALL INDIA MUSLIM LEAGUE</a:t>
            </a:r>
            <a:endParaRPr lang="en-US" sz="32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305800" cy="6324600"/>
          </a:xfrm>
        </p:spPr>
        <p:txBody>
          <a:bodyPr/>
          <a:lstStyle/>
          <a:p>
            <a:pPr lvl="0" algn="l">
              <a:buFont typeface="Arial" pitchFamily="34" charset="0"/>
              <a:buChar char="•"/>
            </a:pPr>
            <a:r>
              <a:rPr lang="en-US" dirty="0" smtClean="0"/>
              <a:t>Head quarter at </a:t>
            </a:r>
            <a:r>
              <a:rPr lang="en-US" dirty="0" err="1" smtClean="0"/>
              <a:t>lucknow</a:t>
            </a:r>
            <a:endParaRPr lang="en-US" dirty="0" smtClean="0"/>
          </a:p>
          <a:p>
            <a:pPr lvl="0" algn="l">
              <a:buFont typeface="Arial" pitchFamily="34" charset="0"/>
              <a:buChar char="•"/>
            </a:pPr>
            <a:endParaRPr lang="en-US" dirty="0" smtClean="0"/>
          </a:p>
          <a:p>
            <a:pPr lvl="0" algn="l">
              <a:buFont typeface="Arial" pitchFamily="34" charset="0"/>
              <a:buChar char="•"/>
            </a:pPr>
            <a:r>
              <a:rPr lang="en-US" dirty="0" smtClean="0"/>
              <a:t>Six vice president a secretary and 2 joint secretaries</a:t>
            </a:r>
          </a:p>
          <a:p>
            <a:pPr lvl="0" algn="l">
              <a:buFont typeface="Arial" pitchFamily="34" charset="0"/>
              <a:buChar char="•"/>
            </a:pPr>
            <a:endParaRPr lang="en-US" dirty="0" smtClean="0"/>
          </a:p>
          <a:p>
            <a:pPr lvl="0" algn="l">
              <a:buFont typeface="Arial" pitchFamily="34" charset="0"/>
              <a:buChar char="•"/>
            </a:pPr>
            <a:r>
              <a:rPr lang="en-US" dirty="0" smtClean="0"/>
              <a:t>These initially appointed for 3 years from different provinces</a:t>
            </a:r>
          </a:p>
          <a:p>
            <a:pPr lvl="0" algn="l"/>
            <a:r>
              <a:rPr lang="en-US" dirty="0" smtClean="0"/>
              <a:t> </a:t>
            </a:r>
          </a:p>
          <a:p>
            <a:pPr lvl="0" algn="l">
              <a:buFont typeface="Arial" pitchFamily="34" charset="0"/>
              <a:buChar char="•"/>
            </a:pPr>
            <a:r>
              <a:rPr lang="en-US" dirty="0" smtClean="0"/>
              <a:t>Principles of league  espoused in ” Green Book” written by Maulana Muhammad Ali</a:t>
            </a:r>
          </a:p>
          <a:p>
            <a:pPr lvl="0" algn="l"/>
            <a:endParaRPr lang="en-US" dirty="0" smtClean="0"/>
          </a:p>
          <a:p>
            <a:pPr lvl="0" algn="l">
              <a:buFont typeface="Arial" pitchFamily="34" charset="0"/>
              <a:buChar char="•"/>
            </a:pPr>
            <a:r>
              <a:rPr lang="en-US" dirty="0" smtClean="0"/>
              <a:t>Leading role “Aga Khan”</a:t>
            </a:r>
          </a:p>
          <a:p>
            <a:pPr lvl="0" algn="l">
              <a:buFont typeface="Arial" pitchFamily="34" charset="0"/>
              <a:buChar char="•"/>
            </a:pPr>
            <a:endParaRPr lang="en-US" dirty="0" smtClean="0"/>
          </a:p>
          <a:p>
            <a:pPr lvl="0" algn="l">
              <a:buFont typeface="Arial" pitchFamily="34" charset="0"/>
              <a:buChar char="•"/>
            </a:pPr>
            <a:r>
              <a:rPr lang="en-US" dirty="0" smtClean="0"/>
              <a:t>1913 Muhammad Ali Jinnah joined the </a:t>
            </a:r>
            <a:r>
              <a:rPr lang="en-US" dirty="0" err="1" smtClean="0"/>
              <a:t>muslim</a:t>
            </a:r>
            <a:r>
              <a:rPr lang="en-US" dirty="0" smtClean="0"/>
              <a:t> league.</a:t>
            </a:r>
          </a:p>
          <a:p>
            <a:pPr lvl="0" algn="l"/>
            <a:endParaRPr lang="en-US" dirty="0" smtClean="0"/>
          </a:p>
          <a:p>
            <a:pPr lvl="0" algn="l">
              <a:buFont typeface="Arial" pitchFamily="34" charset="0"/>
              <a:buChar char="•"/>
            </a:pPr>
            <a:r>
              <a:rPr lang="en-US" dirty="0" smtClean="0"/>
              <a:t>Until,1939 faculty and students supported </a:t>
            </a:r>
            <a:r>
              <a:rPr lang="en-US" dirty="0" err="1" smtClean="0"/>
              <a:t>Indaian</a:t>
            </a:r>
            <a:r>
              <a:rPr lang="en-US" dirty="0" smtClean="0"/>
              <a:t> national movement </a:t>
            </a:r>
          </a:p>
          <a:p>
            <a:pPr lvl="0" algn="l">
              <a:buFont typeface="Arial" pitchFamily="34" charset="0"/>
              <a:buChar char="•"/>
            </a:pPr>
            <a:endParaRPr lang="en-US" dirty="0" smtClean="0"/>
          </a:p>
          <a:p>
            <a:pPr algn="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59350a80543e8.jpg"/>
          <p:cNvPicPr>
            <a:picLocks noGrp="1" noChangeAspect="1"/>
          </p:cNvPicPr>
          <p:nvPr>
            <p:ph type="pic" idx="1"/>
          </p:nvPr>
        </p:nvPicPr>
        <p:blipFill>
          <a:blip r:embed="rId2"/>
          <a:srcRect l="26365" r="26365"/>
          <a:stretch>
            <a:fillRect/>
          </a:stretch>
        </p:blipFill>
        <p:spPr>
          <a:xfrm>
            <a:off x="381000" y="457200"/>
            <a:ext cx="8458200" cy="55626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81600"/>
          </a:xfrm>
        </p:spPr>
        <p:txBody>
          <a:bodyPr/>
          <a:lstStyle/>
          <a:p>
            <a:pPr algn="l"/>
            <a:endParaRPr lang="en-US" dirty="0" smtClean="0"/>
          </a:p>
          <a:p>
            <a:pPr algn="l"/>
            <a:r>
              <a:rPr lang="en-US" dirty="0" smtClean="0"/>
              <a:t>The main objectives of the formation of All India Muslim league was to safeguard interests and rights of Muslims and their political training to equip them with the basic political knowledge so that they can face congress propaganda effectively. The main purpose of Muslim league were as follows:-</a:t>
            </a:r>
          </a:p>
          <a:p>
            <a:pPr algn="l"/>
            <a:endParaRPr lang="en-US" dirty="0" smtClean="0"/>
          </a:p>
          <a:p>
            <a:pPr lvl="0" algn="l">
              <a:buFont typeface="Arial" pitchFamily="34" charset="0"/>
              <a:buChar char="•"/>
            </a:pPr>
            <a:r>
              <a:rPr lang="en-US" dirty="0" smtClean="0"/>
              <a:t>To create among Muslims the feelings of loyalty towards British Government and to remove all the misconceptions and suspiciousness.</a:t>
            </a:r>
          </a:p>
          <a:p>
            <a:pPr algn="r"/>
            <a:endParaRPr lang="en-US" dirty="0"/>
          </a:p>
        </p:txBody>
      </p:sp>
      <p:sp>
        <p:nvSpPr>
          <p:cNvPr id="2" name="Title 1"/>
          <p:cNvSpPr>
            <a:spLocks noGrp="1"/>
          </p:cNvSpPr>
          <p:nvPr>
            <p:ph type="ctrTitle"/>
          </p:nvPr>
        </p:nvSpPr>
        <p:spPr>
          <a:xfrm>
            <a:off x="457200" y="609600"/>
            <a:ext cx="8305800" cy="990600"/>
          </a:xfrm>
        </p:spPr>
        <p:txBody>
          <a:bodyPr/>
          <a:lstStyle/>
          <a:p>
            <a:r>
              <a:rPr sz="3200" smtClean="0">
                <a:solidFill>
                  <a:srgbClr val="FF0000"/>
                </a:solidFill>
              </a:rPr>
              <a:t>AIMS AND OBJECTIVES OF ALL INDIA MUSLIM LEAGUE</a:t>
            </a:r>
            <a:endParaRPr lang="en-US" sz="32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295400"/>
            <a:ext cx="8305800" cy="4876800"/>
          </a:xfrm>
        </p:spPr>
        <p:txBody>
          <a:bodyPr/>
          <a:lstStyle/>
          <a:p>
            <a:pPr lvl="0" algn="l">
              <a:buFont typeface="Arial" pitchFamily="34" charset="0"/>
              <a:buChar char="•"/>
            </a:pPr>
            <a:r>
              <a:rPr lang="en-US" dirty="0" smtClean="0"/>
              <a:t>To safeguard the political rights of the Muslims and to bring them into the notice of the Government.</a:t>
            </a:r>
          </a:p>
          <a:p>
            <a:pPr lvl="0" algn="l"/>
            <a:endParaRPr lang="en-US" dirty="0" smtClean="0"/>
          </a:p>
          <a:p>
            <a:pPr lvl="0" algn="l">
              <a:buFont typeface="Arial" pitchFamily="34" charset="0"/>
              <a:buChar char="•"/>
            </a:pPr>
            <a:r>
              <a:rPr lang="en-US" dirty="0" smtClean="0"/>
              <a:t>Third was to prevent among the Muslims, the rise of prejudicial feelings against the other communities of India.</a:t>
            </a:r>
          </a:p>
          <a:p>
            <a:pPr lvl="0" algn="l"/>
            <a:endParaRPr lang="en-US" dirty="0" smtClean="0"/>
          </a:p>
          <a:p>
            <a:pPr lvl="0" algn="l">
              <a:buFont typeface="Arial" pitchFamily="34" charset="0"/>
              <a:buChar char="•"/>
            </a:pPr>
            <a:r>
              <a:rPr lang="en-US" dirty="0" smtClean="0"/>
              <a:t>Fourth was to express religious identity.</a:t>
            </a:r>
          </a:p>
          <a:p>
            <a:pPr lvl="0" algn="l"/>
            <a:endParaRPr lang="en-US" dirty="0" smtClean="0"/>
          </a:p>
          <a:p>
            <a:pPr lvl="0" algn="l">
              <a:buFont typeface="Arial" pitchFamily="34" charset="0"/>
              <a:buChar char="•"/>
            </a:pPr>
            <a:r>
              <a:rPr lang="en-US" dirty="0" smtClean="0"/>
              <a:t>Fifth was to develop unity among the Muslims.</a:t>
            </a:r>
          </a:p>
          <a:p>
            <a:pPr algn="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85800"/>
            <a:ext cx="8305800" cy="5715000"/>
          </a:xfrm>
        </p:spPr>
        <p:txBody>
          <a:bodyPr/>
          <a:lstStyle/>
          <a:p>
            <a:r>
              <a:rPr lang="en-US" sz="2800" b="1" u="sng" dirty="0" smtClean="0"/>
              <a:t>Summary of the objectives:</a:t>
            </a:r>
          </a:p>
          <a:p>
            <a:endParaRPr lang="en-US" sz="2800" b="1" u="sng" dirty="0" smtClean="0"/>
          </a:p>
          <a:p>
            <a:pPr lvl="0" algn="l"/>
            <a:r>
              <a:rPr lang="en-US" dirty="0" smtClean="0"/>
              <a:t>From this, we can conclude that the main objectives of the All India Muslim league was to safeguard and protect the interests of the Muslims of the sub-continent and to convey their demands.</a:t>
            </a:r>
          </a:p>
          <a:p>
            <a:pPr lvl="0" algn="l"/>
            <a:endParaRPr lang="en-US" dirty="0" smtClean="0"/>
          </a:p>
          <a:p>
            <a:pPr lvl="0" algn="l">
              <a:buFont typeface="Arial" pitchFamily="34" charset="0"/>
              <a:buChar char="•"/>
            </a:pPr>
            <a:r>
              <a:rPr lang="en-US" dirty="0" smtClean="0"/>
              <a:t>To create goodwill and respect for the government amongst the Muslims.</a:t>
            </a:r>
          </a:p>
          <a:p>
            <a:pPr lvl="0" algn="l">
              <a:buFont typeface="Arial" pitchFamily="34" charset="0"/>
              <a:buChar char="•"/>
            </a:pPr>
            <a:endParaRPr lang="en-US" dirty="0" smtClean="0"/>
          </a:p>
          <a:p>
            <a:pPr lvl="0" algn="l">
              <a:buFont typeface="Arial" pitchFamily="34" charset="0"/>
              <a:buChar char="•"/>
            </a:pPr>
            <a:r>
              <a:rPr lang="en-US" dirty="0" smtClean="0"/>
              <a:t>To remove all sorts of misunderstandings about any action or issues of the government.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609600"/>
            <a:ext cx="7315200" cy="6400800"/>
          </a:xfrm>
        </p:spPr>
        <p:txBody>
          <a:bodyPr/>
          <a:lstStyle/>
          <a:p>
            <a:pPr lvl="0" algn="l">
              <a:buFont typeface="Arial" pitchFamily="34" charset="0"/>
              <a:buChar char="•"/>
            </a:pPr>
            <a:r>
              <a:rPr lang="en-US" dirty="0" smtClean="0"/>
              <a:t>To provide a platform to the Muslims of the subcontinent for their collective struggle.</a:t>
            </a:r>
          </a:p>
          <a:p>
            <a:pPr lvl="0" algn="l">
              <a:buFont typeface="Arial" pitchFamily="34" charset="0"/>
              <a:buChar char="•"/>
            </a:pPr>
            <a:endParaRPr lang="en-US" dirty="0" smtClean="0"/>
          </a:p>
          <a:p>
            <a:pPr lvl="0" algn="l">
              <a:buFont typeface="Arial" pitchFamily="34" charset="0"/>
              <a:buChar char="•"/>
            </a:pPr>
            <a:r>
              <a:rPr lang="en-US" dirty="0" smtClean="0"/>
              <a:t>To be the national identity for the Muslims and create a sense of unity amongst them.</a:t>
            </a:r>
          </a:p>
          <a:p>
            <a:pPr lvl="0" algn="l"/>
            <a:endParaRPr lang="en-US" dirty="0" smtClean="0"/>
          </a:p>
          <a:p>
            <a:pPr lvl="0" algn="l">
              <a:buFont typeface="Arial" pitchFamily="34" charset="0"/>
              <a:buChar char="•"/>
            </a:pPr>
            <a:r>
              <a:rPr lang="en-US" dirty="0" smtClean="0"/>
              <a:t>To regain the lost pride of the Muslims in the society.</a:t>
            </a:r>
          </a:p>
          <a:p>
            <a:pPr algn="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09800"/>
            <a:ext cx="8229600" cy="3886200"/>
          </a:xfrm>
        </p:spPr>
        <p:txBody>
          <a:bodyPr/>
          <a:lstStyle/>
          <a:p>
            <a:pPr algn="r"/>
            <a:endParaRPr lang="en-US" dirty="0"/>
          </a:p>
        </p:txBody>
      </p:sp>
      <p:sp>
        <p:nvSpPr>
          <p:cNvPr id="2" name="Title 1"/>
          <p:cNvSpPr>
            <a:spLocks noGrp="1"/>
          </p:cNvSpPr>
          <p:nvPr>
            <p:ph type="ctrTitle"/>
          </p:nvPr>
        </p:nvSpPr>
        <p:spPr>
          <a:xfrm>
            <a:off x="457200" y="457200"/>
            <a:ext cx="8305800" cy="1600200"/>
          </a:xfrm>
        </p:spPr>
        <p:txBody>
          <a:bodyPr/>
          <a:lstStyle/>
          <a:p>
            <a:r>
              <a:rPr sz="3200" smtClean="0">
                <a:solidFill>
                  <a:srgbClr val="FF0000"/>
                </a:solidFill>
              </a:rPr>
              <a:t>ROLE OF ALL INDIA MUSLIM LEAGUE IN PAKISTAN MOVEMENT AND ESTABLISHMENT OF PAKISTAN</a:t>
            </a:r>
            <a:endParaRPr lang="en-US" sz="3200" dirty="0">
              <a:solidFill>
                <a:srgbClr val="FF0000"/>
              </a:solidFill>
            </a:endParaRPr>
          </a:p>
        </p:txBody>
      </p:sp>
      <p:pic>
        <p:nvPicPr>
          <p:cNvPr id="4" name="Picture 3" descr="5948d31aece55.jpg"/>
          <p:cNvPicPr>
            <a:picLocks noChangeAspect="1"/>
          </p:cNvPicPr>
          <p:nvPr/>
        </p:nvPicPr>
        <p:blipFill>
          <a:blip r:embed="rId2"/>
          <a:stretch>
            <a:fillRect/>
          </a:stretch>
        </p:blipFill>
        <p:spPr>
          <a:xfrm>
            <a:off x="533400" y="2209800"/>
            <a:ext cx="8077200" cy="3994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762000"/>
            <a:ext cx="8305800" cy="5604804"/>
          </a:xfrm>
        </p:spPr>
        <p:txBody>
          <a:bodyPr/>
          <a:lstStyle/>
          <a:p>
            <a:pPr algn="l">
              <a:buFont typeface="Arial" pitchFamily="34" charset="0"/>
              <a:buChar char="•"/>
            </a:pPr>
            <a:r>
              <a:rPr lang="en-US" dirty="0" smtClean="0"/>
              <a:t>The biggest goal that they achieved was Pakistan.</a:t>
            </a:r>
          </a:p>
          <a:p>
            <a:pPr algn="l">
              <a:buFont typeface="Arial" pitchFamily="34" charset="0"/>
              <a:buChar char="•"/>
            </a:pPr>
            <a:endParaRPr lang="en-US" dirty="0" smtClean="0"/>
          </a:p>
          <a:p>
            <a:pPr algn="l">
              <a:buFont typeface="Arial" pitchFamily="34" charset="0"/>
              <a:buChar char="•"/>
            </a:pPr>
            <a:r>
              <a:rPr lang="en-US" dirty="0" smtClean="0"/>
              <a:t>Educational and economical progress of Muslims.</a:t>
            </a:r>
          </a:p>
          <a:p>
            <a:pPr algn="l">
              <a:buFont typeface="Arial" pitchFamily="34" charset="0"/>
              <a:buChar char="•"/>
            </a:pPr>
            <a:endParaRPr lang="en-US" dirty="0" smtClean="0"/>
          </a:p>
          <a:p>
            <a:pPr algn="l">
              <a:buFont typeface="Arial" pitchFamily="34" charset="0"/>
              <a:buChar char="•"/>
            </a:pPr>
            <a:r>
              <a:rPr lang="en-US" dirty="0" smtClean="0"/>
              <a:t>They became a massive movement of Muslims that gave them courage to fight for their rights.</a:t>
            </a:r>
          </a:p>
          <a:p>
            <a:pPr algn="l">
              <a:buFont typeface="Arial" pitchFamily="34" charset="0"/>
              <a:buChar char="•"/>
            </a:pPr>
            <a:endParaRPr lang="en-US" dirty="0" smtClean="0"/>
          </a:p>
          <a:p>
            <a:pPr algn="l">
              <a:buFont typeface="Arial" pitchFamily="34" charset="0"/>
              <a:buChar char="•"/>
            </a:pPr>
            <a:r>
              <a:rPr lang="en-US" dirty="0" smtClean="0"/>
              <a:t>Muslims got their representatives and a platform to raise themselves as a big nation living in sub continent.</a:t>
            </a:r>
          </a:p>
          <a:p>
            <a:pPr algn="l">
              <a:buFont typeface="Arial" pitchFamily="34" charset="0"/>
              <a:buChar char="•"/>
            </a:pPr>
            <a:endParaRPr lang="en-US" dirty="0" smtClean="0"/>
          </a:p>
          <a:p>
            <a:pPr algn="l">
              <a:buFont typeface="Arial" pitchFamily="34" charset="0"/>
              <a:buChar char="•"/>
            </a:pPr>
            <a:r>
              <a:rPr lang="en-US" dirty="0" smtClean="0"/>
              <a:t>They were able to their objectives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457200" y="762000"/>
            <a:ext cx="8305800" cy="5604804"/>
          </a:xfrm>
        </p:spPr>
        <p:txBody>
          <a:bodyPr/>
          <a:lstStyle/>
          <a:p>
            <a:pPr algn="l">
              <a:buFont typeface="Arial" pitchFamily="34" charset="0"/>
              <a:buChar char="•"/>
            </a:pPr>
            <a:r>
              <a:rPr lang="en-US" dirty="0" smtClean="0"/>
              <a:t>The spirit of independence was raised among the Muslims.</a:t>
            </a:r>
          </a:p>
          <a:p>
            <a:pPr algn="l">
              <a:buFont typeface="Arial" pitchFamily="34" charset="0"/>
              <a:buChar char="•"/>
            </a:pPr>
            <a:endParaRPr lang="en-US" dirty="0" smtClean="0"/>
          </a:p>
          <a:p>
            <a:pPr algn="l">
              <a:buFont typeface="Arial" pitchFamily="34" charset="0"/>
              <a:buChar char="•"/>
            </a:pPr>
            <a:r>
              <a:rPr lang="en-US" dirty="0" smtClean="0"/>
              <a:t>Muslims regained their identity as a big nation living in sub continent.</a:t>
            </a:r>
          </a:p>
          <a:p>
            <a:pPr algn="l">
              <a:buFont typeface="Arial" pitchFamily="34" charset="0"/>
              <a:buChar char="•"/>
            </a:pPr>
            <a:endParaRPr lang="en-US" dirty="0" smtClean="0"/>
          </a:p>
          <a:p>
            <a:pPr algn="l">
              <a:buFont typeface="Arial" pitchFamily="34" charset="0"/>
              <a:buChar char="•"/>
            </a:pPr>
            <a:r>
              <a:rPr lang="en-US" dirty="0" smtClean="0"/>
              <a:t>Not only men but women and students also took part effectively in Pakistan movement.</a:t>
            </a:r>
          </a:p>
          <a:p>
            <a:pPr algn="l">
              <a:buFont typeface="Arial" pitchFamily="34" charset="0"/>
              <a:buChar char="•"/>
            </a:pPr>
            <a:endParaRPr lang="en-US" dirty="0" smtClean="0"/>
          </a:p>
          <a:p>
            <a:pPr algn="l">
              <a:buFont typeface="Arial" pitchFamily="34" charset="0"/>
              <a:buChar char="•"/>
            </a:pPr>
            <a:r>
              <a:rPr lang="en-US" dirty="0" smtClean="0"/>
              <a:t>People got awareness about the causes and need of the demand for separate homeland.</a:t>
            </a:r>
          </a:p>
          <a:p>
            <a:pPr algn="l">
              <a:buFont typeface="Arial" pitchFamily="34" charset="0"/>
              <a:buChar char="•"/>
            </a:pPr>
            <a:endParaRPr lang="en-US" dirty="0" smtClean="0"/>
          </a:p>
          <a:p>
            <a:pPr algn="l">
              <a:buFont typeface="Arial" pitchFamily="34" charset="0"/>
              <a:buChar char="•"/>
            </a:pPr>
            <a:r>
              <a:rPr lang="en-US" dirty="0" smtClean="0"/>
              <a:t>They expressed their separate </a:t>
            </a:r>
            <a:r>
              <a:rPr lang="en-US" smtClean="0"/>
              <a:t>religious identity</a:t>
            </a:r>
            <a:endParaRPr lang="en-US" dirty="0" smtClean="0"/>
          </a:p>
          <a:p>
            <a:pPr algn="l">
              <a:buFont typeface="Arial" pitchFamily="34" charset="0"/>
              <a:buChar char="•"/>
            </a:pPr>
            <a:endParaRPr lang="en-US" dirty="0" smtClean="0"/>
          </a:p>
          <a:p>
            <a:pPr algn="l">
              <a:buFont typeface="Arial" pitchFamily="34" charset="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Muslim_League_leaders_after_a_dinner_party,_1940_(Photo_429-6).jpg"/>
          <p:cNvPicPr>
            <a:picLocks noGrp="1" noChangeAspect="1"/>
          </p:cNvPicPr>
          <p:nvPr>
            <p:ph type="pic" idx="1"/>
          </p:nvPr>
        </p:nvPicPr>
        <p:blipFill>
          <a:blip r:embed="rId2"/>
          <a:srcRect t="1643" b="1643"/>
          <a:stretch>
            <a:fillRect/>
          </a:stretch>
        </p:blipFill>
        <p:spPr>
          <a:xfrm>
            <a:off x="609600" y="762000"/>
            <a:ext cx="8001000" cy="5266481"/>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457200" y="762000"/>
            <a:ext cx="8305800" cy="5604804"/>
          </a:xfrm>
        </p:spPr>
        <p:txBody>
          <a:bodyPr/>
          <a:lstStyle/>
          <a:p>
            <a:pPr algn="l">
              <a:buFont typeface="Arial" pitchFamily="34" charset="0"/>
              <a:buChar char="•"/>
            </a:pPr>
            <a:endParaRPr lang="en-US" dirty="0" smtClean="0"/>
          </a:p>
          <a:p>
            <a:pPr algn="l">
              <a:buFont typeface="Arial" pitchFamily="34" charset="0"/>
              <a:buChar char="•"/>
            </a:pPr>
            <a:endParaRPr lang="en-US" dirty="0"/>
          </a:p>
        </p:txBody>
      </p:sp>
      <p:pic>
        <p:nvPicPr>
          <p:cNvPr id="3" name="Picture 2" descr="189957389.jpg"/>
          <p:cNvPicPr>
            <a:picLocks noChangeAspect="1"/>
          </p:cNvPicPr>
          <p:nvPr/>
        </p:nvPicPr>
        <p:blipFill>
          <a:blip r:embed="rId2"/>
          <a:stretch>
            <a:fillRect/>
          </a:stretch>
        </p:blipFill>
        <p:spPr>
          <a:xfrm>
            <a:off x="914400" y="1143000"/>
            <a:ext cx="7543800" cy="4648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457200" y="762000"/>
            <a:ext cx="8305800" cy="5604804"/>
          </a:xfrm>
        </p:spPr>
        <p:txBody>
          <a:bodyPr/>
          <a:lstStyle/>
          <a:p>
            <a:pPr algn="l">
              <a:buFont typeface="Arial" pitchFamily="34" charset="0"/>
              <a:buChar char="•"/>
            </a:pPr>
            <a:endParaRPr lang="en-US" dirty="0" smtClean="0"/>
          </a:p>
          <a:p>
            <a:pPr algn="l">
              <a:buFont typeface="Arial" pitchFamily="34" charset="0"/>
              <a:buChar char="•"/>
            </a:pPr>
            <a:endParaRPr lang="en-US" dirty="0"/>
          </a:p>
        </p:txBody>
      </p:sp>
      <p:pic>
        <p:nvPicPr>
          <p:cNvPr id="4" name="Picture 3" descr="quaid6.png"/>
          <p:cNvPicPr>
            <a:picLocks noChangeAspect="1"/>
          </p:cNvPicPr>
          <p:nvPr/>
        </p:nvPicPr>
        <p:blipFill>
          <a:blip r:embed="rId2"/>
          <a:stretch>
            <a:fillRect/>
          </a:stretch>
        </p:blipFill>
        <p:spPr>
          <a:xfrm>
            <a:off x="381000" y="838200"/>
            <a:ext cx="8382000" cy="5257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457200" y="1433732"/>
            <a:ext cx="8305800" cy="1981200"/>
          </a:xfrm>
        </p:spPr>
        <p:txBody>
          <a:bodyPr/>
          <a:lstStyle/>
          <a:p>
            <a:r>
              <a:rPr smtClean="0">
                <a:solidFill>
                  <a:srgbClr val="FF0000"/>
                </a:solidFill>
              </a:rPr>
              <a:t>Thank You..!!</a:t>
            </a:r>
            <a:endParaRPr lang="en-US" dirty="0">
              <a:solidFill>
                <a:srgbClr val="FF0000"/>
              </a:solidFill>
            </a:endParaRPr>
          </a:p>
        </p:txBody>
      </p:sp>
      <p:sp>
        <p:nvSpPr>
          <p:cNvPr id="4" name="Subtitle 2"/>
          <p:cNvSpPr>
            <a:spLocks noGrp="1"/>
          </p:cNvSpPr>
          <p:nvPr>
            <p:ph type="subTitle" idx="1"/>
          </p:nvPr>
        </p:nvSpPr>
        <p:spPr>
          <a:xfrm>
            <a:off x="0" y="4038600"/>
            <a:ext cx="8305800" cy="2057400"/>
          </a:xfrm>
        </p:spPr>
        <p:txBody>
          <a:bodyPr/>
          <a:lstStyle/>
          <a:p>
            <a:pPr algn="r"/>
            <a:r>
              <a:rPr lang="en-US" dirty="0" smtClean="0"/>
              <a:t>Any Questions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57200" y="533400"/>
            <a:ext cx="8305800" cy="5715000"/>
          </a:xfrm>
        </p:spPr>
        <p:txBody>
          <a:bodyPr/>
          <a:lstStyle/>
          <a:p>
            <a:r>
              <a:rPr lang="en-US" sz="2800" b="1" u="sng" dirty="0" smtClean="0"/>
              <a:t>EVENTS LEADING TO THE FORMATION OF MUSLIM LEAGUE:</a:t>
            </a:r>
          </a:p>
          <a:p>
            <a:pPr algn="l"/>
            <a:r>
              <a:rPr lang="en-US" dirty="0" smtClean="0"/>
              <a:t>1. HINDI-URDU CONTROVERSY-NAGARI PRACHINI SABHA'S DEMAND - United Province.</a:t>
            </a:r>
          </a:p>
          <a:p>
            <a:pPr algn="l"/>
            <a:r>
              <a:rPr lang="en-US" dirty="0" smtClean="0"/>
              <a:t> </a:t>
            </a:r>
          </a:p>
          <a:p>
            <a:pPr algn="l"/>
            <a:r>
              <a:rPr lang="en-US" dirty="0" smtClean="0"/>
              <a:t>2. PARTITION OF BENGAL[1905].</a:t>
            </a:r>
          </a:p>
          <a:p>
            <a:pPr algn="l"/>
            <a:r>
              <a:rPr lang="en-US" dirty="0" smtClean="0"/>
              <a:t> </a:t>
            </a:r>
          </a:p>
          <a:p>
            <a:pPr algn="l"/>
            <a:r>
              <a:rPr lang="en-US" dirty="0" smtClean="0"/>
              <a:t>3. ALIGARH MOVEMENT after Sir Syed Ahmed Khan - Role of </a:t>
            </a:r>
            <a:r>
              <a:rPr lang="en-US" dirty="0" err="1" smtClean="0"/>
              <a:t>Nawab</a:t>
            </a:r>
            <a:r>
              <a:rPr lang="en-US" dirty="0" smtClean="0"/>
              <a:t> </a:t>
            </a:r>
            <a:r>
              <a:rPr lang="en-US" dirty="0" err="1" smtClean="0"/>
              <a:t>Mohsin-ul-Mulk</a:t>
            </a:r>
            <a:r>
              <a:rPr lang="en-US" dirty="0" smtClean="0"/>
              <a:t>.</a:t>
            </a:r>
          </a:p>
          <a:p>
            <a:pPr algn="l"/>
            <a:r>
              <a:rPr lang="en-US" dirty="0" smtClean="0"/>
              <a:t> </a:t>
            </a:r>
          </a:p>
          <a:p>
            <a:pPr algn="l"/>
            <a:r>
              <a:rPr lang="en-US" dirty="0" smtClean="0"/>
              <a:t>4.MUSLIM DEPUTATION TO LORD MINTO - Demand for assurance of Muslim </a:t>
            </a:r>
            <a:r>
              <a:rPr lang="en-US" dirty="0" err="1" smtClean="0"/>
              <a:t>Employement</a:t>
            </a:r>
            <a:r>
              <a:rPr lang="en-US" dirty="0" smtClean="0"/>
              <a:t>, Reservation of seats for Muslims, Separate Electorate, </a:t>
            </a:r>
            <a:r>
              <a:rPr lang="en-US" dirty="0" err="1" smtClean="0"/>
              <a:t>recoginising</a:t>
            </a:r>
            <a:r>
              <a:rPr lang="en-US" dirty="0" smtClean="0"/>
              <a:t> Political Importance of Muslims , Establishment of Muslim University.</a:t>
            </a:r>
          </a:p>
          <a:p>
            <a:pPr algn="l"/>
            <a:r>
              <a:rPr lang="en-US" dirty="0" smtClean="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457200"/>
            <a:ext cx="8305800" cy="5638800"/>
          </a:xfrm>
        </p:spPr>
        <p:txBody>
          <a:bodyPr/>
          <a:lstStyle/>
          <a:p>
            <a:pPr algn="l"/>
            <a:r>
              <a:rPr lang="en-US" dirty="0" smtClean="0"/>
              <a:t>5. MORLEY MINTO REFORMS - Acceptance of </a:t>
            </a:r>
            <a:r>
              <a:rPr lang="en-US" dirty="0" err="1" smtClean="0"/>
              <a:t>seperate</a:t>
            </a:r>
            <a:r>
              <a:rPr lang="en-US" dirty="0" smtClean="0"/>
              <a:t> electorates for Muslims in Election to Imperial Legislative Councils and Provincial Councils.</a:t>
            </a:r>
          </a:p>
          <a:p>
            <a:pPr algn="l"/>
            <a:r>
              <a:rPr lang="en-US" dirty="0" smtClean="0"/>
              <a:t> </a:t>
            </a:r>
          </a:p>
          <a:p>
            <a:pPr algn="l"/>
            <a:r>
              <a:rPr lang="en-US" dirty="0" smtClean="0"/>
              <a:t>6.THE SUCCESS OF SIMLA DEPUTATION -</a:t>
            </a:r>
            <a:r>
              <a:rPr lang="en-US" dirty="0" err="1" smtClean="0"/>
              <a:t>Minto</a:t>
            </a:r>
            <a:r>
              <a:rPr lang="en-US" dirty="0" smtClean="0"/>
              <a:t> offered fullest sympathy to the Muslim demands. The success of Deputation compelled the Muslims to have a separate political association of their own.</a:t>
            </a:r>
          </a:p>
          <a:p>
            <a:pPr algn="l"/>
            <a:r>
              <a:rPr lang="en-US" dirty="0" smtClean="0"/>
              <a:t> </a:t>
            </a:r>
          </a:p>
          <a:p>
            <a:pPr algn="l"/>
            <a:r>
              <a:rPr lang="en-US" dirty="0" smtClean="0"/>
              <a:t>7.TO SAVE MUSLIM ENTITY - The belief uttered by Sir Syed Ahmed Khan that the Muslims were somehow a separate entity. The Muslims did not believe that Hindus and Muslims formed one nation. They were different by religion, history, languages and civilization. It became essential for Muslims to establish a political party of their own.</a:t>
            </a:r>
          </a:p>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305800" cy="5638800"/>
          </a:xfrm>
        </p:spPr>
        <p:txBody>
          <a:bodyPr/>
          <a:lstStyle/>
          <a:p>
            <a:r>
              <a:rPr lang="en-US" sz="2800" b="1" u="sng" dirty="0" smtClean="0"/>
              <a:t>THE REASONS BEHIND THE FORMATION OF ALL INDIA MUSLIM LEAGUE</a:t>
            </a:r>
          </a:p>
          <a:p>
            <a:endParaRPr lang="en-US" dirty="0" smtClean="0"/>
          </a:p>
          <a:p>
            <a:pPr algn="l"/>
            <a:r>
              <a:rPr lang="en-US" dirty="0" smtClean="0"/>
              <a:t>The three key factors which contributed in keeping the Muslims away from the Congress were:</a:t>
            </a:r>
          </a:p>
          <a:p>
            <a:pPr marL="457200" indent="-457200" algn="l">
              <a:buAutoNum type="arabicPeriod"/>
            </a:pPr>
            <a:r>
              <a:rPr lang="en-US" dirty="0" smtClean="0"/>
              <a:t>The advice and prediction of Sir Syed Ahmed Khan that, “Hindus and Muslims are two different nations who have different ideologies”</a:t>
            </a:r>
          </a:p>
          <a:p>
            <a:pPr marL="457200" indent="-457200" algn="l">
              <a:buAutoNum type="arabicPeriod"/>
            </a:pPr>
            <a:endParaRPr lang="en-US" dirty="0" smtClean="0"/>
          </a:p>
          <a:p>
            <a:pPr marL="457200" indent="-457200" algn="l">
              <a:buAutoNum type="arabicPeriod" startAt="2"/>
            </a:pPr>
            <a:r>
              <a:rPr lang="en-US" dirty="0" smtClean="0"/>
              <a:t>Hindu protest against the partition of Bengal .</a:t>
            </a:r>
          </a:p>
          <a:p>
            <a:pPr marL="457200" indent="-457200" algn="l">
              <a:buAutoNum type="arabicPeriod" startAt="2"/>
            </a:pPr>
            <a:endParaRPr lang="en-US" dirty="0" smtClean="0"/>
          </a:p>
          <a:p>
            <a:pPr algn="l"/>
            <a:r>
              <a:rPr lang="en-US" dirty="0" smtClean="0"/>
              <a:t>3.	Hindu revivalists’ aggression towards the Muslims The Muslims stayed devoted to Sir </a:t>
            </a:r>
            <a:r>
              <a:rPr lang="en-US" dirty="0" err="1" smtClean="0"/>
              <a:t>Syed's</a:t>
            </a:r>
            <a:r>
              <a:rPr lang="en-US" dirty="0" smtClean="0"/>
              <a:t> recommendation.</a:t>
            </a:r>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305800" cy="5715000"/>
          </a:xfrm>
        </p:spPr>
        <p:txBody>
          <a:bodyPr/>
          <a:lstStyle/>
          <a:p>
            <a:r>
              <a:rPr lang="en-US" sz="2800" b="1" u="sng" dirty="0" smtClean="0"/>
              <a:t>FACTORS PROMOTING THE FORMATION OF MUSLIM LEAGUE WERE:</a:t>
            </a:r>
          </a:p>
          <a:p>
            <a:endParaRPr lang="en-US" sz="2800" b="1" u="sng" dirty="0" smtClean="0"/>
          </a:p>
          <a:p>
            <a:pPr algn="l">
              <a:lnSpc>
                <a:spcPct val="150000"/>
              </a:lnSpc>
            </a:pPr>
            <a:r>
              <a:rPr lang="en-US" dirty="0" smtClean="0"/>
              <a:t>1. British Policy of divide and rule .</a:t>
            </a:r>
          </a:p>
          <a:p>
            <a:pPr algn="l">
              <a:lnSpc>
                <a:spcPct val="150000"/>
              </a:lnSpc>
            </a:pPr>
            <a:r>
              <a:rPr lang="en-US" dirty="0" smtClean="0"/>
              <a:t>2.Economic and educational Backwardness.</a:t>
            </a:r>
          </a:p>
          <a:p>
            <a:pPr algn="l">
              <a:lnSpc>
                <a:spcPct val="150000"/>
              </a:lnSpc>
            </a:pPr>
            <a:r>
              <a:rPr lang="en-US" dirty="0" smtClean="0"/>
              <a:t>3.Religious Tinge of Indian Nationalism.</a:t>
            </a:r>
          </a:p>
          <a:p>
            <a:pPr algn="l">
              <a:lnSpc>
                <a:spcPct val="150000"/>
              </a:lnSpc>
            </a:pPr>
            <a:r>
              <a:rPr lang="en-US" dirty="0" smtClean="0"/>
              <a:t>4. Role of Sir Syed Ahmed Khan.</a:t>
            </a:r>
          </a:p>
          <a:p>
            <a:pPr algn="l">
              <a:lnSpc>
                <a:spcPct val="150000"/>
              </a:lnSpc>
            </a:pPr>
            <a:r>
              <a:rPr lang="en-US" dirty="0" smtClean="0"/>
              <a:t>5. MUHAMMADEN ANGLO-ORIENTAL defense Association.</a:t>
            </a:r>
          </a:p>
          <a:p>
            <a:pPr algn="r">
              <a:lnSpc>
                <a:spcPct val="150000"/>
              </a:lnSpc>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305800" cy="5715000"/>
          </a:xfrm>
        </p:spPr>
        <p:txBody>
          <a:bodyPr/>
          <a:lstStyle/>
          <a:p>
            <a:r>
              <a:rPr lang="en-US" sz="2800" b="1" u="sng" dirty="0" smtClean="0"/>
              <a:t>British Policy of divide and rule:</a:t>
            </a:r>
          </a:p>
          <a:p>
            <a:endParaRPr lang="en-US" sz="2800" b="1" u="sng" dirty="0" smtClean="0"/>
          </a:p>
          <a:p>
            <a:pPr algn="l"/>
            <a:r>
              <a:rPr lang="en-US" dirty="0" smtClean="0"/>
              <a:t>1. Attitude of the British towards Muslims after the first war of Independence.</a:t>
            </a:r>
          </a:p>
          <a:p>
            <a:pPr algn="l"/>
            <a:r>
              <a:rPr lang="en-US" dirty="0" smtClean="0"/>
              <a:t>2. Change of British Policies after formation of Congress.</a:t>
            </a:r>
          </a:p>
          <a:p>
            <a:pPr algn="l"/>
            <a:r>
              <a:rPr lang="en-US" dirty="0" smtClean="0"/>
              <a:t>3. Divide and Rule Policy.</a:t>
            </a:r>
          </a:p>
          <a:p>
            <a:pPr algn="l"/>
            <a:endParaRPr lang="en-US" dirty="0" smtClean="0"/>
          </a:p>
          <a:p>
            <a:pPr algn="l"/>
            <a:endParaRPr lang="en-US" dirty="0" smtClean="0"/>
          </a:p>
          <a:p>
            <a:r>
              <a:rPr lang="en-US" sz="2800" b="1" u="sng" dirty="0" smtClean="0"/>
              <a:t>Economic and Educational Backwardness: </a:t>
            </a:r>
          </a:p>
          <a:p>
            <a:pPr algn="l">
              <a:lnSpc>
                <a:spcPct val="150000"/>
              </a:lnSpc>
            </a:pPr>
            <a:r>
              <a:rPr lang="en-US" dirty="0" smtClean="0"/>
              <a:t>1. Lack of employment opportunity.</a:t>
            </a:r>
          </a:p>
          <a:p>
            <a:pPr algn="l">
              <a:lnSpc>
                <a:spcPct val="150000"/>
              </a:lnSpc>
            </a:pPr>
            <a:r>
              <a:rPr lang="en-US" dirty="0" smtClean="0"/>
              <a:t>2.Affect of British Apathy on Muslim community.</a:t>
            </a:r>
          </a:p>
          <a:p>
            <a:pPr algn="l"/>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305800" cy="5638800"/>
          </a:xfrm>
        </p:spPr>
        <p:txBody>
          <a:bodyPr/>
          <a:lstStyle/>
          <a:p>
            <a:r>
              <a:rPr lang="en-US" b="1" u="sng" dirty="0" smtClean="0"/>
              <a:t>Religious Tinge of Indian Nationalism:</a:t>
            </a:r>
          </a:p>
          <a:p>
            <a:endParaRPr lang="en-US" b="1" u="sng" dirty="0" smtClean="0"/>
          </a:p>
          <a:p>
            <a:pPr algn="l"/>
            <a:r>
              <a:rPr lang="en-US" dirty="0" smtClean="0"/>
              <a:t>1. TILAK--GANESH/SHIVAJI festival.</a:t>
            </a:r>
          </a:p>
          <a:p>
            <a:pPr algn="l"/>
            <a:r>
              <a:rPr lang="en-US" dirty="0" smtClean="0"/>
              <a:t>2.BIPIN CHANDRA PAL--''LORD KRISHNA is the soul of India''.</a:t>
            </a:r>
          </a:p>
          <a:p>
            <a:pPr algn="l"/>
            <a:r>
              <a:rPr lang="en-US" dirty="0" smtClean="0"/>
              <a:t>3.Expoitation of British in their </a:t>
            </a:r>
            <a:r>
              <a:rPr lang="en-US" dirty="0" err="1" smtClean="0"/>
              <a:t>favour</a:t>
            </a:r>
            <a:r>
              <a:rPr lang="en-US" dirty="0" smtClean="0"/>
              <a:t>.</a:t>
            </a:r>
          </a:p>
          <a:p>
            <a:pPr algn="l"/>
            <a:r>
              <a:rPr lang="en-US" dirty="0" smtClean="0"/>
              <a:t>4.Muslims choose to remain aloof from National Struggle.</a:t>
            </a:r>
          </a:p>
          <a:p>
            <a:pPr algn="l"/>
            <a:endParaRPr lang="en-US" dirty="0" smtClean="0"/>
          </a:p>
          <a:p>
            <a:r>
              <a:rPr lang="en-US" b="1" u="sng" dirty="0" smtClean="0"/>
              <a:t>Role of Sir Syed Ahmed Khan:</a:t>
            </a:r>
          </a:p>
          <a:p>
            <a:r>
              <a:rPr lang="en-US" dirty="0" smtClean="0"/>
              <a:t>1. Promoting Western Education among Muslims.</a:t>
            </a:r>
          </a:p>
          <a:p>
            <a:r>
              <a:rPr lang="en-US" dirty="0" smtClean="0"/>
              <a:t>2. Belief in Hindi-Urdu unity.</a:t>
            </a:r>
          </a:p>
          <a:p>
            <a:r>
              <a:rPr lang="en-US" dirty="0" smtClean="0"/>
              <a:t>3. </a:t>
            </a:r>
            <a:r>
              <a:rPr lang="en-US" dirty="0" err="1" smtClean="0"/>
              <a:t>Opressing</a:t>
            </a:r>
            <a:r>
              <a:rPr lang="en-US" dirty="0" smtClean="0"/>
              <a:t> Congress--change in his view after establishment of Congress.</a:t>
            </a:r>
          </a:p>
          <a:p>
            <a:r>
              <a:rPr lang="en-US" dirty="0" smtClean="0"/>
              <a:t>4. Promoting Loyalty towards British among </a:t>
            </a:r>
            <a:r>
              <a:rPr lang="en-US" dirty="0" err="1" smtClean="0"/>
              <a:t>muslims</a:t>
            </a:r>
            <a:r>
              <a:rPr lang="en-US" dirty="0" smtClean="0"/>
              <a:t>.</a:t>
            </a:r>
          </a:p>
          <a:p>
            <a:pPr algn="l"/>
            <a:endParaRPr lang="en-US" dirty="0" smtClean="0"/>
          </a:p>
          <a:p>
            <a:pPr algn="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305800" cy="5867400"/>
          </a:xfrm>
        </p:spPr>
        <p:txBody>
          <a:bodyPr/>
          <a:lstStyle/>
          <a:p>
            <a:r>
              <a:rPr lang="en-US" sz="2800" b="1" u="sng" dirty="0" smtClean="0"/>
              <a:t>MUHAMMADEN ANGLO-ORIENTAL defense Association Objectives:</a:t>
            </a:r>
          </a:p>
          <a:p>
            <a:endParaRPr lang="en-US" sz="2800" b="1" u="sng" dirty="0" smtClean="0"/>
          </a:p>
          <a:p>
            <a:pPr algn="l">
              <a:lnSpc>
                <a:spcPct val="150000"/>
              </a:lnSpc>
            </a:pPr>
            <a:r>
              <a:rPr lang="en-US" dirty="0" smtClean="0"/>
              <a:t>1.Protect Muslim rights.</a:t>
            </a:r>
          </a:p>
          <a:p>
            <a:pPr algn="l">
              <a:lnSpc>
                <a:spcPct val="150000"/>
              </a:lnSpc>
            </a:pPr>
            <a:r>
              <a:rPr lang="en-US" dirty="0" smtClean="0"/>
              <a:t>2.Acquaint British Government with Muslims views.</a:t>
            </a:r>
          </a:p>
          <a:p>
            <a:pPr algn="l">
              <a:lnSpc>
                <a:spcPct val="150000"/>
              </a:lnSpc>
            </a:pPr>
            <a:r>
              <a:rPr lang="en-US" dirty="0" smtClean="0"/>
              <a:t>3.Work towards strengthening British rule in India.</a:t>
            </a:r>
          </a:p>
          <a:p>
            <a:pPr algn="l">
              <a:lnSpc>
                <a:spcPct val="150000"/>
              </a:lnSpc>
            </a:pPr>
            <a:r>
              <a:rPr lang="en-US" dirty="0" smtClean="0"/>
              <a:t>4.Create feeling of Loyalty among British.</a:t>
            </a:r>
          </a:p>
          <a:p>
            <a:pPr algn="l">
              <a:lnSpc>
                <a:spcPct val="150000"/>
              </a:lnSpc>
            </a:pPr>
            <a:r>
              <a:rPr lang="en-US" dirty="0" smtClean="0"/>
              <a:t>5.Prevent Muslims from joining National Movement.</a:t>
            </a:r>
          </a:p>
          <a:p>
            <a:pPr algn="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124</TotalTime>
  <Words>851</Words>
  <Application>Microsoft Office PowerPoint</Application>
  <PresentationFormat>On-screen Show (4:3)</PresentationFormat>
  <Paragraphs>132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Paper</vt:lpstr>
      <vt:lpstr>ESTABLISHMENT OF ALL INDIA MUSLIM LEAGUE</vt:lpstr>
      <vt:lpstr>Slide 2</vt:lpstr>
      <vt:lpstr>Slide 3</vt:lpstr>
      <vt:lpstr>Slide 4</vt:lpstr>
      <vt:lpstr>Slide 5</vt:lpstr>
      <vt:lpstr>Slide 6</vt:lpstr>
      <vt:lpstr>Slide 7</vt:lpstr>
      <vt:lpstr>Slide 8</vt:lpstr>
      <vt:lpstr>Slide 9</vt:lpstr>
      <vt:lpstr> ALL INDIA MUSLIM LEAGUE</vt:lpstr>
      <vt:lpstr>Slide 11</vt:lpstr>
      <vt:lpstr>Slide 12</vt:lpstr>
      <vt:lpstr>AIMS AND OBJECTIVES OF ALL INDIA MUSLIM LEAGUE</vt:lpstr>
      <vt:lpstr>Slide 14</vt:lpstr>
      <vt:lpstr>Slide 15</vt:lpstr>
      <vt:lpstr>Slide 16</vt:lpstr>
      <vt:lpstr>ROLE OF ALL INDIA MUSLIM LEAGUE IN PAKISTAN MOVEMENT AND ESTABLISHMENT OF PAKISTAN</vt:lpstr>
      <vt:lpstr>Slide 18</vt:lpstr>
      <vt:lpstr>Slide 19</vt:lpstr>
      <vt:lpstr>Slide 20</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ESTABLISHMENT OF ALL INDIA MUSLIM LEAGUE</dc:title>
  <dc:creator>user</dc:creator>
  <cp:lastModifiedBy>user</cp:lastModifiedBy>
  <cp:revision>2</cp:revision>
  <dcterms:created xsi:type="dcterms:W3CDTF">2018-03-15T17:42:46Z</dcterms:created>
  <dcterms:modified xsi:type="dcterms:W3CDTF">2018-03-15T19:50:53Z</dcterms:modified>
</cp:coreProperties>
</file>