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9"/>
  </p:notesMasterIdLst>
  <p:sldIdLst>
    <p:sldId id="256" r:id="rId2"/>
    <p:sldId id="266" r:id="rId3"/>
    <p:sldId id="257" r:id="rId4"/>
    <p:sldId id="258" r:id="rId5"/>
    <p:sldId id="259" r:id="rId6"/>
    <p:sldId id="260" r:id="rId7"/>
    <p:sldId id="262" r:id="rId8"/>
    <p:sldId id="28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1" r:id="rId19"/>
    <p:sldId id="261" r:id="rId20"/>
    <p:sldId id="263" r:id="rId21"/>
    <p:sldId id="264" r:id="rId22"/>
    <p:sldId id="265" r:id="rId23"/>
    <p:sldId id="267" r:id="rId24"/>
    <p:sldId id="282" r:id="rId25"/>
    <p:sldId id="268" r:id="rId26"/>
    <p:sldId id="269" r:id="rId27"/>
    <p:sldId id="270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36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CAAE4F-35A8-4A4F-8B83-F5ECB5C8F1C3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32637-4B4A-4B04-89B6-1B314E157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067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332637-4B4A-4B04-89B6-1B314E15789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78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6639029-8A8A-4512-B729-8E4D569F871D}" type="slidenum">
              <a:rPr lang="en-GB" sz="1200"/>
              <a:pPr/>
              <a:t>9</a:t>
            </a:fld>
            <a:endParaRPr lang="en-GB" sz="120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GB" sz="1600" smtClean="0"/>
          </a:p>
        </p:txBody>
      </p:sp>
    </p:spTree>
    <p:extLst>
      <p:ext uri="{BB962C8B-B14F-4D97-AF65-F5344CB8AC3E}">
        <p14:creationId xmlns:p14="http://schemas.microsoft.com/office/powerpoint/2010/main" val="1984486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E2490AD-B155-4FC6-82B5-383074FC5849}" type="slidenum">
              <a:rPr lang="en-GB" sz="1200"/>
              <a:pPr/>
              <a:t>10</a:t>
            </a:fld>
            <a:endParaRPr lang="en-GB" sz="120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GB" sz="1600" smtClean="0"/>
          </a:p>
        </p:txBody>
      </p:sp>
    </p:spTree>
    <p:extLst>
      <p:ext uri="{BB962C8B-B14F-4D97-AF65-F5344CB8AC3E}">
        <p14:creationId xmlns:p14="http://schemas.microsoft.com/office/powerpoint/2010/main" val="22623011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1C75CE1-FA24-4CBD-B693-F37FC8C83E92}" type="slidenum">
              <a:rPr lang="en-GB" sz="1200"/>
              <a:pPr/>
              <a:t>11</a:t>
            </a:fld>
            <a:endParaRPr lang="en-GB" sz="120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GB" sz="1600" smtClean="0"/>
          </a:p>
        </p:txBody>
      </p:sp>
    </p:spTree>
    <p:extLst>
      <p:ext uri="{BB962C8B-B14F-4D97-AF65-F5344CB8AC3E}">
        <p14:creationId xmlns:p14="http://schemas.microsoft.com/office/powerpoint/2010/main" val="19617479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931F18E-F5AD-4A5C-A5F2-C410E6409BB8}" type="slidenum">
              <a:rPr lang="en-GB" sz="1200"/>
              <a:pPr/>
              <a:t>12</a:t>
            </a:fld>
            <a:endParaRPr lang="en-GB" sz="120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GB" sz="1600" smtClean="0"/>
          </a:p>
        </p:txBody>
      </p:sp>
    </p:spTree>
    <p:extLst>
      <p:ext uri="{BB962C8B-B14F-4D97-AF65-F5344CB8AC3E}">
        <p14:creationId xmlns:p14="http://schemas.microsoft.com/office/powerpoint/2010/main" val="29823259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7DBEB64-27BF-483E-8A7C-9FEA669D03D6}" type="slidenum">
              <a:rPr lang="en-GB" sz="1200"/>
              <a:pPr/>
              <a:t>13</a:t>
            </a:fld>
            <a:endParaRPr lang="en-GB" sz="120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GB" sz="1600" smtClean="0"/>
          </a:p>
        </p:txBody>
      </p:sp>
    </p:spTree>
    <p:extLst>
      <p:ext uri="{BB962C8B-B14F-4D97-AF65-F5344CB8AC3E}">
        <p14:creationId xmlns:p14="http://schemas.microsoft.com/office/powerpoint/2010/main" val="15947133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274E5FA-8074-4E3A-9E25-B5F3788E9E7B}" type="slidenum">
              <a:rPr lang="en-GB" sz="1200"/>
              <a:pPr/>
              <a:t>14</a:t>
            </a:fld>
            <a:endParaRPr lang="en-GB" sz="120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GB" sz="1600" smtClean="0"/>
          </a:p>
        </p:txBody>
      </p:sp>
    </p:spTree>
    <p:extLst>
      <p:ext uri="{BB962C8B-B14F-4D97-AF65-F5344CB8AC3E}">
        <p14:creationId xmlns:p14="http://schemas.microsoft.com/office/powerpoint/2010/main" val="200336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National University- FAST (KHI Campus)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BB87-D71E-4CF9-82E5-0EC57876DD5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5558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National University- FAST (KHI Campus)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BB87-D71E-4CF9-82E5-0EC57876D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095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National University- FAST (KHI Campus)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BB87-D71E-4CF9-82E5-0EC57876DD5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7888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National University- FAST (KHI Campus)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BB87-D71E-4CF9-82E5-0EC57876D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068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National University- FAST (KHI Campus)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BB87-D71E-4CF9-82E5-0EC57876DD5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6563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National University- FAST (KHI Campus)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BB87-D71E-4CF9-82E5-0EC57876D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13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National University- FAST (KHI Campus)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BB87-D71E-4CF9-82E5-0EC57876D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283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National University- FAST (KHI Campus)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BB87-D71E-4CF9-82E5-0EC57876D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329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National University- FAST (KHI Campus)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BB87-D71E-4CF9-82E5-0EC57876D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967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National University- FAST (KHI Campus)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BB87-D71E-4CF9-82E5-0EC57876D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856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National University- FAST (KHI Campus)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BB87-D71E-4CF9-82E5-0EC57876DD5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3702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en-US" smtClean="0"/>
              <a:t>National University- FAST (KHI Campus)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7E2BB87-D71E-4CF9-82E5-0EC57876DD5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8409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Computer Programming</a:t>
            </a:r>
            <a:br>
              <a:rPr lang="en-US" dirty="0" smtClean="0"/>
            </a:br>
            <a:r>
              <a:rPr lang="en-US" dirty="0" smtClean="0"/>
              <a:t>Week-1</a:t>
            </a:r>
            <a:br>
              <a:rPr lang="en-US" dirty="0" smtClean="0"/>
            </a:br>
            <a:r>
              <a:rPr lang="en-US" sz="1300" dirty="0" smtClean="0"/>
              <a:t>Jan</a:t>
            </a:r>
            <a:r>
              <a:rPr lang="en-US" sz="1300" dirty="0" smtClean="0"/>
              <a:t> 22-26, 2018</a:t>
            </a:r>
            <a:endParaRPr lang="en-US" sz="13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Instructor: </a:t>
            </a:r>
          </a:p>
          <a:p>
            <a:endParaRPr lang="en-US" dirty="0" smtClean="0"/>
          </a:p>
          <a:p>
            <a:r>
              <a:rPr lang="en-US" b="1" dirty="0" smtClean="0"/>
              <a:t>Abdul Aziz</a:t>
            </a:r>
          </a:p>
          <a:p>
            <a:r>
              <a:rPr lang="en-US" sz="1600" dirty="0" smtClean="0"/>
              <a:t>Assistant Professor </a:t>
            </a:r>
          </a:p>
          <a:p>
            <a:r>
              <a:rPr lang="en-US" sz="1300" dirty="0" smtClean="0"/>
              <a:t>(Computer Science Department) </a:t>
            </a:r>
          </a:p>
          <a:p>
            <a:r>
              <a:rPr lang="en-US" sz="1300" dirty="0"/>
              <a:t>National University- FAST (KHI Campus)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BB87-D71E-4CF9-82E5-0EC57876DD5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32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First Generation Languages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62200" y="2017713"/>
            <a:ext cx="8116888" cy="4114800"/>
          </a:xfrm>
        </p:spPr>
        <p:txBody>
          <a:bodyPr/>
          <a:lstStyle/>
          <a:p>
            <a:pPr eaLnBrk="1" hangingPunct="1"/>
            <a:r>
              <a:rPr lang="en-US" smtClean="0"/>
              <a:t>Machine language</a:t>
            </a:r>
          </a:p>
          <a:p>
            <a:pPr lvl="1" eaLnBrk="1" hangingPunct="1"/>
            <a:r>
              <a:rPr lang="en-US" smtClean="0">
                <a:solidFill>
                  <a:srgbClr val="333399"/>
                </a:solidFill>
              </a:rPr>
              <a:t>Operation code</a:t>
            </a:r>
            <a:r>
              <a:rPr lang="en-US" smtClean="0"/>
              <a:t> – such as addition or subtraction.</a:t>
            </a:r>
          </a:p>
          <a:p>
            <a:pPr lvl="1" eaLnBrk="1" hangingPunct="1"/>
            <a:r>
              <a:rPr lang="en-US" smtClean="0">
                <a:solidFill>
                  <a:srgbClr val="333399"/>
                </a:solidFill>
              </a:rPr>
              <a:t>Operands</a:t>
            </a:r>
            <a:r>
              <a:rPr lang="en-US" smtClean="0"/>
              <a:t> – that identify the data to be processed.</a:t>
            </a:r>
          </a:p>
          <a:p>
            <a:pPr lvl="1" eaLnBrk="1" hangingPunct="1"/>
            <a:r>
              <a:rPr lang="en-US" smtClean="0"/>
              <a:t>Machine language is machine dependent as it is the only language the computer can understand.</a:t>
            </a:r>
          </a:p>
          <a:p>
            <a:pPr lvl="1" eaLnBrk="1" hangingPunct="1"/>
            <a:r>
              <a:rPr lang="en-US" smtClean="0"/>
              <a:t>Very efficient code but very difficult to write.</a:t>
            </a:r>
          </a:p>
        </p:txBody>
      </p:sp>
    </p:spTree>
    <p:extLst>
      <p:ext uri="{BB962C8B-B14F-4D97-AF65-F5344CB8AC3E}">
        <p14:creationId xmlns:p14="http://schemas.microsoft.com/office/powerpoint/2010/main" val="22997183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Second Generation Languages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0" y="2017713"/>
            <a:ext cx="8193088" cy="4114800"/>
          </a:xfrm>
        </p:spPr>
        <p:txBody>
          <a:bodyPr/>
          <a:lstStyle/>
          <a:p>
            <a:pPr eaLnBrk="1" hangingPunct="1"/>
            <a:r>
              <a:rPr lang="en-US" smtClean="0"/>
              <a:t>Assembly languages</a:t>
            </a:r>
          </a:p>
          <a:p>
            <a:pPr lvl="1" eaLnBrk="1" hangingPunct="1"/>
            <a:r>
              <a:rPr lang="en-US" smtClean="0"/>
              <a:t>Symbolic operation codes replaced binary operation codes.</a:t>
            </a:r>
          </a:p>
          <a:p>
            <a:pPr lvl="1" eaLnBrk="1" hangingPunct="1"/>
            <a:r>
              <a:rPr lang="en-US" smtClean="0"/>
              <a:t>Assembly language programs needed to be “assembled” for execution by the computer.  Each assembly language instruction is translated into one machine language instruction.</a:t>
            </a:r>
          </a:p>
          <a:p>
            <a:pPr lvl="1" eaLnBrk="1" hangingPunct="1"/>
            <a:r>
              <a:rPr lang="en-US" smtClean="0"/>
              <a:t>Very efficient code and easier to write.</a:t>
            </a:r>
          </a:p>
        </p:txBody>
      </p:sp>
    </p:spTree>
    <p:extLst>
      <p:ext uri="{BB962C8B-B14F-4D97-AF65-F5344CB8AC3E}">
        <p14:creationId xmlns:p14="http://schemas.microsoft.com/office/powerpoint/2010/main" val="41393109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Third Generation Languages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0" y="2017713"/>
            <a:ext cx="8193088" cy="4114800"/>
          </a:xfrm>
        </p:spPr>
        <p:txBody>
          <a:bodyPr/>
          <a:lstStyle/>
          <a:p>
            <a:pPr eaLnBrk="1" hangingPunct="1"/>
            <a:r>
              <a:rPr lang="en-US" dirty="0" smtClean="0"/>
              <a:t>High Level Languages</a:t>
            </a:r>
          </a:p>
          <a:p>
            <a:pPr eaLnBrk="1" hangingPunct="1"/>
            <a:r>
              <a:rPr lang="en-US" dirty="0" smtClean="0"/>
              <a:t>Closer to English but included simple mathematical notation.</a:t>
            </a:r>
          </a:p>
          <a:p>
            <a:pPr lvl="1" eaLnBrk="1" hangingPunct="1"/>
            <a:r>
              <a:rPr lang="en-US" dirty="0" smtClean="0"/>
              <a:t>Programs written in </a:t>
            </a:r>
            <a:r>
              <a:rPr lang="en-US" dirty="0" smtClean="0">
                <a:solidFill>
                  <a:srgbClr val="333399"/>
                </a:solidFill>
              </a:rPr>
              <a:t>source code</a:t>
            </a:r>
            <a:r>
              <a:rPr lang="en-US" dirty="0" smtClean="0"/>
              <a:t> which must be translated into machine language programs called </a:t>
            </a:r>
            <a:r>
              <a:rPr lang="en-US" dirty="0" smtClean="0">
                <a:solidFill>
                  <a:srgbClr val="333399"/>
                </a:solidFill>
              </a:rPr>
              <a:t>object code</a:t>
            </a:r>
            <a:r>
              <a:rPr lang="en-US" dirty="0" smtClean="0"/>
              <a:t>.</a:t>
            </a:r>
          </a:p>
          <a:p>
            <a:pPr lvl="1" eaLnBrk="1" hangingPunct="1"/>
            <a:r>
              <a:rPr lang="en-US" dirty="0" smtClean="0"/>
              <a:t>The translation of source code to object code is accomplished by a machine language system program called a </a:t>
            </a:r>
            <a:r>
              <a:rPr lang="en-US" dirty="0" smtClean="0">
                <a:solidFill>
                  <a:srgbClr val="333399"/>
                </a:solidFill>
              </a:rPr>
              <a:t>compiler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691106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Third Generation Languages (cont’d.)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0" y="2017713"/>
            <a:ext cx="8193088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Alternative to compilation is interpretation which is accomplished by a system program called an </a:t>
            </a:r>
            <a:r>
              <a:rPr lang="en-US" dirty="0" smtClean="0">
                <a:solidFill>
                  <a:srgbClr val="333399"/>
                </a:solidFill>
              </a:rPr>
              <a:t>interpreter</a:t>
            </a:r>
            <a:r>
              <a:rPr lang="en-US" dirty="0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Common third generation languages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FORTRAN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COBOL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C and C++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Visual Basic</a:t>
            </a:r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22285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Fourth Generation Languages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Event based programming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A high level language (</a:t>
            </a:r>
            <a:r>
              <a:rPr lang="en-US" dirty="0" smtClean="0">
                <a:solidFill>
                  <a:srgbClr val="333399"/>
                </a:solidFill>
              </a:rPr>
              <a:t>4GL</a:t>
            </a:r>
            <a:r>
              <a:rPr lang="en-US" dirty="0" smtClean="0"/>
              <a:t>) that requires fewer instructions to accomplish a task than a third generation language.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Used with databases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Query languages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Report generators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Forms designers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Application generators</a:t>
            </a:r>
          </a:p>
        </p:txBody>
      </p:sp>
    </p:spTree>
    <p:extLst>
      <p:ext uri="{BB962C8B-B14F-4D97-AF65-F5344CB8AC3E}">
        <p14:creationId xmlns:p14="http://schemas.microsoft.com/office/powerpoint/2010/main" val="3575812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Fifth Generation Languages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Artificial Intelligence</a:t>
            </a:r>
          </a:p>
          <a:p>
            <a:r>
              <a:rPr lang="en-US" dirty="0" smtClean="0"/>
              <a:t>Machines that can think like humans</a:t>
            </a:r>
          </a:p>
          <a:p>
            <a:r>
              <a:rPr lang="en-US" dirty="0" smtClean="0"/>
              <a:t>Machines that takes its own decisions</a:t>
            </a:r>
          </a:p>
          <a:p>
            <a:endParaRPr lang="en-US" dirty="0" smtClean="0"/>
          </a:p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7085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Paradigms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1- Sequential</a:t>
            </a:r>
          </a:p>
          <a:p>
            <a:r>
              <a:rPr lang="en-US" dirty="0" smtClean="0"/>
              <a:t>2- Procedural</a:t>
            </a:r>
          </a:p>
          <a:p>
            <a:r>
              <a:rPr lang="en-US" dirty="0" smtClean="0"/>
              <a:t>3- Object Oriented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BB87-D71E-4CF9-82E5-0EC57876DD5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78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Paradigms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BB87-D71E-4CF9-82E5-0EC57876DD58}" type="slidenum">
              <a:rPr lang="en-US" smtClean="0"/>
              <a:t>17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369126" y="2632363"/>
            <a:ext cx="1316181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Oriented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724399" y="2632364"/>
            <a:ext cx="1399310" cy="9143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 Oriented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7162801" y="2632363"/>
            <a:ext cx="1316181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 Oriented</a:t>
            </a:r>
            <a:endParaRPr lang="en-US" dirty="0"/>
          </a:p>
        </p:txBody>
      </p:sp>
      <p:sp>
        <p:nvSpPr>
          <p:cNvPr id="9" name="Curved Up Arrow 8"/>
          <p:cNvSpPr/>
          <p:nvPr/>
        </p:nvSpPr>
        <p:spPr>
          <a:xfrm>
            <a:off x="3574471" y="3824130"/>
            <a:ext cx="1593273" cy="540327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urved Up Arrow 9"/>
          <p:cNvSpPr/>
          <p:nvPr/>
        </p:nvSpPr>
        <p:spPr>
          <a:xfrm>
            <a:off x="5884164" y="3824129"/>
            <a:ext cx="1593273" cy="540327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75162" y="5056910"/>
            <a:ext cx="17041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Think in term of data that we needed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572000" y="5056910"/>
            <a:ext cx="17041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Think in term of Process that we needed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968838" y="5056910"/>
            <a:ext cx="17041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Think in term of Object that is involved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77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build="p" animBg="1"/>
      <p:bldP spid="8" grpId="0" animBg="1"/>
      <p:bldP spid="9" grpId="0" animBg="1"/>
      <p:bldP spid="10" grpId="0" animBg="1"/>
      <p:bldP spid="11" grpId="0"/>
      <p:bldP spid="13" grpId="0"/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 one, class two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- Introduction to OO paradigm</a:t>
            </a:r>
          </a:p>
          <a:p>
            <a:r>
              <a:rPr lang="en-US" dirty="0" smtClean="0"/>
              <a:t>- Principles of Object Oriented Paradigm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BB87-D71E-4CF9-82E5-0EC57876DD5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123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object orientation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- A technique for system modeling.</a:t>
            </a:r>
          </a:p>
          <a:p>
            <a:r>
              <a:rPr lang="en-US" dirty="0" smtClean="0"/>
              <a:t>- OO model consists of several interacting objects.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BB87-D71E-4CF9-82E5-0EC57876DD58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00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- Publish material by Virtual </a:t>
            </a:r>
            <a:r>
              <a:rPr lang="en-US" dirty="0"/>
              <a:t>University of </a:t>
            </a:r>
            <a:r>
              <a:rPr lang="en-US" dirty="0" smtClean="0"/>
              <a:t>Pakistan.</a:t>
            </a:r>
          </a:p>
          <a:p>
            <a:r>
              <a:rPr lang="en-US" dirty="0" smtClean="0"/>
              <a:t>- </a:t>
            </a:r>
            <a:r>
              <a:rPr lang="en-US" dirty="0"/>
              <a:t>Publish material by </a:t>
            </a:r>
            <a:r>
              <a:rPr lang="en-US" dirty="0" err="1"/>
              <a:t>Deitel</a:t>
            </a:r>
            <a:r>
              <a:rPr lang="en-US" dirty="0"/>
              <a:t> &amp; </a:t>
            </a:r>
            <a:r>
              <a:rPr lang="en-US" dirty="0" err="1"/>
              <a:t>Deitel</a:t>
            </a:r>
            <a:r>
              <a:rPr lang="en-US" dirty="0" smtClean="0"/>
              <a:t>.</a:t>
            </a:r>
          </a:p>
          <a:p>
            <a:r>
              <a:rPr lang="en-US" dirty="0" smtClean="0"/>
              <a:t>- </a:t>
            </a:r>
            <a:r>
              <a:rPr lang="en-US" dirty="0"/>
              <a:t>Publish material by </a:t>
            </a:r>
            <a:r>
              <a:rPr lang="en-US" dirty="0" smtClean="0"/>
              <a:t>Rober</a:t>
            </a:r>
            <a:r>
              <a:rPr lang="en-US" dirty="0"/>
              <a:t>t</a:t>
            </a:r>
            <a:r>
              <a:rPr lang="en-US" dirty="0" smtClean="0"/>
              <a:t> </a:t>
            </a:r>
            <a:r>
              <a:rPr lang="en-US" dirty="0" err="1" smtClean="0"/>
              <a:t>Lafore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BB87-D71E-4CF9-82E5-0EC57876DD5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42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Model?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- abstraction </a:t>
            </a:r>
            <a:r>
              <a:rPr lang="en-US" dirty="0"/>
              <a:t>of </a:t>
            </a:r>
            <a:r>
              <a:rPr lang="en-US" dirty="0" smtClean="0"/>
              <a:t>something.</a:t>
            </a:r>
          </a:p>
          <a:p>
            <a:r>
              <a:rPr lang="en-US" dirty="0"/>
              <a:t>- Purpose is to understand the product </a:t>
            </a:r>
            <a:r>
              <a:rPr lang="en-US" dirty="0" smtClean="0"/>
              <a:t>before developing 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BB87-D71E-4CF9-82E5-0EC57876DD58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905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OO Model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7522" t="27373" r="29819" b="19801"/>
          <a:stretch/>
        </p:blipFill>
        <p:spPr>
          <a:xfrm>
            <a:off x="2923505" y="2228044"/>
            <a:ext cx="5370490" cy="373894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BB87-D71E-4CF9-82E5-0EC57876DD58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30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OO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Objects </a:t>
            </a:r>
          </a:p>
          <a:p>
            <a:pPr lvl="1"/>
            <a:r>
              <a:rPr lang="en-US" dirty="0" smtClean="0"/>
              <a:t>Person </a:t>
            </a:r>
            <a:r>
              <a:rPr lang="en-US" dirty="0" err="1" smtClean="0"/>
              <a:t>i.e</a:t>
            </a:r>
            <a:r>
              <a:rPr lang="en-US" dirty="0" smtClean="0"/>
              <a:t> Name: Ali </a:t>
            </a:r>
          </a:p>
          <a:p>
            <a:pPr lvl="1"/>
            <a:r>
              <a:rPr lang="en-US" dirty="0" smtClean="0"/>
              <a:t>House </a:t>
            </a:r>
          </a:p>
          <a:p>
            <a:pPr lvl="1"/>
            <a:r>
              <a:rPr lang="en-US" dirty="0" smtClean="0"/>
              <a:t>Car </a:t>
            </a:r>
          </a:p>
          <a:p>
            <a:pPr lvl="1"/>
            <a:r>
              <a:rPr lang="en-US" dirty="0" smtClean="0"/>
              <a:t>Tree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Interactions</a:t>
            </a:r>
            <a:endParaRPr lang="en-US" dirty="0"/>
          </a:p>
          <a:p>
            <a:pPr lvl="1"/>
            <a:r>
              <a:rPr lang="en-US" dirty="0" smtClean="0"/>
              <a:t>Ali </a:t>
            </a:r>
            <a:r>
              <a:rPr lang="en-US" dirty="0"/>
              <a:t>lives in the house</a:t>
            </a:r>
          </a:p>
          <a:p>
            <a:pPr lvl="1"/>
            <a:r>
              <a:rPr lang="en-US" dirty="0" smtClean="0"/>
              <a:t>Ali </a:t>
            </a:r>
            <a:r>
              <a:rPr lang="en-US" dirty="0"/>
              <a:t>drives the car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BB87-D71E-4CF9-82E5-0EC57876DD58}" type="slidenum">
              <a:rPr lang="en-US" smtClean="0"/>
              <a:t>22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44820" t="30766" r="22911" b="40536"/>
          <a:stretch/>
        </p:blipFill>
        <p:spPr>
          <a:xfrm>
            <a:off x="5396248" y="2562896"/>
            <a:ext cx="4198512" cy="2099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2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Object-Orientation - 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- People </a:t>
            </a:r>
            <a:r>
              <a:rPr lang="en-US" dirty="0"/>
              <a:t>think in terms of objects</a:t>
            </a:r>
          </a:p>
          <a:p>
            <a:r>
              <a:rPr lang="en-US" dirty="0" smtClean="0"/>
              <a:t>- OO </a:t>
            </a:r>
            <a:r>
              <a:rPr lang="en-US" dirty="0"/>
              <a:t>models map to reality</a:t>
            </a:r>
          </a:p>
          <a:p>
            <a:endParaRPr lang="en-US" dirty="0" smtClean="0"/>
          </a:p>
          <a:p>
            <a:r>
              <a:rPr lang="en-US" dirty="0" smtClean="0"/>
              <a:t>Therefore</a:t>
            </a:r>
            <a:r>
              <a:rPr lang="en-US" dirty="0"/>
              <a:t>, OO models </a:t>
            </a:r>
            <a:r>
              <a:rPr lang="en-US" dirty="0" smtClean="0"/>
              <a:t>are:</a:t>
            </a:r>
            <a:endParaRPr lang="en-US" dirty="0"/>
          </a:p>
          <a:p>
            <a:r>
              <a:rPr lang="en-US" dirty="0" smtClean="0"/>
              <a:t>- easy </a:t>
            </a:r>
            <a:r>
              <a:rPr lang="en-US" dirty="0"/>
              <a:t>to develop</a:t>
            </a:r>
          </a:p>
          <a:p>
            <a:r>
              <a:rPr lang="en-US" dirty="0" smtClean="0"/>
              <a:t>- easy </a:t>
            </a:r>
            <a:r>
              <a:rPr lang="en-US" dirty="0"/>
              <a:t>to understand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BB87-D71E-4CF9-82E5-0EC57876DD5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49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Five principles of OO paradigm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1- Abstraction: To have the relevant information.</a:t>
            </a:r>
          </a:p>
          <a:p>
            <a:r>
              <a:rPr lang="en-US" dirty="0" smtClean="0"/>
              <a:t>2- Encapsulation: To hide information inside the object.</a:t>
            </a:r>
          </a:p>
          <a:p>
            <a:r>
              <a:rPr lang="en-US" dirty="0" smtClean="0"/>
              <a:t>3- Polymorphism: To have many shapes / behaviors.</a:t>
            </a:r>
          </a:p>
          <a:p>
            <a:r>
              <a:rPr lang="en-US" dirty="0" smtClean="0"/>
              <a:t>4- Inheritance: To create a new object with an existing one (To adopt features from others)</a:t>
            </a:r>
          </a:p>
          <a:p>
            <a:r>
              <a:rPr lang="en-US" dirty="0" smtClean="0"/>
              <a:t>5- Reusability: Ability to use an object again and again if needed.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BB87-D71E-4CF9-82E5-0EC57876DD5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675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Object?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object </a:t>
            </a:r>
            <a:r>
              <a:rPr lang="en-US" dirty="0" smtClean="0"/>
              <a:t>is:</a:t>
            </a:r>
          </a:p>
          <a:p>
            <a:r>
              <a:rPr lang="en-US" dirty="0" smtClean="0"/>
              <a:t>- It can be anything for which we want to save Information</a:t>
            </a:r>
          </a:p>
          <a:p>
            <a:r>
              <a:rPr lang="en-US" dirty="0" smtClean="0"/>
              <a:t>- Something </a:t>
            </a:r>
            <a:r>
              <a:rPr lang="en-US" dirty="0"/>
              <a:t>tangible (Ali, Car</a:t>
            </a:r>
            <a:r>
              <a:rPr lang="en-US" dirty="0" smtClean="0"/>
              <a:t>)</a:t>
            </a:r>
          </a:p>
          <a:p>
            <a:r>
              <a:rPr lang="en-US" dirty="0"/>
              <a:t>- Something that can be </a:t>
            </a:r>
            <a:r>
              <a:rPr lang="en-US" dirty="0" smtClean="0"/>
              <a:t>captured intellectually </a:t>
            </a:r>
            <a:r>
              <a:rPr lang="en-US" dirty="0"/>
              <a:t>(Time</a:t>
            </a:r>
            <a:r>
              <a:rPr lang="en-US" dirty="0" smtClean="0"/>
              <a:t>, date)</a:t>
            </a:r>
          </a:p>
          <a:p>
            <a:endParaRPr lang="en-US" dirty="0" smtClean="0"/>
          </a:p>
          <a:p>
            <a:r>
              <a:rPr lang="en-US" dirty="0" smtClean="0"/>
              <a:t>An </a:t>
            </a:r>
            <a:r>
              <a:rPr lang="en-US" dirty="0"/>
              <a:t>object </a:t>
            </a:r>
            <a:r>
              <a:rPr lang="en-US" dirty="0" smtClean="0"/>
              <a:t>has:</a:t>
            </a:r>
          </a:p>
          <a:p>
            <a:pPr lvl="1"/>
            <a:r>
              <a:rPr lang="en-US" dirty="0" smtClean="0"/>
              <a:t>State / attributes / properties / data</a:t>
            </a:r>
            <a:endParaRPr lang="en-US" dirty="0"/>
          </a:p>
          <a:p>
            <a:pPr lvl="1"/>
            <a:r>
              <a:rPr lang="en-US" dirty="0" smtClean="0"/>
              <a:t>Well-defined behavior / methods / functions</a:t>
            </a:r>
            <a:endParaRPr lang="en-US" dirty="0"/>
          </a:p>
          <a:p>
            <a:pPr lvl="1"/>
            <a:r>
              <a:rPr lang="en-US" dirty="0" smtClean="0"/>
              <a:t>Unique identity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BB87-D71E-4CF9-82E5-0EC57876DD5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21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 as an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Attributes:</a:t>
            </a:r>
            <a:endParaRPr lang="en-US" dirty="0"/>
          </a:p>
          <a:p>
            <a:pPr lvl="1"/>
            <a:r>
              <a:rPr lang="en-US" dirty="0" smtClean="0"/>
              <a:t>Name</a:t>
            </a:r>
            <a:endParaRPr lang="en-US" dirty="0"/>
          </a:p>
          <a:p>
            <a:pPr lvl="1"/>
            <a:r>
              <a:rPr lang="en-US" dirty="0" smtClean="0"/>
              <a:t>age</a:t>
            </a:r>
            <a:endParaRPr lang="en-US" dirty="0"/>
          </a:p>
          <a:p>
            <a:r>
              <a:rPr lang="en-US" dirty="0" smtClean="0"/>
              <a:t>Behavior </a:t>
            </a:r>
            <a:r>
              <a:rPr lang="en-US" dirty="0"/>
              <a:t>(operations)</a:t>
            </a:r>
          </a:p>
          <a:p>
            <a:pPr lvl="1"/>
            <a:r>
              <a:rPr lang="en-US" dirty="0" smtClean="0"/>
              <a:t>Walks</a:t>
            </a:r>
            <a:endParaRPr lang="en-US" dirty="0"/>
          </a:p>
          <a:p>
            <a:pPr lvl="1"/>
            <a:r>
              <a:rPr lang="en-US" dirty="0" smtClean="0"/>
              <a:t>Eats</a:t>
            </a:r>
            <a:endParaRPr lang="en-US" dirty="0"/>
          </a:p>
          <a:p>
            <a:r>
              <a:rPr lang="en-US" dirty="0" smtClean="0"/>
              <a:t>Identity</a:t>
            </a:r>
            <a:endParaRPr lang="en-US" dirty="0"/>
          </a:p>
          <a:p>
            <a:pPr lvl="1"/>
            <a:r>
              <a:rPr lang="en-US" dirty="0" smtClean="0"/>
              <a:t>His </a:t>
            </a:r>
            <a:r>
              <a:rPr lang="en-US" dirty="0"/>
              <a:t>name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BB87-D71E-4CF9-82E5-0EC57876DD5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750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 as an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State (attributes)</a:t>
            </a:r>
          </a:p>
          <a:p>
            <a:pPr lvl="1"/>
            <a:r>
              <a:rPr lang="en-US" dirty="0" smtClean="0"/>
              <a:t>Color</a:t>
            </a:r>
            <a:endParaRPr lang="en-US" dirty="0"/>
          </a:p>
          <a:p>
            <a:pPr lvl="1"/>
            <a:r>
              <a:rPr lang="en-US" dirty="0" smtClean="0"/>
              <a:t>Model</a:t>
            </a:r>
            <a:endParaRPr lang="en-US" dirty="0"/>
          </a:p>
          <a:p>
            <a:r>
              <a:rPr lang="en-US" dirty="0" smtClean="0"/>
              <a:t>Behavior </a:t>
            </a:r>
            <a:r>
              <a:rPr lang="en-US" dirty="0"/>
              <a:t>(operations)</a:t>
            </a:r>
          </a:p>
          <a:p>
            <a:pPr lvl="1"/>
            <a:r>
              <a:rPr lang="en-US" dirty="0" smtClean="0"/>
              <a:t>Accelerate</a:t>
            </a:r>
            <a:endParaRPr lang="en-US" dirty="0"/>
          </a:p>
          <a:p>
            <a:pPr lvl="1"/>
            <a:r>
              <a:rPr lang="en-US" dirty="0" smtClean="0"/>
              <a:t>Start </a:t>
            </a:r>
            <a:r>
              <a:rPr lang="en-US" dirty="0"/>
              <a:t>Car</a:t>
            </a:r>
          </a:p>
          <a:p>
            <a:pPr lvl="1"/>
            <a:r>
              <a:rPr lang="en-US" dirty="0" smtClean="0"/>
              <a:t>Change </a:t>
            </a:r>
            <a:r>
              <a:rPr lang="en-US" dirty="0"/>
              <a:t>Gear</a:t>
            </a:r>
          </a:p>
          <a:p>
            <a:r>
              <a:rPr lang="en-US" dirty="0" smtClean="0"/>
              <a:t>Identity</a:t>
            </a:r>
            <a:endParaRPr lang="en-US" dirty="0"/>
          </a:p>
          <a:p>
            <a:pPr lvl="1"/>
            <a:r>
              <a:rPr lang="en-US" dirty="0" smtClean="0"/>
              <a:t>Its </a:t>
            </a:r>
            <a:r>
              <a:rPr lang="en-US" dirty="0"/>
              <a:t>registration number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BB87-D71E-4CF9-82E5-0EC57876DD5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05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have done so far 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- Introduction to Computer Programming (ITC):</a:t>
            </a:r>
          </a:p>
          <a:p>
            <a:pPr lvl="1"/>
            <a:r>
              <a:rPr lang="en-US" dirty="0" smtClean="0"/>
              <a:t>How to think a program.</a:t>
            </a:r>
          </a:p>
          <a:p>
            <a:pPr lvl="1"/>
            <a:r>
              <a:rPr lang="en-US" dirty="0" smtClean="0"/>
              <a:t>How to write a program.</a:t>
            </a:r>
          </a:p>
          <a:p>
            <a:pPr lvl="1"/>
            <a:r>
              <a:rPr lang="en-US" dirty="0" smtClean="0"/>
              <a:t>Basic Programming structure.</a:t>
            </a:r>
          </a:p>
          <a:p>
            <a:pPr lvl="1"/>
            <a:r>
              <a:rPr lang="en-US" dirty="0" smtClean="0"/>
              <a:t>Procedural paradigm.</a:t>
            </a:r>
          </a:p>
          <a:p>
            <a:pPr lvl="1"/>
            <a:r>
              <a:rPr lang="en-US" dirty="0" smtClean="0"/>
              <a:t>Group of functions that interact with each other.</a:t>
            </a:r>
          </a:p>
          <a:p>
            <a:pPr marL="128016" lvl="1" indent="0">
              <a:buNone/>
            </a:pPr>
            <a:endParaRPr lang="en-US" dirty="0" smtClean="0"/>
          </a:p>
          <a:p>
            <a:pPr marL="128016" lvl="1" indent="0">
              <a:buNone/>
            </a:pPr>
            <a:r>
              <a:rPr lang="en-US" dirty="0" smtClean="0"/>
              <a:t>- Already have knowledge about the offered course.</a:t>
            </a:r>
          </a:p>
          <a:p>
            <a:pPr marL="128016" lvl="1" indent="0">
              <a:buNone/>
            </a:pPr>
            <a:r>
              <a:rPr lang="en-US" dirty="0" smtClean="0"/>
              <a:t>- Need to strengthen our concepts.</a:t>
            </a:r>
          </a:p>
          <a:p>
            <a:pPr marL="128016" lvl="1" indent="0">
              <a:buNone/>
            </a:pPr>
            <a:r>
              <a:rPr lang="en-US" dirty="0" smtClean="0"/>
              <a:t>- Try to implement what we know.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BB87-D71E-4CF9-82E5-0EC57876DD5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55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Programming as a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we will study:</a:t>
            </a:r>
          </a:p>
          <a:p>
            <a:pPr lvl="1"/>
            <a:r>
              <a:rPr lang="en-US" dirty="0" smtClean="0"/>
              <a:t>Object Oriented Programming.</a:t>
            </a:r>
          </a:p>
          <a:p>
            <a:pPr lvl="1"/>
            <a:r>
              <a:rPr lang="en-US" dirty="0" smtClean="0"/>
              <a:t>How to think in a OOP way.</a:t>
            </a:r>
          </a:p>
          <a:p>
            <a:pPr lvl="1"/>
            <a:r>
              <a:rPr lang="en-US" dirty="0" smtClean="0"/>
              <a:t>How to map real world into a program </a:t>
            </a:r>
          </a:p>
          <a:p>
            <a:pPr lvl="1"/>
            <a:r>
              <a:rPr lang="en-US" dirty="0" smtClean="0"/>
              <a:t>Or, how to program a real world scenario.</a:t>
            </a:r>
          </a:p>
          <a:p>
            <a:pPr lvl="1"/>
            <a:r>
              <a:rPr lang="en-US" dirty="0" smtClean="0"/>
              <a:t>Aim :</a:t>
            </a:r>
          </a:p>
          <a:p>
            <a:pPr lvl="2"/>
            <a:r>
              <a:rPr lang="en-US" dirty="0" smtClean="0"/>
              <a:t>Our aim is to lean the concepts of Object Oriented programming.</a:t>
            </a:r>
          </a:p>
          <a:p>
            <a:pPr lvl="2"/>
            <a:r>
              <a:rPr lang="en-US" dirty="0" smtClean="0"/>
              <a:t>Try to digest them.</a:t>
            </a:r>
          </a:p>
          <a:p>
            <a:pPr lvl="2"/>
            <a:r>
              <a:rPr lang="en-US" dirty="0" smtClean="0"/>
              <a:t>Implement in a program.</a:t>
            </a:r>
          </a:p>
          <a:p>
            <a:pPr lvl="2"/>
            <a:r>
              <a:rPr lang="en-US" dirty="0" smtClean="0"/>
              <a:t>Tool: C++.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BB87-D71E-4CF9-82E5-0EC57876DD5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41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 of the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- Object Oriented Programming.</a:t>
            </a:r>
          </a:p>
          <a:p>
            <a:r>
              <a:rPr lang="en-US" dirty="0" smtClean="0"/>
              <a:t>- Classes &amp; Objects.</a:t>
            </a:r>
          </a:p>
          <a:p>
            <a:r>
              <a:rPr lang="en-US" dirty="0" smtClean="0"/>
              <a:t>- Overloading.</a:t>
            </a:r>
          </a:p>
          <a:p>
            <a:r>
              <a:rPr lang="en-US" dirty="0" smtClean="0"/>
              <a:t>- Inheritance.</a:t>
            </a:r>
          </a:p>
          <a:p>
            <a:r>
              <a:rPr lang="en-US" dirty="0" smtClean="0"/>
              <a:t>- Polymorphism.</a:t>
            </a:r>
          </a:p>
          <a:p>
            <a:r>
              <a:rPr lang="en-US" dirty="0" smtClean="0"/>
              <a:t>- Generic Programming.</a:t>
            </a:r>
          </a:p>
          <a:p>
            <a:r>
              <a:rPr lang="en-US" dirty="0" smtClean="0"/>
              <a:t>- Exception Handling.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BB87-D71E-4CF9-82E5-0EC57876DD5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25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Text Book:</a:t>
            </a:r>
          </a:p>
          <a:p>
            <a:r>
              <a:rPr lang="en-US" dirty="0" smtClean="0"/>
              <a:t>1- C++ How to program By </a:t>
            </a:r>
            <a:r>
              <a:rPr lang="en-US" dirty="0" err="1" smtClean="0"/>
              <a:t>Deitel</a:t>
            </a:r>
            <a:r>
              <a:rPr lang="en-US" dirty="0" smtClean="0"/>
              <a:t> &amp; </a:t>
            </a:r>
            <a:r>
              <a:rPr lang="en-US" dirty="0" err="1" smtClean="0"/>
              <a:t>Deitel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Reference Books:</a:t>
            </a:r>
          </a:p>
          <a:p>
            <a:r>
              <a:rPr lang="en-US" dirty="0" smtClean="0"/>
              <a:t>1- The C++ Programming Language By </a:t>
            </a:r>
            <a:r>
              <a:rPr lang="en-US" dirty="0" err="1" smtClean="0"/>
              <a:t>Bjarne</a:t>
            </a:r>
            <a:r>
              <a:rPr lang="en-US" dirty="0" smtClean="0"/>
              <a:t> </a:t>
            </a:r>
            <a:r>
              <a:rPr lang="en-US" dirty="0" err="1" smtClean="0"/>
              <a:t>Stroustrup</a:t>
            </a:r>
            <a:r>
              <a:rPr lang="en-US" dirty="0" smtClean="0"/>
              <a:t>.</a:t>
            </a:r>
          </a:p>
          <a:p>
            <a:r>
              <a:rPr lang="en-US" dirty="0" smtClean="0"/>
              <a:t>2- Object Oriented Software Engineering By Jacobson.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BB87-D71E-4CF9-82E5-0EC57876DD5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79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Grading 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Quiz’s				10		at least five</a:t>
            </a:r>
          </a:p>
          <a:p>
            <a:r>
              <a:rPr lang="en-US" dirty="0" smtClean="0"/>
              <a:t>Assignments			10		at least </a:t>
            </a:r>
            <a:r>
              <a:rPr lang="en-US" dirty="0" smtClean="0"/>
              <a:t>two</a:t>
            </a:r>
            <a:endParaRPr lang="en-US" dirty="0" smtClean="0"/>
          </a:p>
          <a:p>
            <a:r>
              <a:rPr lang="en-US" dirty="0" smtClean="0"/>
              <a:t>Midterm’s</a:t>
            </a:r>
            <a:r>
              <a:rPr lang="en-US" dirty="0" smtClean="0"/>
              <a:t>			30		two (15 marks each)</a:t>
            </a:r>
          </a:p>
          <a:p>
            <a:r>
              <a:rPr lang="en-US" dirty="0" smtClean="0"/>
              <a:t>Final				</a:t>
            </a:r>
            <a:r>
              <a:rPr lang="en-US" dirty="0" smtClean="0"/>
              <a:t>50</a:t>
            </a:r>
            <a:endParaRPr lang="en-US" dirty="0" smtClean="0"/>
          </a:p>
          <a:p>
            <a:r>
              <a:rPr lang="en-US" dirty="0" smtClean="0"/>
              <a:t>                                            _____</a:t>
            </a:r>
          </a:p>
          <a:p>
            <a:r>
              <a:rPr lang="en-US" dirty="0" smtClean="0"/>
              <a:t>Total				100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BB87-D71E-4CF9-82E5-0EC57876DD5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38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 One, class 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- Introduction to  the Generation of Languages</a:t>
            </a:r>
          </a:p>
          <a:p>
            <a:r>
              <a:rPr lang="en-US" dirty="0" smtClean="0"/>
              <a:t>- Introduction to Programming Paradigms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BB87-D71E-4CF9-82E5-0EC57876DD5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91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 Are the Types of Programming Languages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First Generation Languages</a:t>
            </a:r>
          </a:p>
          <a:p>
            <a:pPr eaLnBrk="1" hangingPunct="1"/>
            <a:r>
              <a:rPr lang="en-US" smtClean="0"/>
              <a:t>Second Generation Languages</a:t>
            </a:r>
          </a:p>
          <a:p>
            <a:pPr eaLnBrk="1" hangingPunct="1"/>
            <a:r>
              <a:rPr lang="en-US" smtClean="0"/>
              <a:t>Third Generation Languages</a:t>
            </a:r>
          </a:p>
          <a:p>
            <a:pPr eaLnBrk="1" hangingPunct="1"/>
            <a:r>
              <a:rPr lang="en-US" smtClean="0"/>
              <a:t>Fourth Generation Languages</a:t>
            </a:r>
          </a:p>
          <a:p>
            <a:pPr eaLnBrk="1" hangingPunct="1"/>
            <a:r>
              <a:rPr lang="en-US" smtClean="0"/>
              <a:t>Fifth Generation Languages</a:t>
            </a:r>
          </a:p>
        </p:txBody>
      </p:sp>
    </p:spTree>
    <p:extLst>
      <p:ext uri="{BB962C8B-B14F-4D97-AF65-F5344CB8AC3E}">
        <p14:creationId xmlns:p14="http://schemas.microsoft.com/office/powerpoint/2010/main" val="17526771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197</TotalTime>
  <Words>876</Words>
  <Application>Microsoft Office PowerPoint</Application>
  <PresentationFormat>Widescreen</PresentationFormat>
  <Paragraphs>204</Paragraphs>
  <Slides>27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Calibri</vt:lpstr>
      <vt:lpstr>Times New Roman</vt:lpstr>
      <vt:lpstr>Tw Cen MT</vt:lpstr>
      <vt:lpstr>Tw Cen MT Condensed</vt:lpstr>
      <vt:lpstr>Wingdings 3</vt:lpstr>
      <vt:lpstr>Integral</vt:lpstr>
      <vt:lpstr>Computer Programming Week-1 Jan 22-26, 2018</vt:lpstr>
      <vt:lpstr>acknowledgment</vt:lpstr>
      <vt:lpstr>What you have done so far !</vt:lpstr>
      <vt:lpstr>Computer Programming as a course</vt:lpstr>
      <vt:lpstr>Contents of the Course</vt:lpstr>
      <vt:lpstr>Books</vt:lpstr>
      <vt:lpstr>Grading policy</vt:lpstr>
      <vt:lpstr>Week One, class one</vt:lpstr>
      <vt:lpstr>What Are the Types of Programming Languages</vt:lpstr>
      <vt:lpstr>First Generation Languages</vt:lpstr>
      <vt:lpstr>Second Generation Languages</vt:lpstr>
      <vt:lpstr>Third Generation Languages</vt:lpstr>
      <vt:lpstr>Third Generation Languages (cont’d.)</vt:lpstr>
      <vt:lpstr>Fourth Generation Languages</vt:lpstr>
      <vt:lpstr>Fifth Generation Languages</vt:lpstr>
      <vt:lpstr>Programming Paradigms</vt:lpstr>
      <vt:lpstr>Programming Paradigms</vt:lpstr>
      <vt:lpstr>Week one, class two</vt:lpstr>
      <vt:lpstr>What is object orientation</vt:lpstr>
      <vt:lpstr>What is a Model?</vt:lpstr>
      <vt:lpstr>Example – OO Model</vt:lpstr>
      <vt:lpstr>Example – OO Model</vt:lpstr>
      <vt:lpstr>Object-Orientation - Advantages</vt:lpstr>
      <vt:lpstr>Five principles of OO paradigm</vt:lpstr>
      <vt:lpstr>What is an Object?</vt:lpstr>
      <vt:lpstr>Ali as an object</vt:lpstr>
      <vt:lpstr>Car as an Object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Programming</dc:title>
  <dc:creator>Fast</dc:creator>
  <cp:lastModifiedBy>Fast</cp:lastModifiedBy>
  <cp:revision>20</cp:revision>
  <dcterms:created xsi:type="dcterms:W3CDTF">2017-06-07T07:31:08Z</dcterms:created>
  <dcterms:modified xsi:type="dcterms:W3CDTF">2018-01-23T10:33:15Z</dcterms:modified>
</cp:coreProperties>
</file>