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9" r:id="rId6"/>
    <p:sldId id="273" r:id="rId7"/>
    <p:sldId id="274" r:id="rId8"/>
    <p:sldId id="268" r:id="rId9"/>
    <p:sldId id="262" r:id="rId10"/>
    <p:sldId id="285" r:id="rId11"/>
    <p:sldId id="286" r:id="rId12"/>
    <p:sldId id="276" r:id="rId13"/>
    <p:sldId id="275" r:id="rId14"/>
    <p:sldId id="277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3445-E3E2-4D25-9679-9C27FFBC51E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64DC-7F31-48BA-A8AC-F9A913F54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370-C22B-46B5-A680-B4ABDECA1645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97C1-B636-462D-8D12-638A1BC13E38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35B6-4F7E-4FD7-A305-B41B61A0341F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6D50-21DF-4500-9BEB-05FB43BB18E6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37D8-7323-410F-8798-8D420DD27C31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F7D-1B8D-46D7-8103-34FBA6B929D5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5B5D-04C8-4A67-9FC7-2A8498B536C9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D7BB-A201-4379-87CF-A40F439240FE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C97-7F8B-404E-824C-90C43527D7F9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6CF8-B364-4281-817B-04C7F97D78CB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8E1-113F-4B5F-92A6-786424094E37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7E85-B6FD-4013-8DB2-DA47CF930898}" type="datetime1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5ABC-867E-4998-99D6-4C225B9D5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757438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High-Level Language Interface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962400"/>
            <a:ext cx="6172200" cy="2438400"/>
          </a:xfrm>
        </p:spPr>
        <p:txBody>
          <a:bodyPr>
            <a:normAutofit/>
          </a:bodyPr>
          <a:lstStyle/>
          <a:p>
            <a:pPr indent="234950">
              <a:buClrTx/>
              <a:buFont typeface="Wingdings" pitchFamily="2" charset="2"/>
              <a:buChar char="§"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and Calling Conventions</a:t>
            </a:r>
          </a:p>
          <a:p>
            <a:pPr indent="234950">
              <a:buClrTx/>
              <a:buFont typeface="Wingdings" pitchFamily="2" charset="2"/>
              <a:buChar char="§"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</a:t>
            </a:r>
          </a:p>
          <a:p>
            <a:pPr indent="234950">
              <a:buClrTx/>
              <a:buFont typeface="Wingdings" pitchFamily="2" charset="2"/>
              <a:buChar char="§"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to C/C++ in protected mode</a:t>
            </a:r>
          </a:p>
          <a:p>
            <a:pPr indent="234950">
              <a:buClrTx/>
              <a:buFont typeface="Wingdings" pitchFamily="2" charset="2"/>
              <a:buChar char="§"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to C/C++ in Real address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60920"/>
            <a:ext cx="5942199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318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125113" cy="924475"/>
          </a:xfrm>
        </p:spPr>
        <p:txBody>
          <a:bodyPr/>
          <a:lstStyle/>
          <a:p>
            <a:r>
              <a:rPr lang="en-US" sz="2400" b="1" dirty="0" smtClean="0"/>
              <a:t>USE OF LENGTH , SIZE AND TYPE OPERATOR USING INLINE ASSEMBLY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4" t="22227" r="34147" b="17487"/>
          <a:stretch/>
        </p:blipFill>
        <p:spPr bwMode="auto">
          <a:xfrm>
            <a:off x="1798984" y="1431234"/>
            <a:ext cx="5059016" cy="451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07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YOUR 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125112" cy="4051437"/>
          </a:xfrm>
        </p:spPr>
        <p:txBody>
          <a:bodyPr/>
          <a:lstStyle/>
          <a:p>
            <a:r>
              <a:rPr lang="en-US" dirty="0" smtClean="0"/>
              <a:t>WRITE A PROGRAM IN C++ THAT WILL ENCRYPT CHARACTERS OF A FILE AND SAVE THEM INTO OTHER FILE. ENCRYPTION FUNCTION MUST BE AN INLINE ASSEMBLY CODE.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Fall 2014    FAST NU Karachi campus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5ABC-867E-4998-99D6-4C225B9D55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2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0"/>
            <a:ext cx="7125113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 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762999" cy="5714999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// ENCODE2.CPP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fstream.h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// Translate a buffer of &lt;count&gt; bytes, using an encryption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// character &lt;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eChar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&gt;. Uses an XOR operation (ASM function).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BUFSIZE = 200;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char buffer[BUFSIZE];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unsigned count;    // character count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unsigned short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encryptCode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&lt;&lt; "Encryption code [0-255]? ";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&gt;&gt;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encryptCode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unsigned char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encryptChar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(unsigned char)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encryptCode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ifstream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infile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"infile.txt",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::binary );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ofstream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"outfile.txt",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::binary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0"/>
            <a:ext cx="7125113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 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10599" cy="563880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&lt;&lt; "Reading INFILE.TXT and creating OUTFILE.TXT...\n";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while (!infile.eof() )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infile.read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(buffer, BUFSIZE );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count =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infile.gcount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__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lea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esi,buffer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ecx,count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al,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encryptChar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L1: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],al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inc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Loop L1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} //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outfile.write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(buffer, count);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return 0;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610599" cy="5257799"/>
          </a:xfrm>
        </p:spPr>
        <p:txBody>
          <a:bodyPr anchor="t">
            <a:normAutofit fontScale="92500" lnSpcReduction="200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Limitations of inline assembly code</a:t>
            </a:r>
          </a:p>
          <a:p>
            <a:pPr>
              <a:spcBef>
                <a:spcPts val="0"/>
              </a:spcBef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definition directives cannot be used</a:t>
            </a:r>
          </a:p>
          <a:p>
            <a:pPr>
              <a:spcBef>
                <a:spcPts val="0"/>
              </a:spcBef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Assembler operators other than PTR cannot be used</a:t>
            </a:r>
          </a:p>
          <a:p>
            <a:pPr>
              <a:spcBef>
                <a:spcPts val="0"/>
              </a:spcBef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Cannot reference macro directives</a:t>
            </a:r>
          </a:p>
          <a:p>
            <a:pPr>
              <a:spcBef>
                <a:spcPts val="0"/>
              </a:spcBef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Cannot reference segments by name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Register Values</a:t>
            </a:r>
          </a:p>
          <a:p>
            <a:pPr>
              <a:buClrTx/>
              <a:buNone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Cannot make any assumptions about register values at the beginning of the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block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Can modify EAX, EBX, ECX and EDX registers in 				the line code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in-line assembly code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File encryption example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Procedure Call Overhead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599" cy="5257799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TranslateBuffer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(char *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unsigned count, unsigned char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eChar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__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lea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esi,buffer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ecx,count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al,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encryptChar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L1: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],al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inc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esi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Loop L1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	 } 					//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76200"/>
            <a:ext cx="7125113" cy="92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599" cy="5257799"/>
          </a:xfrm>
        </p:spPr>
        <p:txBody>
          <a:bodyPr anchor="t">
            <a:noAutofit/>
          </a:bodyPr>
          <a:lstStyle/>
          <a:p>
            <a:pPr lvl="0">
              <a:spcBef>
                <a:spcPts val="0"/>
              </a:spcBef>
              <a:buClrTx/>
              <a:buFont typeface="Wingdings" pitchFamily="2" charset="2"/>
              <a:buChar char="§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Where convenience and development time are more important than speed or code size </a:t>
            </a:r>
          </a:p>
          <a:p>
            <a:pPr lvl="0">
              <a:spcBef>
                <a:spcPts val="0"/>
              </a:spcBef>
              <a:buClrTx/>
              <a:buNone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High-level language is used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Assembly language can be used for </a:t>
            </a: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fine-tuning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such programs to speedup critical sections of code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Control high speed hardware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Memory-resident code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Access non-standard hardware devices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Write platform specific code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Extend the high-level language capabilities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Tx/>
              <a:buFont typeface="Wingdings" pitchFamily="2" charset="2"/>
              <a:buChar char="§"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or connection between high-level languages and assembly language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Conventions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8610599" cy="5486399"/>
          </a:xfrm>
        </p:spPr>
        <p:txBody>
          <a:bodyPr anchor="t">
            <a:noAutofit/>
          </a:bodyPr>
          <a:lstStyle/>
          <a:p>
            <a:pPr marL="234950" lvl="1" indent="-23495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Naming Convention 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refers to the rules or characteristics regarding the naming of variables and procedures</a:t>
            </a:r>
          </a:p>
          <a:p>
            <a:pPr marL="234950" lvl="1" indent="-23495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 model 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used by a program determines the segment size and whether calls and references will be near or far</a:t>
            </a:r>
          </a:p>
          <a:p>
            <a:pPr marL="234950" lvl="1" indent="-234950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Calling Conventions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Refer to the low-level details about how procedures 			are called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registers must be preserved by called procedures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method used to pass the arguments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Arguments passing order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Whether arguments are passed by value or by reference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the stack pointer is restored after a procedure call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functions return values to the calling program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Conventions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599" cy="5257799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External Identifiers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Must have compatible naming conventions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A C-compiler adds an underscore to all names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Preserves the case  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Segment Names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Segment names must be compatible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Simplified segment directives  (.code, .data, .stack) with the segment names produced by most C++ compilers 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 Models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A calling program and the called procedure must 			both use the same memory model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Model used in real address and protected address 			mode</a:t>
            </a:r>
            <a:endParaRPr lang="en-US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.Model Directive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599" cy="5257799"/>
          </a:xfrm>
        </p:spPr>
        <p:txBody>
          <a:bodyPr anchor="t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directives determines several characteristics of the program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Memory model type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Procedure naming scheme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Parameter passing convention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 is   </a:t>
            </a: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.model 	</a:t>
            </a:r>
            <a:r>
              <a:rPr lang="en-US" sz="2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memorymodel</a:t>
            </a: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[, </a:t>
            </a:r>
            <a:r>
              <a:rPr lang="en-US" sz="2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modeloptions</a:t>
            </a: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models except </a:t>
            </a: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used in real address mode programming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Only flat model is used in protected mode 						programming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modeloptions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include language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2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Determines calling and naming conventions for 				procedures and public symbols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228600"/>
            <a:ext cx="7125113" cy="92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Specifiers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118237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STDCALL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2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Dictates that procedure arguments be pushed on the 	stack in reverse order – An example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Also determines how procedure arguments are removed from the stack after a procedure call</a:t>
            </a: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A constant operand must be supplied to the RET 			instruction </a:t>
            </a: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The constant is added to ESP after the return  				address is popped from the stack</a:t>
            </a: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STDCALL also modifies exported (public) procedure names by storing them in the format 		_</a:t>
            </a:r>
            <a:r>
              <a:rPr lang="en-US" sz="2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name@nn</a:t>
            </a:r>
            <a:endParaRPr lang="en-US" sz="2600" b="1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indicates the number of bytes used by the 					procedure parameters </a:t>
            </a:r>
          </a:p>
          <a:p>
            <a:pPr lv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Rounded upwards to a multiple of 4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§"/>
            </a:pP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228601"/>
            <a:ext cx="7125113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118237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2600" b="1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Dictates that the procedure arguments are pushed on 		the stack in reverse order 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Removing arguments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A constant is added in the calling program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External procedure names are handled in the same 			way as STDCALL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PASCAL </a:t>
            </a:r>
            <a:r>
              <a:rPr lang="en-US" sz="2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2600" b="1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Dictates that procedure arguments be pushed in 				forward order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Removing arguments: Same as STDCALL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Procedure Name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PASCAL: Procedure name is converted to uppercase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Inline Assembly Code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599" cy="5334000"/>
          </a:xfrm>
        </p:spPr>
        <p:txBody>
          <a:bodyPr anchor="t"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Inline Assembly Code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Assembly language source code that is inserted 				directly into high-level language programs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Directive in Microsoft Visual C++ :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Inline assembly code for Microsoft visual C++ running in 32-bit protected mode using flat memory model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Main advantage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simplicity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as there are no external 		linking issues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Suffers from lack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portability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allowed features when writing inline assembly code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Any instruction for 80x86 instruction set is supported 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Register names may be used as operands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 labels and variables declared outside the __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block are supported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Numeric constants can be used</a:t>
            </a:r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52401"/>
            <a:ext cx="7125113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 Syntax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610599" cy="5486399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PTR operator may be used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EVEN and align directives may be used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__</a:t>
            </a:r>
            <a:r>
              <a:rPr lang="en-US" sz="2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directive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Marks the beginning of a block of assembly language 	statements or  a single statement 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__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					; may use either ; or // or */ for 									; comments but use C/C++ syntax 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statement_1			</a:t>
            </a: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// preferably for comments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statement_2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…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statement n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  <a:endParaRPr lang="en-US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8462"/>
            <a:ext cx="5599144" cy="365125"/>
          </a:xfrm>
        </p:spPr>
        <p:txBody>
          <a:bodyPr/>
          <a:lstStyle/>
          <a:p>
            <a:r>
              <a:rPr lang="sv-SE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2014                                     FAST NU Karachi campus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63378"/>
            <a:ext cx="608287" cy="365125"/>
          </a:xfrm>
        </p:spPr>
        <p:txBody>
          <a:bodyPr/>
          <a:lstStyle/>
          <a:p>
            <a:fld id="{82375ABC-867E-4998-99D6-4C225B9D55DD}" type="slidenum">
              <a:rPr lang="en-US" sz="1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74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</Template>
  <TotalTime>848</TotalTime>
  <Words>511</Words>
  <Application>Microsoft Office PowerPoint</Application>
  <PresentationFormat>On-screen Show (4:3)</PresentationFormat>
  <Paragraphs>200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Winter</vt:lpstr>
      <vt:lpstr>High-Level Language Interface</vt:lpstr>
      <vt:lpstr>Introduction</vt:lpstr>
      <vt:lpstr>General Conventions</vt:lpstr>
      <vt:lpstr>General Conventions</vt:lpstr>
      <vt:lpstr>.Model Directive</vt:lpstr>
      <vt:lpstr>Language Specifiers</vt:lpstr>
      <vt:lpstr>Language Specifier</vt:lpstr>
      <vt:lpstr>Inline Assembly Code</vt:lpstr>
      <vt:lpstr>Inline Assembly Code Syntax</vt:lpstr>
      <vt:lpstr>USE OF LENGTH , SIZE AND TYPE OPERATOR USING INLINE ASSEMBLY</vt:lpstr>
      <vt:lpstr>YOUR TASK</vt:lpstr>
      <vt:lpstr>Inline Assembly Code </vt:lpstr>
      <vt:lpstr>Inline Assembly Code </vt:lpstr>
      <vt:lpstr>Inline Assembly Code</vt:lpstr>
      <vt:lpstr>Inline Assembly Code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mahwish Amjad</cp:lastModifiedBy>
  <cp:revision>83</cp:revision>
  <dcterms:created xsi:type="dcterms:W3CDTF">2014-07-28T04:13:42Z</dcterms:created>
  <dcterms:modified xsi:type="dcterms:W3CDTF">2017-11-18T17:12:30Z</dcterms:modified>
</cp:coreProperties>
</file>