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63" r:id="rId2"/>
    <p:sldId id="462" r:id="rId3"/>
    <p:sldId id="464" r:id="rId4"/>
    <p:sldId id="465" r:id="rId5"/>
    <p:sldId id="466" r:id="rId6"/>
    <p:sldId id="469" r:id="rId7"/>
    <p:sldId id="470" r:id="rId8"/>
    <p:sldId id="467" r:id="rId9"/>
    <p:sldId id="471" r:id="rId10"/>
    <p:sldId id="468" r:id="rId11"/>
    <p:sldId id="472" r:id="rId12"/>
    <p:sldId id="473" r:id="rId13"/>
    <p:sldId id="474" r:id="rId14"/>
    <p:sldId id="475" r:id="rId15"/>
    <p:sldId id="476" r:id="rId16"/>
    <p:sldId id="478" r:id="rId17"/>
    <p:sldId id="412" r:id="rId18"/>
    <p:sldId id="410" r:id="rId19"/>
    <p:sldId id="452" r:id="rId20"/>
    <p:sldId id="453" r:id="rId21"/>
    <p:sldId id="420" r:id="rId22"/>
    <p:sldId id="421" r:id="rId23"/>
    <p:sldId id="477" r:id="rId24"/>
  </p:sldIdLst>
  <p:sldSz cx="9144000" cy="6858000" type="screen4x3"/>
  <p:notesSz cx="7099300" cy="10234613"/>
  <p:custShowLst>
    <p:custShow name="Shl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0000"/>
    <a:srgbClr val="CC0099"/>
    <a:srgbClr val="99FF66"/>
    <a:srgbClr val="CCFF66"/>
    <a:srgbClr val="FFFF99"/>
    <a:srgbClr val="FFFF6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2301" autoAdjust="0"/>
    <p:restoredTop sz="69929" autoAdjust="0"/>
  </p:normalViewPr>
  <p:slideViewPr>
    <p:cSldViewPr>
      <p:cViewPr>
        <p:scale>
          <a:sx n="75" d="100"/>
          <a:sy n="75" d="100"/>
        </p:scale>
        <p:origin x="-15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560"/>
    </p:cViewPr>
  </p:sorter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D5500BA2-DE29-4FD5-8174-135B7019FB33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473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9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9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B169B9E-D2ED-467E-9E62-51A430A1F080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63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00100"/>
            <a:ext cx="8229600" cy="2686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5"/>
            <a:ext cx="8229600" cy="25527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056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6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1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035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0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795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1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2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9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91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585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53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57200" y="6324600"/>
            <a:ext cx="822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 Assembly Language Programming	COE 301 Computer Organization – KFUPM	</a:t>
            </a:r>
            <a:r>
              <a:rPr lang="en-US" altLang="en-US" sz="1000" i="1" dirty="0" smtClean="0"/>
              <a:t>© Muhamed Mudawar</a:t>
            </a:r>
            <a:r>
              <a:rPr lang="en-US" altLang="en-US" dirty="0" smtClean="0"/>
              <a:t>  </a:t>
            </a:r>
            <a:r>
              <a:rPr lang="en-US" altLang="en-US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 </a:t>
            </a:r>
            <a:fld id="{DD0F9755-137A-445A-A92E-63B1E5D11620}" type="slidenum">
              <a:rPr lang="ar-SA" altLang="en-US" sz="1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en-US" sz="1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9pPr>
    </p:titleStyle>
    <p:bodyStyle>
      <a:lvl1pPr marL="347663" indent="-347663" algn="l" rtl="0" eaLnBrk="0" fontAlgn="base" hangingPunct="0">
        <a:spcBef>
          <a:spcPct val="40000"/>
        </a:spcBef>
        <a:spcAft>
          <a:spcPct val="0"/>
        </a:spcAft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36550" algn="l" rtl="0" eaLnBrk="0" fontAlgn="base" hangingPunct="0">
        <a:spcBef>
          <a:spcPct val="40000"/>
        </a:spcBef>
        <a:spcAft>
          <a:spcPct val="0"/>
        </a:spcAft>
        <a:buFont typeface="Wingdings" panose="05000000000000000000" pitchFamily="2" charset="2"/>
        <a:buChar char="²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588" indent="-231775" algn="l" rtl="0" eaLnBrk="0" fontAlgn="base" hangingPunct="0">
        <a:spcBef>
          <a:spcPct val="400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81138" indent="-222250" algn="l" rtl="0" eaLnBrk="0" fontAlgn="base" hangingPunct="0">
        <a:spcBef>
          <a:spcPct val="4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33363" algn="l" rtl="0" eaLnBrk="0" fontAlgn="base" hangingPunct="0">
        <a:spcBef>
          <a:spcPct val="4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hope.com/jargon/i/io.ht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Operations </a:t>
            </a:r>
          </a:p>
          <a:p>
            <a:pPr lvl="1"/>
            <a:r>
              <a:rPr lang="en-US" sz="1400" dirty="0" smtClean="0"/>
              <a:t>how many?</a:t>
            </a:r>
          </a:p>
          <a:p>
            <a:pPr lvl="1"/>
            <a:r>
              <a:rPr lang="en-US" sz="1400" dirty="0" smtClean="0"/>
              <a:t>which ones</a:t>
            </a:r>
          </a:p>
          <a:p>
            <a:r>
              <a:rPr lang="en-US" sz="1800" dirty="0" smtClean="0"/>
              <a:t>Operands</a:t>
            </a:r>
          </a:p>
          <a:p>
            <a:pPr lvl="1"/>
            <a:r>
              <a:rPr lang="en-US" sz="1400" dirty="0" smtClean="0"/>
              <a:t>how many?</a:t>
            </a:r>
          </a:p>
          <a:p>
            <a:pPr lvl="1"/>
            <a:r>
              <a:rPr lang="en-US" sz="1400" dirty="0" smtClean="0"/>
              <a:t>Location</a:t>
            </a:r>
          </a:p>
          <a:p>
            <a:pPr lvl="1"/>
            <a:r>
              <a:rPr lang="en-US" sz="1400" dirty="0" smtClean="0"/>
              <a:t>Types</a:t>
            </a:r>
          </a:p>
          <a:p>
            <a:pPr lvl="1"/>
            <a:r>
              <a:rPr lang="en-US" sz="1400" dirty="0"/>
              <a:t>how to specify</a:t>
            </a:r>
            <a:r>
              <a:rPr lang="en-US" sz="1400" dirty="0" smtClean="0"/>
              <a:t>?</a:t>
            </a:r>
          </a:p>
          <a:p>
            <a:r>
              <a:rPr lang="en-US" sz="1800" dirty="0" smtClean="0"/>
              <a:t>instruction format </a:t>
            </a:r>
          </a:p>
          <a:p>
            <a:pPr lvl="1"/>
            <a:r>
              <a:rPr lang="en-US" sz="1400" dirty="0" smtClean="0"/>
              <a:t>Size</a:t>
            </a:r>
          </a:p>
          <a:p>
            <a:pPr lvl="1"/>
            <a:r>
              <a:rPr lang="en-US" sz="1400" dirty="0" smtClean="0"/>
              <a:t>how </a:t>
            </a:r>
            <a:r>
              <a:rPr lang="en-US" sz="1400" dirty="0"/>
              <a:t>many </a:t>
            </a:r>
            <a:r>
              <a:rPr lang="en-US" sz="1400" dirty="0" smtClean="0"/>
              <a:t>formats?</a:t>
            </a:r>
          </a:p>
          <a:p>
            <a:pPr lvl="1"/>
            <a:r>
              <a:rPr lang="en-US" sz="1400" dirty="0" smtClean="0"/>
              <a:t>how </a:t>
            </a:r>
            <a:r>
              <a:rPr lang="en-US" sz="1400" dirty="0"/>
              <a:t>does the computer know what0001 0100 1101 1111means?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ALL ABOVE SPECIFY DESIGN OF INSTRUCTIONS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90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RISC OR CISC?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0" t="13248" r="32620" b="25152"/>
          <a:stretch/>
        </p:blipFill>
        <p:spPr bwMode="auto">
          <a:xfrm>
            <a:off x="1922078" y="1412755"/>
            <a:ext cx="4522574" cy="450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56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BUS AND ADDRESS BUS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data bus size (and the word size) is 32 bits, and the address bus is 32 bits too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DATA TYPES</a:t>
            </a:r>
          </a:p>
          <a:p>
            <a:pPr lvl="1"/>
            <a:r>
              <a:rPr lang="en-US" dirty="0"/>
              <a:t>MIPS supports 4 integer data types: 8-bit bytes, 16-bit </a:t>
            </a:r>
            <a:r>
              <a:rPr lang="en-US" dirty="0" err="1"/>
              <a:t>halfwords</a:t>
            </a:r>
            <a:r>
              <a:rPr lang="en-US" dirty="0"/>
              <a:t>, 32-bit words and 64-bit </a:t>
            </a:r>
            <a:r>
              <a:rPr lang="en-US" dirty="0" err="1"/>
              <a:t>doublewords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FLOATING POINT</a:t>
            </a:r>
          </a:p>
          <a:p>
            <a:pPr lvl="1"/>
            <a:r>
              <a:rPr lang="en-US" dirty="0" smtClean="0"/>
              <a:t>Floating </a:t>
            </a:r>
            <a:r>
              <a:rPr lang="en-US" dirty="0"/>
              <a:t>point types are also supported: 32-bit single-precision and 64-bit double-precision values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REGISTERS</a:t>
            </a:r>
          </a:p>
          <a:p>
            <a:pPr lvl="1"/>
            <a:r>
              <a:rPr lang="en-US" dirty="0" smtClean="0"/>
              <a:t>MIPS </a:t>
            </a:r>
            <a:r>
              <a:rPr lang="en-US" dirty="0"/>
              <a:t>provides 32 general-purpose 32-bit registers, although the operating system, assembler and libraries reserve some of these for special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IN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registers with values, either from RAM or with literal values.</a:t>
            </a:r>
          </a:p>
          <a:p>
            <a:r>
              <a:rPr lang="en-US" dirty="0"/>
              <a:t>store register values (i.e. copy them) out to RAM locations.</a:t>
            </a:r>
          </a:p>
          <a:p>
            <a:r>
              <a:rPr lang="en-US" dirty="0"/>
              <a:t>basic integer arithmetic: add, subtract, multiply, divide with remainder.</a:t>
            </a:r>
          </a:p>
          <a:p>
            <a:r>
              <a:rPr lang="en-US" dirty="0"/>
              <a:t>basic floating-point arithmetic: add, subtract, multiply, divide.</a:t>
            </a:r>
          </a:p>
          <a:p>
            <a:r>
              <a:rPr lang="en-US" dirty="0"/>
              <a:t>logical operations: AND, OR, NOR, exclusive OR (XOR).</a:t>
            </a:r>
          </a:p>
          <a:p>
            <a:r>
              <a:rPr lang="en-US" dirty="0"/>
              <a:t>shift operations: shift left, shift right.</a:t>
            </a:r>
          </a:p>
          <a:p>
            <a:r>
              <a:rPr lang="en-US" dirty="0"/>
              <a:t>comparison operations: ==, !=, &lt;, &gt;, &lt;=, &gt;=</a:t>
            </a:r>
          </a:p>
          <a:p>
            <a:r>
              <a:rPr lang="en-US" dirty="0"/>
              <a:t>instructions to change the flow of control: relative branches and jumps.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9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R-type instructions, which perform arithmetic and logical operations on registers.</a:t>
            </a:r>
          </a:p>
          <a:p>
            <a:r>
              <a:rPr lang="en-US" dirty="0"/>
              <a:t>I-type instructions, which deal with load/stores and immediate literal values, as well as branches.</a:t>
            </a:r>
          </a:p>
          <a:p>
            <a:r>
              <a:rPr lang="en-US" dirty="0"/>
              <a:t>J-type instructions, which are used for jumps and function calls.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R-TYPE VS I-TYPE VS J-TYPE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89" t="31406" r="39940" b="58178"/>
          <a:stretch/>
        </p:blipFill>
        <p:spPr bwMode="auto">
          <a:xfrm>
            <a:off x="2901397" y="1931218"/>
            <a:ext cx="2669060" cy="59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8" t="26098" r="40218" b="64443"/>
          <a:stretch/>
        </p:blipFill>
        <p:spPr bwMode="auto">
          <a:xfrm>
            <a:off x="2901397" y="2680109"/>
            <a:ext cx="2669060" cy="69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56" t="47973" r="44347" b="43243"/>
          <a:stretch/>
        </p:blipFill>
        <p:spPr bwMode="auto">
          <a:xfrm>
            <a:off x="2843790" y="3447531"/>
            <a:ext cx="1901031" cy="64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5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ASSEMBLY INSTRUCTIONS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2" t="8438" r="21620" b="4499"/>
          <a:stretch/>
        </p:blipFill>
        <p:spPr bwMode="auto">
          <a:xfrm>
            <a:off x="1057973" y="1124720"/>
            <a:ext cx="6797626" cy="5184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5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331" y="2219253"/>
            <a:ext cx="8229600" cy="792162"/>
          </a:xfrm>
        </p:spPr>
        <p:txBody>
          <a:bodyPr/>
          <a:lstStyle/>
          <a:p>
            <a:r>
              <a:rPr lang="en-US" dirty="0" smtClean="0"/>
              <a:t>FIRST PROGRAM IN MIPS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.DATA, .TEXT, &amp; .GLOBL Directives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65725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b="1" smtClean="0">
                <a:solidFill>
                  <a:srgbClr val="FF0000"/>
                </a:solidFill>
              </a:rPr>
              <a:t>.DATA</a:t>
            </a:r>
            <a:r>
              <a:rPr lang="en-US" altLang="en-US" smtClean="0"/>
              <a:t> directive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mtClean="0"/>
              <a:t>Defines the </a:t>
            </a:r>
            <a:r>
              <a:rPr lang="en-US" altLang="en-US" smtClean="0">
                <a:solidFill>
                  <a:srgbClr val="FF0000"/>
                </a:solidFill>
              </a:rPr>
              <a:t>data segment</a:t>
            </a:r>
            <a:r>
              <a:rPr lang="en-US" altLang="en-US" smtClean="0"/>
              <a:t> of a program containing data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mtClean="0"/>
              <a:t>The program's variables should be defined under this directive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mtClean="0"/>
              <a:t>Assembler will allocate and initialize the storage of variables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b="1" smtClean="0">
                <a:solidFill>
                  <a:srgbClr val="FF0000"/>
                </a:solidFill>
              </a:rPr>
              <a:t>.TEXT</a:t>
            </a:r>
            <a:r>
              <a:rPr lang="en-US" altLang="en-US" smtClean="0"/>
              <a:t> directive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mtClean="0"/>
              <a:t>Defines the </a:t>
            </a:r>
            <a:r>
              <a:rPr lang="en-US" altLang="en-US" smtClean="0">
                <a:solidFill>
                  <a:srgbClr val="FF0000"/>
                </a:solidFill>
              </a:rPr>
              <a:t>code segment</a:t>
            </a:r>
            <a:r>
              <a:rPr lang="en-US" altLang="en-US" smtClean="0"/>
              <a:t> of a program containing instructions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b="1" smtClean="0">
                <a:solidFill>
                  <a:srgbClr val="FF0000"/>
                </a:solidFill>
              </a:rPr>
              <a:t>.GLOBL</a:t>
            </a:r>
            <a:r>
              <a:rPr lang="en-US" altLang="en-US" smtClean="0"/>
              <a:t> directive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mtClean="0"/>
              <a:t>Declares a symbol as </a:t>
            </a:r>
            <a:r>
              <a:rPr lang="en-US" altLang="en-US" smtClean="0">
                <a:solidFill>
                  <a:srgbClr val="FF0000"/>
                </a:solidFill>
              </a:rPr>
              <a:t>global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mtClean="0"/>
              <a:t>Global symbols can be referenced from other files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mtClean="0"/>
              <a:t>We use this directive to declare </a:t>
            </a:r>
            <a:r>
              <a:rPr lang="en-US" altLang="en-US" i="1" smtClean="0"/>
              <a:t>main</a:t>
            </a:r>
            <a:r>
              <a:rPr lang="en-US" altLang="en-US" smtClean="0"/>
              <a:t> procedure of a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System Calls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dirty="0" smtClean="0"/>
              <a:t>Programs do input/output through system calls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 smtClean="0"/>
              <a:t>MIPS provides a special </a:t>
            </a:r>
            <a:r>
              <a:rPr lang="en-US" alt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altLang="en-US" dirty="0" smtClean="0"/>
              <a:t> instruction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/>
              <a:t>To obtain services from the operating system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 smtClean="0"/>
              <a:t>Using </a:t>
            </a:r>
            <a:r>
              <a:rPr lang="en-US" altLang="en-US" dirty="0" smtClean="0"/>
              <a:t>the </a:t>
            </a:r>
            <a:r>
              <a:rPr lang="en-US" alt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altLang="en-US" dirty="0" smtClean="0"/>
              <a:t> system services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/>
              <a:t>Load the service number in register </a:t>
            </a:r>
            <a:r>
              <a:rPr lang="en-US" altLang="en-US" dirty="0" smtClean="0">
                <a:solidFill>
                  <a:srgbClr val="FF0000"/>
                </a:solidFill>
              </a:rPr>
              <a:t>$v0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/>
              <a:t>Load argument values, if any, in registers </a:t>
            </a:r>
            <a:r>
              <a:rPr lang="en-US" altLang="en-US" dirty="0" smtClean="0">
                <a:solidFill>
                  <a:srgbClr val="FF0000"/>
                </a:solidFill>
              </a:rPr>
              <a:t>$a0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$a1</a:t>
            </a:r>
            <a:r>
              <a:rPr lang="en-US" altLang="en-US" dirty="0" smtClean="0"/>
              <a:t>, etc.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/>
              <a:t>Issue the </a:t>
            </a:r>
            <a:r>
              <a:rPr lang="en-US" alt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altLang="en-US" dirty="0" smtClean="0"/>
              <a:t> instruction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/>
              <a:t>Retrieve return values, if any, from result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Syscall Services</a:t>
            </a:r>
          </a:p>
        </p:txBody>
      </p:sp>
      <p:graphicFrame>
        <p:nvGraphicFramePr>
          <p:cNvPr id="555130" name="Group 122"/>
          <p:cNvGraphicFramePr>
            <a:graphicFrameLocks noGrp="1"/>
          </p:cNvGraphicFramePr>
          <p:nvPr/>
        </p:nvGraphicFramePr>
        <p:xfrm>
          <a:off x="482600" y="1173163"/>
          <a:ext cx="8178800" cy="5029197"/>
        </p:xfrm>
        <a:graphic>
          <a:graphicData uri="http://schemas.openxmlformats.org/drawingml/2006/table">
            <a:tbl>
              <a:tblPr/>
              <a:tblGrid>
                <a:gridCol w="1798638"/>
                <a:gridCol w="638175"/>
                <a:gridCol w="5741987"/>
              </a:tblGrid>
              <a:tr h="39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Service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$v0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 / Result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 Integer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integer value to print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 Float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$f12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 float value to print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 Double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$f12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double value to print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 String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$a0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address of null-terminated string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 Integer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integer value in </a:t>
                      </a: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$v0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 Float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float value in </a:t>
                      </a: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$f0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 Double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double value in </a:t>
                      </a: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$f0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 String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$a0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address of input buffer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$a1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maximum number of characters to read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Allocate Heap memory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$a0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number of bytes to allocate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address of allocated memory in </a:t>
                      </a: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$v0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Exit Program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INSTRUCTION SET 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20708"/>
          </a:xfrm>
        </p:spPr>
        <p:txBody>
          <a:bodyPr/>
          <a:lstStyle/>
          <a:p>
            <a:r>
              <a:rPr lang="en-US" dirty="0" smtClean="0"/>
              <a:t>HOW TO TALK WITH COMPUTER ? </a:t>
            </a:r>
          </a:p>
          <a:p>
            <a:r>
              <a:rPr lang="en-US" dirty="0" smtClean="0"/>
              <a:t>PROVIDES COMMAND TO THE PROCESSOR</a:t>
            </a:r>
          </a:p>
          <a:p>
            <a:r>
              <a:rPr lang="en-US" dirty="0" smtClean="0"/>
              <a:t>WHAT IS CONSISTS OF ?</a:t>
            </a:r>
          </a:p>
          <a:p>
            <a:pPr lvl="1"/>
            <a:r>
              <a:rPr lang="en-US" dirty="0"/>
              <a:t>addressing </a:t>
            </a:r>
            <a:r>
              <a:rPr lang="en-US" dirty="0" smtClean="0"/>
              <a:t>modes</a:t>
            </a:r>
          </a:p>
          <a:p>
            <a:pPr lvl="1"/>
            <a:r>
              <a:rPr lang="en-US" dirty="0" smtClean="0"/>
              <a:t> instructions</a:t>
            </a:r>
          </a:p>
          <a:p>
            <a:pPr lvl="1"/>
            <a:r>
              <a:rPr lang="en-US" dirty="0" smtClean="0"/>
              <a:t>native </a:t>
            </a:r>
            <a:r>
              <a:rPr lang="en-US" dirty="0"/>
              <a:t>data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Registers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memory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Interrupt</a:t>
            </a:r>
          </a:p>
          <a:p>
            <a:pPr lvl="1"/>
            <a:r>
              <a:rPr lang="en-US" dirty="0" smtClean="0"/>
              <a:t>exception handling</a:t>
            </a:r>
          </a:p>
          <a:p>
            <a:pPr lvl="1"/>
            <a:r>
              <a:rPr lang="en-US" dirty="0" smtClean="0"/>
              <a:t>external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I/O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1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Syscall Services – Cont’d</a:t>
            </a:r>
          </a:p>
        </p:txBody>
      </p:sp>
      <p:graphicFrame>
        <p:nvGraphicFramePr>
          <p:cNvPr id="555130" name="Group 122"/>
          <p:cNvGraphicFramePr>
            <a:graphicFrameLocks noGrp="1"/>
          </p:cNvGraphicFramePr>
          <p:nvPr/>
        </p:nvGraphicFramePr>
        <p:xfrm>
          <a:off x="482600" y="1173163"/>
          <a:ext cx="8178800" cy="5119992"/>
        </p:xfrm>
        <a:graphic>
          <a:graphicData uri="http://schemas.openxmlformats.org/drawingml/2006/table">
            <a:tbl>
              <a:tblPr/>
              <a:tblGrid>
                <a:gridCol w="1798638"/>
                <a:gridCol w="638175"/>
                <a:gridCol w="5741987"/>
              </a:tblGrid>
              <a:tr h="396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 Char</a:t>
                      </a:r>
                    </a:p>
                  </a:txBody>
                  <a:tcPr marT="45666" marB="456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marT="45666" marB="45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$a0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character to print</a:t>
                      </a:r>
                    </a:p>
                  </a:txBody>
                  <a:tcPr marT="45666" marB="45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 Char</a:t>
                      </a:r>
                    </a:p>
                  </a:txBody>
                  <a:tcPr marT="45666" marB="456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T="45666" marB="45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character read in </a:t>
                      </a: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$v0</a:t>
                      </a:r>
                    </a:p>
                  </a:txBody>
                  <a:tcPr marT="45666" marB="45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0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Open File</a:t>
                      </a:r>
                    </a:p>
                  </a:txBody>
                  <a:tcPr marT="45666" marB="456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marT="45666" marB="45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$a0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address of null-terminated filename string </a:t>
                      </a: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$a1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flags (0=read, 1=write, 9=append)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$a2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mode (ignored)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file descriptor in </a:t>
                      </a: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$v0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(negative if error)</a:t>
                      </a:r>
                    </a:p>
                  </a:txBody>
                  <a:tcPr marT="45666" marB="45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0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from File</a:t>
                      </a:r>
                    </a:p>
                  </a:txBody>
                  <a:tcPr marT="45666" marB="456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marT="45666" marB="45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$a0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File descriptor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$a1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address of input buffer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$a2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maximum number of characters to read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number of characters read in </a:t>
                      </a: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$v0</a:t>
                      </a:r>
                    </a:p>
                  </a:txBody>
                  <a:tcPr marT="45666" marB="45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0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Write to File</a:t>
                      </a:r>
                    </a:p>
                  </a:txBody>
                  <a:tcPr marT="45666" marB="456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T="45666" marB="45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$a0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File descriptor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$a1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address of buffer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$a2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number of characters to write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number of characters written in </a:t>
                      </a: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$v0</a:t>
                      </a:r>
                    </a:p>
                  </a:txBody>
                  <a:tcPr marT="45666" marB="45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Close File</a:t>
                      </a:r>
                    </a:p>
                  </a:txBody>
                  <a:tcPr marT="45666" marB="456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marT="45666" marB="45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$a0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File descriptor</a:t>
                      </a:r>
                    </a:p>
                  </a:txBody>
                  <a:tcPr marT="45666" marB="45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and Printing an Integer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182688"/>
            <a:ext cx="8229600" cy="5068887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 Code segment #####################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main:		# main program entry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li	$v0, 5	# Read integer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$v0 = value read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move	$a0, $v0	# $a0 = value to print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li	$v0, 1	# Print integer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li	$v0, 10	# Exit program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6689" y="30187"/>
            <a:ext cx="8410622" cy="792162"/>
          </a:xfrm>
        </p:spPr>
        <p:txBody>
          <a:bodyPr/>
          <a:lstStyle/>
          <a:p>
            <a:pPr eaLnBrk="1" hangingPunct="1"/>
            <a:r>
              <a:rPr lang="en-US" altLang="en-US" smtClean="0"/>
              <a:t>Reading and Printing a String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689" y="855410"/>
            <a:ext cx="8410622" cy="5429226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2004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 Data segment #####################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2004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2004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.space  10	# array of 10 bytes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2004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 Code segment #####################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2004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2004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2004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main:		# main program entry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2004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$a0,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$a0 = address of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2004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pseudo instruction)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2004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li	$a1, 10	# $a1 = max string length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2004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li	$v0, 8	# read string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2004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2004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li	$v0, 4	# Print string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2004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2004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li	$v0, 10	# Exit program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200400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TASK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 PROGRAM IN MIPS ASSEMBLY TO TAKE THREE INTEGERS FROM USER AND STORE THEIR SUM ON SCREEN.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EASINESS FOR PROGRAMMER</a:t>
            </a:r>
          </a:p>
          <a:p>
            <a:pPr lvl="1"/>
            <a:r>
              <a:rPr lang="en-US" dirty="0" smtClean="0"/>
              <a:t>Designing </a:t>
            </a:r>
            <a:r>
              <a:rPr lang="en-US" dirty="0"/>
              <a:t>an ISA is to make a CPU which has enough functionality so that programmers can write programs for it</a:t>
            </a:r>
            <a:r>
              <a:rPr lang="en-US" dirty="0" smtClean="0"/>
              <a:t>.</a:t>
            </a:r>
          </a:p>
          <a:p>
            <a:r>
              <a:rPr lang="en-US" dirty="0"/>
              <a:t>we need instructions to do basic </a:t>
            </a:r>
            <a:r>
              <a:rPr lang="en-US" dirty="0" err="1"/>
              <a:t>maths</a:t>
            </a:r>
            <a:r>
              <a:rPr lang="en-US" dirty="0"/>
              <a:t>, data comparisons, deal with data of different sizes, and instructions to branch and </a:t>
            </a:r>
            <a:r>
              <a:rPr lang="en-US" dirty="0" smtClean="0"/>
              <a:t>jump.</a:t>
            </a:r>
          </a:p>
          <a:p>
            <a:r>
              <a:rPr lang="en-US" dirty="0"/>
              <a:t>There are an infinite number of ways we can build instruction sets to achieve the </a:t>
            </a:r>
            <a:r>
              <a:rPr lang="en-US" dirty="0" smtClean="0"/>
              <a:t>above.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0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ISSUES ISA IS GOING TO HANDLE?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Registers</a:t>
            </a:r>
          </a:p>
          <a:p>
            <a:r>
              <a:rPr lang="en-US" b="1" dirty="0"/>
              <a:t>Bus Sizes</a:t>
            </a:r>
          </a:p>
          <a:p>
            <a:r>
              <a:rPr lang="en-US" b="1" dirty="0"/>
              <a:t>Operations</a:t>
            </a:r>
          </a:p>
          <a:p>
            <a:r>
              <a:rPr lang="en-US" b="1" dirty="0"/>
              <a:t>How Many Operands?</a:t>
            </a:r>
          </a:p>
          <a:p>
            <a:r>
              <a:rPr lang="en-US" b="1" dirty="0"/>
              <a:t>Instruction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design an ISA with 8 registers, a 16-bit data bus and word size, and a 24-bit address bus: quite suitable for an embedded CPU, e.g. in a microwave or engine control system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7" t="57365" r="39194" b="32162"/>
          <a:stretch/>
        </p:blipFill>
        <p:spPr bwMode="auto">
          <a:xfrm>
            <a:off x="2901396" y="2795323"/>
            <a:ext cx="4090097" cy="132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46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CISC</a:t>
            </a:r>
          </a:p>
          <a:p>
            <a:r>
              <a:rPr lang="en-US" dirty="0" smtClean="0"/>
              <a:t>RISC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CISC </a:t>
            </a:r>
          </a:p>
          <a:p>
            <a:r>
              <a:rPr lang="en-US" dirty="0" smtClean="0"/>
              <a:t>RISC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MEANS TO COMPLEX? </a:t>
            </a:r>
            <a:r>
              <a:rPr lang="en-US" dirty="0" smtClean="0">
                <a:sym typeface="Wingdings" pitchFamily="2" charset="2"/>
              </a:rPr>
              <a:t> EASINESS FOR PROGRAMMER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ISA </a:t>
            </a:r>
            <a:r>
              <a:rPr lang="en-US" dirty="0"/>
              <a:t>designers created instruction sets with instructions to do everything, and the instructions themselves performed complex operations. Instruction sets of this type are now known as </a:t>
            </a:r>
            <a:r>
              <a:rPr lang="en-US" b="1" dirty="0"/>
              <a:t>CISC</a:t>
            </a:r>
            <a:r>
              <a:rPr lang="en-US" dirty="0"/>
              <a:t> architectures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CISC ISAs made writing programs in assembly much easier for the </a:t>
            </a:r>
            <a:r>
              <a:rPr lang="en-US" dirty="0" smtClean="0"/>
              <a:t>programmers.</a:t>
            </a:r>
          </a:p>
          <a:p>
            <a:r>
              <a:rPr lang="en-US" dirty="0" smtClean="0"/>
              <a:t>NUMBER OF MEMORY ACCESS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memory accesses to perform a CISC instruction can vary from 1 (instruction fetch) to </a:t>
            </a:r>
            <a:r>
              <a:rPr lang="en-US" dirty="0" smtClean="0"/>
              <a:t>several.</a:t>
            </a:r>
          </a:p>
          <a:p>
            <a:r>
              <a:rPr lang="en-US" dirty="0" smtClean="0"/>
              <a:t>EXECUTION TIME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implies that CISC instructions take variable amounts of time to execute, depending on their complexity and the number of memory accesses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MEANS TO REDUCE?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does not mean that the number of operations was reduced (although this did happen), but that the instructions available performed simpler </a:t>
            </a:r>
            <a:r>
              <a:rPr lang="en-US" dirty="0" smtClean="0"/>
              <a:t>tasks</a:t>
            </a:r>
          </a:p>
          <a:p>
            <a:pPr lvl="1"/>
            <a:r>
              <a:rPr lang="en-US" dirty="0"/>
              <a:t>instructions were simpler, there were more registers, the number of addressing modes was </a:t>
            </a:r>
            <a:r>
              <a:rPr lang="en-US" dirty="0" smtClean="0"/>
              <a:t>reduced</a:t>
            </a:r>
          </a:p>
          <a:p>
            <a:r>
              <a:rPr lang="en-US" dirty="0" smtClean="0"/>
              <a:t>FOR PROGRAMMER?</a:t>
            </a:r>
          </a:p>
          <a:p>
            <a:r>
              <a:rPr lang="en-US" dirty="0" smtClean="0"/>
              <a:t>EXECUTION TIME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25045</TotalTime>
  <Words>995</Words>
  <Application>Microsoft Office PowerPoint</Application>
  <PresentationFormat>On-screen Show (4:3)</PresentationFormat>
  <Paragraphs>202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Default Design</vt:lpstr>
      <vt:lpstr>QUESTIONS? </vt:lpstr>
      <vt:lpstr> INSTRUCTION SET ARCHITECTURE </vt:lpstr>
      <vt:lpstr>GOAL</vt:lpstr>
      <vt:lpstr>WHAT ISSUES ISA IS GOING TO HANDLE? </vt:lpstr>
      <vt:lpstr>EXAMPLE</vt:lpstr>
      <vt:lpstr>TYPES OF ISA</vt:lpstr>
      <vt:lpstr>TYPES OF ISA</vt:lpstr>
      <vt:lpstr>CISC</vt:lpstr>
      <vt:lpstr>RISC</vt:lpstr>
      <vt:lpstr>MIPS ISA</vt:lpstr>
      <vt:lpstr>MIPS ISA</vt:lpstr>
      <vt:lpstr>INSTRUCTIONS IN MIPS</vt:lpstr>
      <vt:lpstr>INSTRUCTION FORMAT</vt:lpstr>
      <vt:lpstr>R-TYPE VS I-TYPE VS J-TYPE</vt:lpstr>
      <vt:lpstr>MIPS ASSEMBLY INSTRUCTIONS</vt:lpstr>
      <vt:lpstr>FIRST PROGRAM IN MIPS ASSEMBLY</vt:lpstr>
      <vt:lpstr>.DATA, .TEXT, &amp; .GLOBL Directives</vt:lpstr>
      <vt:lpstr>System Calls</vt:lpstr>
      <vt:lpstr>Syscall Services</vt:lpstr>
      <vt:lpstr>Syscall Services – Cont’d</vt:lpstr>
      <vt:lpstr>Reading and Printing an Integer</vt:lpstr>
      <vt:lpstr>Reading and Printing a String</vt:lpstr>
      <vt:lpstr>YOUR TASK </vt:lpstr>
      <vt:lpstr>Shl</vt:lpstr>
    </vt:vector>
  </TitlesOfParts>
  <Company>KFUPM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Assembly Language Programming</dc:title>
  <dc:creator>Dr. Muhamed Mudawar</dc:creator>
  <cp:lastModifiedBy>mahwish Amjad</cp:lastModifiedBy>
  <cp:revision>581</cp:revision>
  <dcterms:created xsi:type="dcterms:W3CDTF">2004-09-12T13:54:39Z</dcterms:created>
  <dcterms:modified xsi:type="dcterms:W3CDTF">2017-11-30T10:37:48Z</dcterms:modified>
</cp:coreProperties>
</file>