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4" r:id="rId3"/>
    <p:sldId id="447" r:id="rId4"/>
    <p:sldId id="448" r:id="rId5"/>
    <p:sldId id="449" r:id="rId6"/>
    <p:sldId id="450" r:id="rId7"/>
    <p:sldId id="452" r:id="rId8"/>
    <p:sldId id="453" r:id="rId9"/>
    <p:sldId id="499" r:id="rId10"/>
    <p:sldId id="454" r:id="rId11"/>
    <p:sldId id="456" r:id="rId12"/>
    <p:sldId id="457" r:id="rId13"/>
    <p:sldId id="496" r:id="rId14"/>
    <p:sldId id="497" r:id="rId15"/>
    <p:sldId id="501" r:id="rId16"/>
  </p:sldIdLst>
  <p:sldSz cx="9144000" cy="6858000" type="screen4x3"/>
  <p:notesSz cx="7099300" cy="10234613"/>
  <p:custShowLst>
    <p:custShow name="Shl" id="0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0000"/>
    <a:srgbClr val="FFFFFF"/>
    <a:srgbClr val="EAEAEA"/>
    <a:srgbClr val="969696"/>
    <a:srgbClr val="B2B2B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792" autoAdjust="0"/>
    <p:restoredTop sz="94682" autoAdjust="0"/>
  </p:normalViewPr>
  <p:slideViewPr>
    <p:cSldViewPr>
      <p:cViewPr varScale="1">
        <p:scale>
          <a:sx n="92" d="100"/>
          <a:sy n="92" d="100"/>
        </p:scale>
        <p:origin x="169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1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1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A025B59-31E2-4F92-97C3-4F9D33C679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6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6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01CCFC00-A0D2-48C6-BE00-1728BE95A4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86100"/>
            <a:ext cx="82296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244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tabLst>
                <a:tab pos="3943350" algn="ctr"/>
                <a:tab pos="8050213" algn="r"/>
              </a:tabLst>
              <a:defRPr/>
            </a:pPr>
            <a:r>
              <a:rPr lang="en-US" sz="1000" i="1">
                <a:latin typeface="Times New Roman" pitchFamily="18" charset="0"/>
                <a:cs typeface="Times New Roman" pitchFamily="18" charset="0"/>
              </a:rPr>
              <a:t>Conditional Processing	                                                                            COE 205 – KFUPM                                           	slide </a:t>
            </a:r>
            <a:fld id="{8EFA25A9-EAA6-4C3C-8080-1A7A5FAF0061}" type="slidenum">
              <a:rPr lang="ar-SA" sz="1000" i="1">
                <a:latin typeface="Times New Roman" pitchFamily="18" charset="0"/>
                <a:cs typeface="Times New Roman" pitchFamily="18" charset="0"/>
              </a:rPr>
              <a:pPr algn="l">
                <a:spcBef>
                  <a:spcPct val="50000"/>
                </a:spcBef>
                <a:tabLst>
                  <a:tab pos="3943350" algn="ctr"/>
                  <a:tab pos="8050213" algn="r"/>
                </a:tabLst>
                <a:defRPr/>
              </a:pPr>
              <a:t>‹#›</a:t>
            </a:fld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4400"/>
              <a:t>Conditional Processing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86100"/>
            <a:ext cx="82296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COE 205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Computer Organization and Assembly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Dr. </a:t>
            </a:r>
            <a:r>
              <a:rPr lang="en-US" sz="2000" dirty="0" err="1"/>
              <a:t>Aiman</a:t>
            </a:r>
            <a:r>
              <a:rPr lang="en-US" sz="2000" dirty="0"/>
              <a:t> El-</a:t>
            </a:r>
            <a:r>
              <a:rPr lang="en-US" sz="2000" dirty="0" err="1"/>
              <a:t>Maleh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1800" dirty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King Fahd University of Petroleum and Minerals</a:t>
            </a:r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[Adapted from slides of Dr. Kip Irvine: Assembly Language for Intel-Based Computers]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Expression with OR</a:t>
            </a:r>
            <a:endParaRPr lang="en-US" sz="2800"/>
          </a:p>
        </p:txBody>
      </p:sp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533400" y="1143000"/>
            <a:ext cx="8077200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1950" indent="-361950" algn="l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/>
              <a:t>HLLs use </a:t>
            </a:r>
            <a:r>
              <a:rPr lang="en-US" sz="2400">
                <a:solidFill>
                  <a:srgbClr val="FF0000"/>
                </a:solidFill>
              </a:rPr>
              <a:t>short-circuit evaluation</a:t>
            </a:r>
            <a:r>
              <a:rPr lang="en-US" sz="2400"/>
              <a:t> for logical OR</a:t>
            </a:r>
          </a:p>
          <a:p>
            <a:pPr marL="361950" indent="-361950" algn="l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/>
              <a:t>If first expression is </a:t>
            </a:r>
            <a:r>
              <a:rPr lang="en-US" sz="2400">
                <a:solidFill>
                  <a:srgbClr val="FF0000"/>
                </a:solidFill>
              </a:rPr>
              <a:t>true</a:t>
            </a:r>
            <a:r>
              <a:rPr lang="en-US" sz="2400"/>
              <a:t>, second expression is </a:t>
            </a:r>
            <a:r>
              <a:rPr lang="en-US" sz="2400">
                <a:solidFill>
                  <a:srgbClr val="FF0000"/>
                </a:solidFill>
              </a:rPr>
              <a:t>skipped</a:t>
            </a:r>
          </a:p>
          <a:p>
            <a:pPr marL="361950" indent="-361950" algn="l">
              <a:spcBef>
                <a:spcPct val="50000"/>
              </a:spcBef>
              <a:buFont typeface="Wingdings" pitchFamily="2" charset="2"/>
              <a:buChar char="v"/>
            </a:pPr>
            <a:endParaRPr lang="en-US" sz="2400">
              <a:solidFill>
                <a:srgbClr val="FF0000"/>
              </a:solidFill>
            </a:endParaRPr>
          </a:p>
          <a:p>
            <a:pPr marL="361950" indent="-361950" algn="l">
              <a:spcBef>
                <a:spcPct val="100000"/>
              </a:spcBef>
              <a:buFont typeface="Wingdings" pitchFamily="2" charset="2"/>
              <a:buChar char="v"/>
            </a:pPr>
            <a:r>
              <a:rPr lang="en-US" sz="2400"/>
              <a:t>Use </a:t>
            </a:r>
            <a:r>
              <a:rPr lang="en-US" sz="2400">
                <a:solidFill>
                  <a:srgbClr val="FF0000"/>
                </a:solidFill>
              </a:rPr>
              <a:t>fall-through</a:t>
            </a:r>
            <a:r>
              <a:rPr lang="en-US" sz="2400"/>
              <a:t> to keep the code as short as possible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1057275" y="2276475"/>
            <a:ext cx="702945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if ((al &gt; bl) || (bl &gt; cl)) {X = 1;}</a:t>
            </a:r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1057275" y="3659188"/>
            <a:ext cx="7029450" cy="2478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10000"/>
              </a:lnSpc>
              <a:tabLst>
                <a:tab pos="628650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cmp al,bl	; is AL &gt; BL?</a:t>
            </a:r>
          </a:p>
          <a:p>
            <a:pPr algn="l">
              <a:lnSpc>
                <a:spcPct val="110000"/>
              </a:lnSpc>
              <a:tabLst>
                <a:tab pos="628650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ja  L1	; yes, execute if part</a:t>
            </a:r>
          </a:p>
          <a:p>
            <a:pPr algn="l">
              <a:lnSpc>
                <a:spcPct val="110000"/>
              </a:lnSpc>
              <a:tabLst>
                <a:tab pos="628650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cmp bl,cl	; no: is BL &gt; CL?</a:t>
            </a:r>
          </a:p>
          <a:p>
            <a:pPr algn="l">
              <a:lnSpc>
                <a:spcPct val="110000"/>
              </a:lnSpc>
              <a:tabLst>
                <a:tab pos="628650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jbe next	; no: skip if part</a:t>
            </a:r>
          </a:p>
          <a:p>
            <a:pPr algn="l">
              <a:lnSpc>
                <a:spcPct val="110000"/>
              </a:lnSpc>
              <a:tabLst>
                <a:tab pos="628650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L1:	mov X,1	; set X to 1</a:t>
            </a:r>
          </a:p>
          <a:p>
            <a:pPr algn="l">
              <a:lnSpc>
                <a:spcPct val="110000"/>
              </a:lnSpc>
              <a:tabLst>
                <a:tab pos="628650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next: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WHILE Loops</a:t>
            </a:r>
            <a:endParaRPr lang="en-US" sz="280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42975" y="3141663"/>
            <a:ext cx="7546975" cy="57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while( eax &lt; ebx) { eax = eax + 1; 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82600" y="1123950"/>
            <a:ext cx="81788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361950" indent="-361950" algn="l">
              <a:spcBef>
                <a:spcPct val="50000"/>
              </a:spcBef>
            </a:pPr>
            <a:r>
              <a:rPr lang="en-US" sz="2400"/>
              <a:t>A WHILE loop can be viewed as</a:t>
            </a:r>
          </a:p>
          <a:p>
            <a:pPr marL="361950" indent="-361950" algn="l">
              <a:spcBef>
                <a:spcPct val="50000"/>
              </a:spcBef>
            </a:pPr>
            <a:r>
              <a:rPr lang="en-US"/>
              <a:t>	IF statement followed by </a:t>
            </a:r>
          </a:p>
          <a:p>
            <a:pPr marL="361950" indent="-361950" algn="l">
              <a:spcBef>
                <a:spcPct val="30000"/>
              </a:spcBef>
            </a:pPr>
            <a:r>
              <a:rPr lang="en-US"/>
              <a:t>	The body of the loop, followed by</a:t>
            </a:r>
          </a:p>
          <a:p>
            <a:pPr marL="361950" indent="-361950" algn="l">
              <a:spcBef>
                <a:spcPct val="30000"/>
              </a:spcBef>
            </a:pPr>
            <a:r>
              <a:rPr lang="en-US"/>
              <a:t>	Unconditional jump to the top of the loop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42975" y="3795713"/>
            <a:ext cx="7546975" cy="2400300"/>
            <a:chOff x="594" y="2426"/>
            <a:chExt cx="4754" cy="1512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594" y="2829"/>
              <a:ext cx="4754" cy="1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tIns="0" rIns="137160" bIns="0" anchor="ctr"/>
            <a:lstStyle/>
            <a:p>
              <a:pPr algn="l">
                <a:lnSpc>
                  <a:spcPct val="110000"/>
                </a:lnSpc>
                <a:tabLst>
                  <a:tab pos="714375" algn="l"/>
                  <a:tab pos="3657600" algn="l"/>
                </a:tabLst>
              </a:pPr>
              <a:r>
                <a:rPr lang="en-US" b="1">
                  <a:latin typeface="Courier New" pitchFamily="49" charset="0"/>
                </a:rPr>
                <a:t>top:	cmp eax,ebx	; eax &lt; ebx ?</a:t>
              </a:r>
            </a:p>
            <a:p>
              <a:pPr algn="l">
                <a:lnSpc>
                  <a:spcPct val="110000"/>
                </a:lnSpc>
                <a:tabLst>
                  <a:tab pos="714375" algn="l"/>
                  <a:tab pos="3657600" algn="l"/>
                </a:tabLst>
              </a:pPr>
              <a:r>
                <a:rPr lang="en-US" b="1">
                  <a:latin typeface="Courier New" pitchFamily="49" charset="0"/>
                </a:rPr>
                <a:t>	jae next	; false? then exit loop</a:t>
              </a:r>
            </a:p>
            <a:p>
              <a:pPr algn="l">
                <a:lnSpc>
                  <a:spcPct val="110000"/>
                </a:lnSpc>
                <a:tabLst>
                  <a:tab pos="714375" algn="l"/>
                  <a:tab pos="3657600" algn="l"/>
                </a:tabLst>
              </a:pPr>
              <a:r>
                <a:rPr lang="en-US" b="1">
                  <a:latin typeface="Courier New" pitchFamily="49" charset="0"/>
                </a:rPr>
                <a:t>	inc eax	; body of loop</a:t>
              </a:r>
            </a:p>
            <a:p>
              <a:pPr algn="l">
                <a:lnSpc>
                  <a:spcPct val="110000"/>
                </a:lnSpc>
                <a:tabLst>
                  <a:tab pos="714375" algn="l"/>
                  <a:tab pos="3657600" algn="l"/>
                </a:tabLst>
              </a:pPr>
              <a:r>
                <a:rPr lang="en-US" b="1">
                  <a:latin typeface="Courier New" pitchFamily="49" charset="0"/>
                </a:rPr>
                <a:t>	jmp top	; repeat the loop</a:t>
              </a:r>
            </a:p>
            <a:p>
              <a:pPr algn="l">
                <a:lnSpc>
                  <a:spcPct val="110000"/>
                </a:lnSpc>
                <a:tabLst>
                  <a:tab pos="714375" algn="l"/>
                  <a:tab pos="3657600" algn="l"/>
                </a:tabLst>
              </a:pPr>
              <a:r>
                <a:rPr lang="en-US" b="1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594" y="2426"/>
              <a:ext cx="407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37160" bIns="137160"/>
            <a:lstStyle/>
            <a:p>
              <a:pPr algn="l">
                <a:spcBef>
                  <a:spcPct val="50000"/>
                </a:spcBef>
              </a:pPr>
              <a:r>
                <a:rPr lang="en-US"/>
                <a:t>This is a possible implementation: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Your Turn . . .</a:t>
            </a:r>
            <a:endParaRPr lang="en-US" sz="2800"/>
          </a:p>
        </p:txBody>
      </p:sp>
      <p:sp>
        <p:nvSpPr>
          <p:cNvPr id="1124355" name="Text Box 3"/>
          <p:cNvSpPr txBox="1">
            <a:spLocks noChangeArrowheads="1"/>
          </p:cNvSpPr>
          <p:nvPr/>
        </p:nvSpPr>
        <p:spPr bwMode="auto">
          <a:xfrm>
            <a:off x="990600" y="3659188"/>
            <a:ext cx="708660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top:	cmp ebx,var1	; ebx &lt;= var1?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ja  next	; false? exit loop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add ebx,5	; execute body of loop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dec var1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jmp top	; repeat the loop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next: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514600" y="1925638"/>
            <a:ext cx="3962400" cy="150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while (ebx &lt;= var1) {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ebx  = ebx + 5;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var1 = var1 - 1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82600" y="1123950"/>
            <a:ext cx="8178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Implement the following loop, assuming </a:t>
            </a:r>
            <a:r>
              <a:rPr lang="en-US" sz="2400">
                <a:solidFill>
                  <a:srgbClr val="FF0000"/>
                </a:solidFill>
              </a:rPr>
              <a:t>unsigned</a:t>
            </a:r>
            <a:r>
              <a:rPr lang="en-US" sz="2400"/>
              <a:t>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Yet Another Solution for While</a:t>
            </a:r>
            <a:endParaRPr lang="en-US" sz="2800"/>
          </a:p>
        </p:txBody>
      </p:sp>
      <p:sp>
        <p:nvSpPr>
          <p:cNvPr id="1166339" name="Text Box 3"/>
          <p:cNvSpPr txBox="1">
            <a:spLocks noChangeArrowheads="1"/>
          </p:cNvSpPr>
          <p:nvPr/>
        </p:nvSpPr>
        <p:spPr bwMode="auto">
          <a:xfrm>
            <a:off x="990600" y="3832225"/>
            <a:ext cx="708660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cmp ebx,var1	; ebx &lt;= var1?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ja  next	; false? exit loop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top:	add ebx,5	; execute body of loop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dec var1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cmp ebx, var1	; ebx &lt;= var1?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	jbe top	; true? repeat the loop</a:t>
            </a:r>
          </a:p>
          <a:p>
            <a:pPr algn="l">
              <a:lnSpc>
                <a:spcPct val="110000"/>
              </a:lnSpc>
              <a:tabLst>
                <a:tab pos="714375" algn="l"/>
                <a:tab pos="3228975" algn="l"/>
              </a:tabLst>
            </a:pPr>
            <a:r>
              <a:rPr lang="en-US" b="1">
                <a:latin typeface="Courier New" pitchFamily="49" charset="0"/>
              </a:rPr>
              <a:t>next: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682875" y="2270125"/>
            <a:ext cx="3962400" cy="144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while (ebx &lt;= var1) {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ebx  = ebx + 5;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var1 = var1 - 1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2600" y="1123950"/>
            <a:ext cx="81788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2400"/>
              <a:t>Check the loop condition at the end of the loop</a:t>
            </a:r>
          </a:p>
          <a:p>
            <a:pPr algn="l">
              <a:spcBef>
                <a:spcPct val="30000"/>
              </a:spcBef>
            </a:pPr>
            <a:r>
              <a:rPr lang="en-US" sz="2400"/>
              <a:t>No need for JMP, loop body is reduced by 1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3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Next . . 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Boolean and Comparison Instructions</a:t>
            </a:r>
          </a:p>
          <a:p>
            <a:pPr eaLnBrk="1" hangingPunct="1"/>
            <a:r>
              <a:rPr lang="en-US"/>
              <a:t>Conditional Jumps</a:t>
            </a:r>
          </a:p>
          <a:p>
            <a:pPr eaLnBrk="1" hangingPunct="1"/>
            <a:r>
              <a:rPr lang="en-US"/>
              <a:t>Conditional Loop Instructions</a:t>
            </a:r>
          </a:p>
          <a:p>
            <a:pPr eaLnBrk="1" hangingPunct="1"/>
            <a:r>
              <a:rPr lang="en-US"/>
              <a:t>Translating Conditional Structures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Indirect Jump and Table-Driven Selection</a:t>
            </a:r>
          </a:p>
          <a:p>
            <a:pPr eaLnBrk="1" hangingPunct="1"/>
            <a:r>
              <a:rPr lang="en-US"/>
              <a:t>Application: Sorting an Integer Array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Jump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/>
              <a:t>Direct Jump: Jump to a Labeled Destination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/>
              <a:t>Destination address is a </a:t>
            </a:r>
            <a:r>
              <a:rPr lang="en-US">
                <a:solidFill>
                  <a:srgbClr val="FF0000"/>
                </a:solidFill>
              </a:rPr>
              <a:t>constant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1800"/>
              <a:t>Address is encoded in the jump instruction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1800"/>
              <a:t>Address is an offset relative to EIP (Instruction Pointer)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/>
              <a:t>Indirect jump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/>
              <a:t>Destination address is a </a:t>
            </a:r>
            <a:r>
              <a:rPr lang="en-US">
                <a:solidFill>
                  <a:srgbClr val="FF0000"/>
                </a:solidFill>
              </a:rPr>
              <a:t>variable or register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1800"/>
              <a:t>Address is stored in memory/register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1800"/>
              <a:t>Address is absolute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/>
              <a:t>Syntax: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JMP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mem32/reg32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/>
              <a:t>32-bit absolute address is stored in </a:t>
            </a:r>
            <a:r>
              <a:rPr lang="en-US" i="1"/>
              <a:t>mem32/reg32  </a:t>
            </a:r>
            <a:r>
              <a:rPr lang="en-US"/>
              <a:t>for FLAT memory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/>
              <a:t>Indirect jump is used to implement switch statements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Next . . 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Boolean and Comparison Instructions</a:t>
            </a:r>
          </a:p>
          <a:p>
            <a:pPr eaLnBrk="1" hangingPunct="1"/>
            <a:r>
              <a:rPr lang="en-US"/>
              <a:t>Conditional Jumps</a:t>
            </a:r>
          </a:p>
          <a:p>
            <a:pPr eaLnBrk="1" hangingPunct="1"/>
            <a:r>
              <a:rPr lang="en-US"/>
              <a:t>Conditional Loop Instructions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Translating Conditional Structures</a:t>
            </a:r>
          </a:p>
          <a:p>
            <a:pPr eaLnBrk="1" hangingPunct="1"/>
            <a:r>
              <a:rPr lang="en-US"/>
              <a:t>Indirect Jump and Table-Driven Selection</a:t>
            </a:r>
          </a:p>
          <a:p>
            <a:pPr eaLnBrk="1" hangingPunct="1"/>
            <a:r>
              <a:rPr lang="en-US"/>
              <a:t>Application: Sorting an Integer 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Block-Structured IF Statements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62938" cy="2976563"/>
          </a:xfrm>
        </p:spPr>
        <p:txBody>
          <a:bodyPr/>
          <a:lstStyle/>
          <a:p>
            <a:pPr marL="361950" indent="-361950" eaLnBrk="1" hangingPunct="1"/>
            <a:r>
              <a:rPr lang="en-US"/>
              <a:t>IF statement in high-level languages (such as C or Java)</a:t>
            </a:r>
          </a:p>
          <a:p>
            <a:pPr marL="827088" lvl="1" indent="-285750" eaLnBrk="1" hangingPunct="1"/>
            <a:r>
              <a:rPr lang="en-US"/>
              <a:t>Boolean expression (evaluates to true or false)</a:t>
            </a:r>
          </a:p>
          <a:p>
            <a:pPr marL="827088" lvl="1" indent="-285750" eaLnBrk="1" hangingPunct="1"/>
            <a:r>
              <a:rPr lang="en-US"/>
              <a:t>List of statements performed when the expression is true</a:t>
            </a:r>
          </a:p>
          <a:p>
            <a:pPr marL="827088" lvl="1" indent="-285750" eaLnBrk="1" hangingPunct="1"/>
            <a:r>
              <a:rPr lang="en-US"/>
              <a:t>Optional list of statements performed when expression is false</a:t>
            </a:r>
          </a:p>
          <a:p>
            <a:pPr marL="361950" indent="-361950" eaLnBrk="1" hangingPunct="1"/>
            <a:r>
              <a:rPr lang="en-US"/>
              <a:t>Task: Translate IF statements into assembly language</a:t>
            </a:r>
          </a:p>
          <a:p>
            <a:pPr marL="361950" indent="-361950" eaLnBrk="1" hangingPunct="1"/>
            <a:r>
              <a:rPr lang="en-US"/>
              <a:t>Example: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114116" name="Text Box 4"/>
          <p:cNvSpPr txBox="1">
            <a:spLocks noChangeArrowheads="1"/>
          </p:cNvSpPr>
          <p:nvPr/>
        </p:nvSpPr>
        <p:spPr bwMode="auto">
          <a:xfrm>
            <a:off x="4419600" y="3659188"/>
            <a:ext cx="3276600" cy="2535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eax,var1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cmp eax,var2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jne elsepart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X,1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jmp next</a:t>
            </a:r>
          </a:p>
          <a:p>
            <a:pPr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elsepart:</a:t>
            </a:r>
          </a:p>
          <a:p>
            <a:pPr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X,2</a:t>
            </a:r>
          </a:p>
          <a:p>
            <a:pPr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next:</a:t>
            </a:r>
          </a:p>
        </p:txBody>
      </p:sp>
      <p:sp>
        <p:nvSpPr>
          <p:cNvPr id="1114117" name="Text Box 5"/>
          <p:cNvSpPr txBox="1">
            <a:spLocks noChangeArrowheads="1"/>
          </p:cNvSpPr>
          <p:nvPr/>
        </p:nvSpPr>
        <p:spPr bwMode="auto">
          <a:xfrm>
            <a:off x="914400" y="4248150"/>
            <a:ext cx="3048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if( var1 == var2 )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X = 1;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X =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6" grpId="0" animBg="1"/>
      <p:bldP spid="1114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Your Turn . . .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306513"/>
          </a:xfrm>
        </p:spPr>
        <p:txBody>
          <a:bodyPr/>
          <a:lstStyle/>
          <a:p>
            <a:pPr marL="361950" indent="-361950" eaLnBrk="1" hangingPunct="1">
              <a:lnSpc>
                <a:spcPct val="120000"/>
              </a:lnSpc>
            </a:pPr>
            <a:r>
              <a:rPr lang="en-US"/>
              <a:t>Translate the IF statement to assembly language</a:t>
            </a:r>
          </a:p>
          <a:p>
            <a:pPr marL="361950" indent="-361950" eaLnBrk="1" hangingPunct="1">
              <a:lnSpc>
                <a:spcPct val="120000"/>
              </a:lnSpc>
            </a:pPr>
            <a:r>
              <a:rPr lang="en-US"/>
              <a:t>All values are </a:t>
            </a:r>
            <a:r>
              <a:rPr lang="en-US">
                <a:solidFill>
                  <a:srgbClr val="FF0000"/>
                </a:solidFill>
              </a:rPr>
              <a:t>unsigned</a:t>
            </a:r>
            <a:endParaRPr 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115140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3276600" cy="2057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lvl="1" algn="l">
              <a:lnSpc>
                <a:spcPct val="12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cmp ebx,ecx</a:t>
            </a:r>
          </a:p>
          <a:p>
            <a:pPr lvl="1" algn="l">
              <a:lnSpc>
                <a:spcPct val="12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ja  next</a:t>
            </a:r>
          </a:p>
          <a:p>
            <a:pPr lvl="1" algn="l">
              <a:lnSpc>
                <a:spcPct val="12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mov eax,5</a:t>
            </a:r>
          </a:p>
          <a:p>
            <a:pPr lvl="1" algn="l">
              <a:lnSpc>
                <a:spcPct val="12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mov edx,6</a:t>
            </a:r>
          </a:p>
          <a:p>
            <a:pPr algn="l">
              <a:lnSpc>
                <a:spcPct val="12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next:	</a:t>
            </a:r>
          </a:p>
        </p:txBody>
      </p:sp>
      <p:sp>
        <p:nvSpPr>
          <p:cNvPr id="1115141" name="Text Box 5"/>
          <p:cNvSpPr txBox="1">
            <a:spLocks noChangeArrowheads="1"/>
          </p:cNvSpPr>
          <p:nvPr/>
        </p:nvSpPr>
        <p:spPr bwMode="auto">
          <a:xfrm>
            <a:off x="914400" y="2667000"/>
            <a:ext cx="3124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2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if( ebx &lt;= ecx )</a:t>
            </a:r>
          </a:p>
          <a:p>
            <a:pPr algn="l">
              <a:lnSpc>
                <a:spcPct val="12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2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eax = 5;</a:t>
            </a:r>
          </a:p>
          <a:p>
            <a:pPr algn="l">
              <a:lnSpc>
                <a:spcPct val="12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edx = 6;</a:t>
            </a:r>
          </a:p>
          <a:p>
            <a:pPr algn="l">
              <a:lnSpc>
                <a:spcPct val="12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15142" name="Text Box 6"/>
          <p:cNvSpPr txBox="1">
            <a:spLocks noChangeArrowheads="1"/>
          </p:cNvSpPr>
          <p:nvPr/>
        </p:nvSpPr>
        <p:spPr bwMode="auto">
          <a:xfrm>
            <a:off x="942975" y="5105400"/>
            <a:ext cx="67405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There can be multiple correct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40" grpId="0" animBg="1" autoUpdateAnimBg="0"/>
      <p:bldP spid="1115141" grpId="0" animBg="1"/>
      <p:bldP spid="1115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Your Turn . . 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33475"/>
          </a:xfrm>
        </p:spPr>
        <p:txBody>
          <a:bodyPr/>
          <a:lstStyle/>
          <a:p>
            <a:pPr marL="361950" indent="-361950" eaLnBrk="1" hangingPunct="1"/>
            <a:r>
              <a:rPr lang="en-US"/>
              <a:t>Implement the following IF in assembly language </a:t>
            </a:r>
          </a:p>
          <a:p>
            <a:pPr marL="361950" indent="-361950" eaLnBrk="1" hangingPunct="1"/>
            <a:r>
              <a:rPr lang="en-US"/>
              <a:t>All variables are </a:t>
            </a:r>
            <a:r>
              <a:rPr lang="en-US">
                <a:solidFill>
                  <a:srgbClr val="FF0000"/>
                </a:solidFill>
              </a:rPr>
              <a:t>32-bit signed</a:t>
            </a:r>
            <a:r>
              <a:rPr lang="en-US"/>
              <a:t> integers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1116164" name="Text Box 4"/>
          <p:cNvSpPr txBox="1">
            <a:spLocks noChangeArrowheads="1"/>
          </p:cNvSpPr>
          <p:nvPr/>
        </p:nvSpPr>
        <p:spPr bwMode="auto">
          <a:xfrm>
            <a:off x="4419600" y="2276475"/>
            <a:ext cx="3321050" cy="31099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mov eax,var1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cmp eax,var2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jle ifpart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mov var3,6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mov var4,7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jmp next</a:t>
            </a:r>
          </a:p>
          <a:p>
            <a:pPr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ifpart:		mov var3,10</a:t>
            </a:r>
          </a:p>
          <a:p>
            <a:pPr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next:</a:t>
            </a:r>
          </a:p>
        </p:txBody>
      </p:sp>
      <p:sp>
        <p:nvSpPr>
          <p:cNvPr id="1116165" name="Text Box 5"/>
          <p:cNvSpPr txBox="1">
            <a:spLocks noChangeArrowheads="1"/>
          </p:cNvSpPr>
          <p:nvPr/>
        </p:nvSpPr>
        <p:spPr bwMode="auto">
          <a:xfrm>
            <a:off x="827088" y="2276475"/>
            <a:ext cx="3341687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if (var1 &lt;= var2) {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  var3 = 10;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}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else {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  var3 = 6;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  var4 = 7;</a:t>
            </a:r>
          </a:p>
          <a:p>
            <a:pPr algn="l">
              <a:lnSpc>
                <a:spcPct val="110000"/>
              </a:lnSpc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1116166" name="Text Box 6"/>
          <p:cNvSpPr txBox="1">
            <a:spLocks noChangeArrowheads="1"/>
          </p:cNvSpPr>
          <p:nvPr/>
        </p:nvSpPr>
        <p:spPr bwMode="auto">
          <a:xfrm>
            <a:off x="827088" y="5546725"/>
            <a:ext cx="691356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There can be multiple correct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4" grpId="0" animBg="1" autoUpdateAnimBg="0"/>
      <p:bldP spid="1116165" grpId="0" animBg="1"/>
      <p:bldP spid="11161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Expression with AND</a:t>
            </a:r>
            <a:endParaRPr lang="en-US" sz="28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076325"/>
          </a:xfrm>
        </p:spPr>
        <p:txBody>
          <a:bodyPr/>
          <a:lstStyle/>
          <a:p>
            <a:pPr marL="361950" indent="-361950" eaLnBrk="1" hangingPunct="1">
              <a:spcBef>
                <a:spcPct val="50000"/>
              </a:spcBef>
            </a:pPr>
            <a:r>
              <a:rPr lang="en-US"/>
              <a:t>HLLs use </a:t>
            </a:r>
            <a:r>
              <a:rPr lang="en-US">
                <a:solidFill>
                  <a:srgbClr val="FF0000"/>
                </a:solidFill>
              </a:rPr>
              <a:t>short-circuit evaluation</a:t>
            </a:r>
            <a:r>
              <a:rPr lang="en-US"/>
              <a:t> for logical AND</a:t>
            </a:r>
          </a:p>
          <a:p>
            <a:pPr marL="361950" indent="-361950" eaLnBrk="1" hangingPunct="1">
              <a:spcBef>
                <a:spcPct val="50000"/>
              </a:spcBef>
            </a:pPr>
            <a:r>
              <a:rPr lang="en-US"/>
              <a:t>If first expression is 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/>
              <a:t>, second expression is </a:t>
            </a:r>
            <a:r>
              <a:rPr lang="en-US">
                <a:solidFill>
                  <a:srgbClr val="FF0000"/>
                </a:solidFill>
              </a:rPr>
              <a:t>skipped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057275" y="2276475"/>
            <a:ext cx="702945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if ((al &gt; bl) &amp;&amp; (bl &gt; cl)) {X = 1;}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1057275" y="2852738"/>
            <a:ext cx="7029450" cy="337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; One Possible Implementation ...</a:t>
            </a:r>
          </a:p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cmp al, bl	; first expression ...</a:t>
            </a:r>
          </a:p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ja  L1	; unsigned comparison</a:t>
            </a:r>
          </a:p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jmp next</a:t>
            </a:r>
          </a:p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L1:	cmp bl,cl	; second expression ...</a:t>
            </a:r>
          </a:p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ja  L2	; unsigned comparison</a:t>
            </a:r>
          </a:p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	jmp next</a:t>
            </a:r>
          </a:p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L2:	mov X,1 	; both are true</a:t>
            </a:r>
          </a:p>
          <a:p>
            <a:pPr algn="l">
              <a:lnSpc>
                <a:spcPct val="120000"/>
              </a:lnSpc>
              <a:tabLst>
                <a:tab pos="542925" algn="l"/>
                <a:tab pos="2867025" algn="l"/>
              </a:tabLst>
            </a:pPr>
            <a:r>
              <a:rPr lang="en-US" b="1">
                <a:latin typeface="Courier New" pitchFamily="49" charset="0"/>
              </a:rPr>
              <a:t>next: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Better Implementation for AND</a:t>
            </a:r>
            <a:endParaRPr lang="en-US" sz="280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057275" y="3775075"/>
            <a:ext cx="702945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120000"/>
              </a:lnSpc>
              <a:tabLst>
                <a:tab pos="457200" algn="l"/>
                <a:tab pos="2867025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cmp al,bl	; first expression...</a:t>
            </a:r>
          </a:p>
          <a:p>
            <a:pPr algn="l">
              <a:lnSpc>
                <a:spcPct val="120000"/>
              </a:lnSpc>
              <a:tabLst>
                <a:tab pos="457200" algn="l"/>
                <a:tab pos="286702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jbe next	; quit if false</a:t>
            </a:r>
          </a:p>
          <a:p>
            <a:pPr algn="l">
              <a:lnSpc>
                <a:spcPct val="120000"/>
              </a:lnSpc>
              <a:tabLst>
                <a:tab pos="457200" algn="l"/>
                <a:tab pos="286702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cmp bl,cl	; second expression...</a:t>
            </a:r>
          </a:p>
          <a:p>
            <a:pPr algn="l">
              <a:lnSpc>
                <a:spcPct val="120000"/>
              </a:lnSpc>
              <a:tabLst>
                <a:tab pos="457200" algn="l"/>
                <a:tab pos="286702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jbe next	; quit if false</a:t>
            </a:r>
          </a:p>
          <a:p>
            <a:pPr algn="l">
              <a:lnSpc>
                <a:spcPct val="120000"/>
              </a:lnSpc>
              <a:tabLst>
                <a:tab pos="457200" algn="l"/>
                <a:tab pos="286702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mov X,1	; both are true</a:t>
            </a:r>
          </a:p>
          <a:p>
            <a:pPr algn="l">
              <a:lnSpc>
                <a:spcPct val="120000"/>
              </a:lnSpc>
              <a:tabLst>
                <a:tab pos="457200" algn="l"/>
                <a:tab pos="286702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next: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057275" y="1873250"/>
            <a:ext cx="70294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The following implementation uses less code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By reversing the relational operator, We allow the program to </a:t>
            </a:r>
            <a:r>
              <a:rPr lang="en-US">
                <a:solidFill>
                  <a:srgbClr val="FF0000"/>
                </a:solidFill>
              </a:rPr>
              <a:t>fall through</a:t>
            </a:r>
            <a:r>
              <a:rPr lang="en-US">
                <a:solidFill>
                  <a:schemeClr val="tx2"/>
                </a:solidFill>
              </a:rPr>
              <a:t> to the second expression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Number of instructions is reduced from 7 to 5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1057275" y="1296988"/>
            <a:ext cx="702945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if ((al &gt; bl) &amp;&amp; (bl &gt; cl)) {X = 1;}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Your Turn . . 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395413"/>
          </a:xfrm>
        </p:spPr>
        <p:txBody>
          <a:bodyPr/>
          <a:lstStyle/>
          <a:p>
            <a:pPr marL="361950" indent="-361950" eaLnBrk="1" hangingPunct="1">
              <a:lnSpc>
                <a:spcPct val="120000"/>
              </a:lnSpc>
            </a:pPr>
            <a:r>
              <a:rPr lang="en-US"/>
              <a:t>Implement the following IF in assembly language</a:t>
            </a:r>
          </a:p>
          <a:p>
            <a:pPr marL="361950" indent="-361950" eaLnBrk="1" hangingPunct="1">
              <a:lnSpc>
                <a:spcPct val="120000"/>
              </a:lnSpc>
            </a:pPr>
            <a:r>
              <a:rPr lang="en-US"/>
              <a:t>All values are </a:t>
            </a:r>
            <a:r>
              <a:rPr lang="en-US">
                <a:solidFill>
                  <a:srgbClr val="FF0000"/>
                </a:solidFill>
              </a:rPr>
              <a:t>unsigned</a:t>
            </a:r>
            <a:endParaRPr 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120260" name="Text Box 4"/>
          <p:cNvSpPr txBox="1">
            <a:spLocks noChangeArrowheads="1"/>
          </p:cNvSpPr>
          <p:nvPr/>
        </p:nvSpPr>
        <p:spPr bwMode="auto">
          <a:xfrm>
            <a:off x="4822825" y="2667000"/>
            <a:ext cx="3263900" cy="2778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cmp ebx,ecx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ja  next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cmp ecx,edx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jbe next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mov eax,5</a:t>
            </a:r>
          </a:p>
          <a:p>
            <a:pPr lvl="1"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mov edx,6</a:t>
            </a:r>
          </a:p>
          <a:p>
            <a:pPr algn="l">
              <a:lnSpc>
                <a:spcPct val="110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next: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1120261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3503613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37160" bIns="0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if ((ebx &lt;= ecx) &amp;&amp;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 (ecx &gt; edx))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  eax = 5;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  edx = 6;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0" grpId="0" animBg="1" autoUpdateAnimBg="0"/>
      <p:bldP spid="11202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Application: IsDigit Procedure</a:t>
            </a:r>
          </a:p>
        </p:txBody>
      </p:sp>
      <p:sp>
        <p:nvSpPr>
          <p:cNvPr id="1170435" name="Text Box 3"/>
          <p:cNvSpPr txBox="1">
            <a:spLocks noChangeArrowheads="1"/>
          </p:cNvSpPr>
          <p:nvPr/>
        </p:nvSpPr>
        <p:spPr bwMode="auto">
          <a:xfrm>
            <a:off x="1371600" y="3082925"/>
            <a:ext cx="6599238" cy="309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IsDigit PROC</a:t>
            </a:r>
          </a:p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 cmp   al,'0'	; AL &lt; '0' ?</a:t>
            </a:r>
          </a:p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 jb    L1	; yes? ZF=0, return</a:t>
            </a:r>
          </a:p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 cmp   al,'9'	; AL &gt; '9' ?</a:t>
            </a:r>
          </a:p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 ja    L1	; yes? ZF=0, return</a:t>
            </a:r>
          </a:p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	 test  al, 0     	; ZF = 1</a:t>
            </a:r>
          </a:p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L1: ret</a:t>
            </a:r>
          </a:p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IsDigit ENDP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173163" y="1143000"/>
            <a:ext cx="72088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Receives a character in AL</a:t>
            </a:r>
          </a:p>
          <a:p>
            <a:pPr algn="l">
              <a:spcBef>
                <a:spcPct val="50000"/>
              </a:spcBef>
            </a:pPr>
            <a:r>
              <a:rPr lang="en-US" sz="2400"/>
              <a:t>Sets the Zero flag if the character is a decimal digit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371600" y="2276475"/>
            <a:ext cx="6599238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algn="l">
              <a:lnSpc>
                <a:spcPct val="110000"/>
              </a:lnSpc>
              <a:tabLst>
                <a:tab pos="457200" algn="l"/>
                <a:tab pos="3228975" algn="l"/>
                <a:tab pos="4114800" algn="l"/>
              </a:tabLst>
            </a:pPr>
            <a:r>
              <a:rPr lang="en-US" b="1">
                <a:latin typeface="Courier New" pitchFamily="49" charset="0"/>
              </a:rPr>
              <a:t>if (al &gt;= '0' &amp;&amp; al &lt;= '9') {ZF = 1;}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3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23248</TotalTime>
  <Words>699</Words>
  <Application>Microsoft Office PowerPoint</Application>
  <PresentationFormat>On-screen Show (4:3)</PresentationFormat>
  <Paragraphs>188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Comic Sans MS</vt:lpstr>
      <vt:lpstr>Courier New</vt:lpstr>
      <vt:lpstr>Times New Roman</vt:lpstr>
      <vt:lpstr>Wingdings</vt:lpstr>
      <vt:lpstr>Default Design</vt:lpstr>
      <vt:lpstr>Conditional Processing</vt:lpstr>
      <vt:lpstr>Next . . .</vt:lpstr>
      <vt:lpstr>Block-Structured IF Statements</vt:lpstr>
      <vt:lpstr>Your Turn . . .</vt:lpstr>
      <vt:lpstr>Your Turn . . .</vt:lpstr>
      <vt:lpstr>Compound Expression with AND</vt:lpstr>
      <vt:lpstr>Better Implementation for AND</vt:lpstr>
      <vt:lpstr>Your Turn . . .</vt:lpstr>
      <vt:lpstr>Application: IsDigit Procedure</vt:lpstr>
      <vt:lpstr>Compound Expression with OR</vt:lpstr>
      <vt:lpstr>WHILE Loops</vt:lpstr>
      <vt:lpstr>Your Turn . . .</vt:lpstr>
      <vt:lpstr>Yet Another Solution for While</vt:lpstr>
      <vt:lpstr>Next . . .</vt:lpstr>
      <vt:lpstr>Indirect Jump</vt:lpstr>
      <vt:lpstr>Shl</vt:lpstr>
    </vt:vector>
  </TitlesOfParts>
  <Company>KFUPM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Processing</dc:title>
  <dc:creator>Dr. Muhamed Mudawar</dc:creator>
  <cp:lastModifiedBy>Administrator</cp:lastModifiedBy>
  <cp:revision>588</cp:revision>
  <dcterms:created xsi:type="dcterms:W3CDTF">2004-09-12T13:54:39Z</dcterms:created>
  <dcterms:modified xsi:type="dcterms:W3CDTF">2017-10-09T06:28:04Z</dcterms:modified>
</cp:coreProperties>
</file>