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284" r:id="rId2"/>
    <p:sldId id="257" r:id="rId3"/>
    <p:sldId id="286" r:id="rId4"/>
    <p:sldId id="287" r:id="rId5"/>
    <p:sldId id="401" r:id="rId6"/>
    <p:sldId id="402" r:id="rId7"/>
    <p:sldId id="403" r:id="rId8"/>
    <p:sldId id="427" r:id="rId9"/>
    <p:sldId id="423" r:id="rId10"/>
    <p:sldId id="428" r:id="rId11"/>
    <p:sldId id="424" r:id="rId12"/>
    <p:sldId id="429" r:id="rId13"/>
    <p:sldId id="425" r:id="rId14"/>
    <p:sldId id="426" r:id="rId15"/>
    <p:sldId id="430" r:id="rId16"/>
    <p:sldId id="422" r:id="rId17"/>
    <p:sldId id="434" r:id="rId18"/>
    <p:sldId id="406" r:id="rId19"/>
    <p:sldId id="407" r:id="rId20"/>
    <p:sldId id="408" r:id="rId21"/>
    <p:sldId id="433" r:id="rId22"/>
    <p:sldId id="432" r:id="rId23"/>
    <p:sldId id="409" r:id="rId24"/>
    <p:sldId id="435" r:id="rId25"/>
    <p:sldId id="436" r:id="rId26"/>
    <p:sldId id="437" r:id="rId27"/>
    <p:sldId id="438" r:id="rId28"/>
    <p:sldId id="439" r:id="rId29"/>
    <p:sldId id="44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63B95-5374-429C-B4F4-10CD1FAC6A8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185F5-A8B2-4CAF-91E6-69F0FAAA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details you learn in this chapter are how arguments are passed by value and by reference, how local variables are created and destroyed, and how recursion is implemented.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85F5-A8B2-4CAF-91E6-69F0FAAA22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1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85F5-A8B2-4CAF-91E6-69F0FAAA22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Addressing modes:</a:t>
            </a:r>
            <a:r>
              <a:rPr lang="en-US" baseline="0" dirty="0" smtClean="0"/>
              <a:t> Register, Register Indirect, Immediate Addressing, Base/Base-</a:t>
            </a:r>
            <a:r>
              <a:rPr lang="en-US" baseline="0" dirty="0" err="1" smtClean="0"/>
              <a:t>Offest</a:t>
            </a:r>
            <a:r>
              <a:rPr lang="en-US" baseline="0" dirty="0" smtClean="0"/>
              <a:t>/Displacement Addressing, </a:t>
            </a:r>
            <a:r>
              <a:rPr lang="en-US" dirty="0" smtClean="0"/>
              <a:t>PC-relative addressing: the value in the immediate field is interpreted as an offset of the next instruction (PC+4 of current instruction).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185F5-A8B2-4CAF-91E6-69F0FAAA22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5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5525DD-45D9-4EE9-8096-F0501F4F167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37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4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5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8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25DD-45D9-4EE9-8096-F0501F4F167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5525DD-45D9-4EE9-8096-F0501F4F167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4929A1-482B-4FFE-B253-CAB9874D73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2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0" y="2555785"/>
            <a:ext cx="9114015" cy="182134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r-PK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بسم اللہ الرّحمٰن الرّحیم</a:t>
            </a:r>
            <a:endParaRPr lang="en-U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71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3117954"/>
            <a:ext cx="7656376" cy="319140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MODR/M</a:t>
            </a:r>
            <a:r>
              <a:rPr lang="en-US" dirty="0" smtClean="0"/>
              <a:t> byte (byte 2 above) specifies</a:t>
            </a:r>
            <a:r>
              <a:rPr lang="en-US" dirty="0"/>
              <a:t> instruction operands and their addressing mode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/>
              <a:t>R/M field</a:t>
            </a:r>
            <a:r>
              <a:rPr lang="en-US" dirty="0"/>
              <a:t>, combined with </a:t>
            </a:r>
            <a:r>
              <a:rPr lang="en-US" b="1" dirty="0"/>
              <a:t>MOD</a:t>
            </a:r>
            <a:r>
              <a:rPr lang="en-US" dirty="0"/>
              <a:t>, specifies either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second operand in a two-operand instruction, or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only operand in a single-operand instruction like NOT or NEG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These two are used to let the CPU know if there is some memory </a:t>
            </a:r>
            <a:r>
              <a:rPr lang="en-US" dirty="0" err="1" smtClean="0"/>
              <a:t>opeand</a:t>
            </a:r>
            <a:r>
              <a:rPr lang="en-US" dirty="0" smtClean="0"/>
              <a:t>, if yes, then how to calculate its offset address.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767718"/>
            <a:ext cx="8039100" cy="1095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2248064"/>
            <a:ext cx="40767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398426"/>
            <a:ext cx="7290055" cy="391093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MOD</a:t>
            </a:r>
            <a:r>
              <a:rPr lang="en-US" dirty="0"/>
              <a:t> field specifies x86 addressing mode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MOD </a:t>
            </a:r>
            <a:r>
              <a:rPr lang="en-US" b="1" dirty="0"/>
              <a:t>= 11</a:t>
            </a:r>
            <a:r>
              <a:rPr lang="en-US" dirty="0"/>
              <a:t> means register mode.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MOD = 00</a:t>
            </a:r>
            <a:r>
              <a:rPr lang="en-US" dirty="0"/>
              <a:t> means memory mode with no displacement.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dirty="0"/>
              <a:t>Except when R/M= 110, then a 16-bit displacement follows).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MOD= 01</a:t>
            </a:r>
            <a:r>
              <a:rPr lang="en-US" dirty="0"/>
              <a:t> means memory, with 8 bit displacement following (</a:t>
            </a:r>
            <a:r>
              <a:rPr lang="en-US" b="1" dirty="0"/>
              <a:t>D8</a:t>
            </a:r>
            <a:r>
              <a:rPr lang="en-US" dirty="0"/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b="1" dirty="0"/>
              <a:t>= 10</a:t>
            </a:r>
            <a:r>
              <a:rPr lang="en-US" dirty="0"/>
              <a:t> means memory mode with 16-bit displacement following (D16</a:t>
            </a:r>
            <a:r>
              <a:rPr lang="en-US" dirty="0" smtClean="0"/>
              <a:t>).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57" y="824005"/>
            <a:ext cx="5184474" cy="94483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88761" y="824005"/>
            <a:ext cx="1499016" cy="1094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86" y="1994780"/>
            <a:ext cx="2242579" cy="466725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REG</a:t>
            </a:r>
            <a:r>
              <a:rPr lang="en-US" dirty="0"/>
              <a:t> field specifies source or destination </a:t>
            </a:r>
            <a:r>
              <a:rPr lang="en-US" b="1" dirty="0" smtClean="0"/>
              <a:t>register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certain (often single-operand or immediate-operand) </a:t>
            </a:r>
            <a:r>
              <a:rPr lang="en-US" dirty="0" smtClean="0"/>
              <a:t>instructions, the </a:t>
            </a:r>
            <a:r>
              <a:rPr lang="en-US" b="1" dirty="0" smtClean="0"/>
              <a:t>REG</a:t>
            </a:r>
            <a:r>
              <a:rPr lang="en-US" dirty="0"/>
              <a:t> field </a:t>
            </a:r>
            <a:r>
              <a:rPr lang="en-US" dirty="0" smtClean="0"/>
              <a:t>may contain </a:t>
            </a:r>
            <a:r>
              <a:rPr lang="en-US" dirty="0"/>
              <a:t>an </a:t>
            </a:r>
            <a:r>
              <a:rPr lang="en-US" i="1" dirty="0" err="1"/>
              <a:t>opcode</a:t>
            </a:r>
            <a:r>
              <a:rPr lang="en-US" i="1" dirty="0"/>
              <a:t> extension</a:t>
            </a:r>
            <a:r>
              <a:rPr lang="en-US" dirty="0"/>
              <a:t> rather </a:t>
            </a:r>
            <a:r>
              <a:rPr lang="en-US" dirty="0" smtClean="0"/>
              <a:t>than the </a:t>
            </a:r>
            <a:r>
              <a:rPr lang="en-US" dirty="0"/>
              <a:t>register </a:t>
            </a:r>
            <a:r>
              <a:rPr lang="en-US" dirty="0" smtClean="0"/>
              <a:t>bits.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R/M</a:t>
            </a:r>
            <a:r>
              <a:rPr lang="en-US" dirty="0"/>
              <a:t> field will specify the operand in such </a:t>
            </a:r>
            <a:r>
              <a:rPr lang="en-US" dirty="0" smtClean="0"/>
              <a:t>case.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Depending on the instruction, this can be either the source or the destination operand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57" y="824005"/>
            <a:ext cx="5184474" cy="9448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27816" y="824005"/>
            <a:ext cx="1918741" cy="944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675" y="1994780"/>
            <a:ext cx="6000750" cy="4667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21112" y="2443398"/>
            <a:ext cx="9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(W = 0)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92056" y="2580808"/>
            <a:ext cx="9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(W =1)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592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and R/M Fields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50" y="1934270"/>
            <a:ext cx="7643800" cy="47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Encoding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28" y="3364190"/>
            <a:ext cx="5543247" cy="3021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981914"/>
            <a:ext cx="8039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4" y="1324985"/>
            <a:ext cx="8635096" cy="455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Single-Byte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01189"/>
            <a:ext cx="7290055" cy="426469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simplest type of instruction is one with either no operand or an implied operand. </a:t>
            </a:r>
            <a:r>
              <a:rPr lang="en-US" dirty="0" smtClean="0"/>
              <a:t>Such instructions </a:t>
            </a:r>
            <a:r>
              <a:rPr lang="en-US" dirty="0"/>
              <a:t>require only the </a:t>
            </a:r>
            <a:r>
              <a:rPr lang="en-US" dirty="0" err="1"/>
              <a:t>opcode</a:t>
            </a:r>
            <a:r>
              <a:rPr lang="en-US" dirty="0"/>
              <a:t> field, the value of which is predetermined by the </a:t>
            </a:r>
            <a:r>
              <a:rPr lang="en-US" dirty="0" smtClean="0"/>
              <a:t>processor’s instruction </a:t>
            </a:r>
            <a:r>
              <a:rPr lang="en-US" dirty="0"/>
              <a:t>set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register increments are optimized for code size and execution </a:t>
            </a:r>
            <a:r>
              <a:rPr lang="en-US" dirty="0" smtClean="0"/>
              <a:t>speed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3036676"/>
            <a:ext cx="3309771" cy="25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Immediate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When the only operand  of an instruction is an immediate data the machine language code is the </a:t>
            </a:r>
            <a:r>
              <a:rPr lang="en-US" dirty="0" err="1" smtClean="0"/>
              <a:t>opcode</a:t>
            </a:r>
            <a:r>
              <a:rPr lang="en-US" dirty="0" smtClean="0"/>
              <a:t> followed by that immediate data.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E.g. </a:t>
            </a:r>
            <a:r>
              <a:rPr lang="en-US" b="1" dirty="0" smtClean="0"/>
              <a:t>RET 8 </a:t>
            </a:r>
            <a:r>
              <a:rPr lang="en-US" dirty="0" smtClean="0"/>
              <a:t>is </a:t>
            </a:r>
            <a:r>
              <a:rPr lang="en-US" b="1" dirty="0" smtClean="0"/>
              <a:t>C2 08 00</a:t>
            </a:r>
            <a:r>
              <a:rPr lang="en-US" dirty="0" smtClean="0"/>
              <a:t>, where C2 is the </a:t>
            </a:r>
            <a:r>
              <a:rPr lang="en-US" dirty="0" err="1" smtClean="0"/>
              <a:t>opcode</a:t>
            </a:r>
            <a:r>
              <a:rPr lang="en-US" dirty="0" smtClean="0"/>
              <a:t> and 0008 is the immediate data (appended in little endian order).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77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Immediate to </a:t>
            </a:r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Immediate operands (constants) are appended to instructions in little-endian order (lowest </a:t>
            </a:r>
            <a:r>
              <a:rPr lang="en-US" dirty="0" smtClean="0"/>
              <a:t>byte first).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encoding format of a </a:t>
            </a:r>
            <a:r>
              <a:rPr lang="en-US" dirty="0" smtClean="0"/>
              <a:t>MOV instruction </a:t>
            </a:r>
            <a:r>
              <a:rPr lang="en-US" dirty="0"/>
              <a:t>that moves an immediate word into a register </a:t>
            </a:r>
            <a:r>
              <a:rPr lang="en-US" dirty="0" smtClean="0"/>
              <a:t>is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B8 +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where </a:t>
            </a:r>
            <a:r>
              <a:rPr lang="en-US" dirty="0"/>
              <a:t>the </a:t>
            </a:r>
            <a:r>
              <a:rPr lang="en-US" dirty="0" err="1"/>
              <a:t>opcode</a:t>
            </a:r>
            <a:r>
              <a:rPr lang="en-US" dirty="0"/>
              <a:t> </a:t>
            </a:r>
            <a:r>
              <a:rPr lang="en-US" dirty="0" smtClean="0"/>
              <a:t>byte value </a:t>
            </a:r>
            <a:r>
              <a:rPr lang="en-US" dirty="0"/>
              <a:t>is </a:t>
            </a:r>
            <a:r>
              <a:rPr lang="en-US" b="1" dirty="0"/>
              <a:t>B8 + </a:t>
            </a:r>
            <a:r>
              <a:rPr lang="en-US" b="1" i="1" dirty="0" err="1"/>
              <a:t>rw</a:t>
            </a:r>
            <a:r>
              <a:rPr lang="en-US" dirty="0"/>
              <a:t>, indicating that a register number (0 through 7) is added to </a:t>
            </a:r>
            <a:r>
              <a:rPr lang="en-US" dirty="0" smtClean="0"/>
              <a:t>B8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1" dirty="0" err="1" smtClean="0"/>
              <a:t>dw</a:t>
            </a:r>
            <a:r>
              <a:rPr lang="en-US" i="1" dirty="0" smtClean="0"/>
              <a:t> </a:t>
            </a:r>
            <a:r>
              <a:rPr lang="en-US" dirty="0"/>
              <a:t>is the immediate word operand, low byte first. </a:t>
            </a:r>
          </a:p>
        </p:txBody>
      </p:sp>
    </p:spTree>
    <p:extLst>
      <p:ext uri="{BB962C8B-B14F-4D97-AF65-F5344CB8AC3E}">
        <p14:creationId xmlns:p14="http://schemas.microsoft.com/office/powerpoint/2010/main" val="29791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Example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AX,1</a:t>
            </a:r>
            <a:r>
              <a:rPr lang="en-US" dirty="0"/>
              <a:t> The machine instruction is </a:t>
            </a:r>
            <a:r>
              <a:rPr lang="en-US" b="1" dirty="0"/>
              <a:t>B8 01 00 </a:t>
            </a:r>
            <a:r>
              <a:rPr lang="en-US" dirty="0"/>
              <a:t>(hexadecimal). Here’s how it </a:t>
            </a:r>
            <a:r>
              <a:rPr lang="en-US" dirty="0" smtClean="0"/>
              <a:t>is encoded: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/>
              <a:t>opcode</a:t>
            </a:r>
            <a:r>
              <a:rPr lang="en-US" dirty="0"/>
              <a:t> for moving an immediate value to a 16-bit register is </a:t>
            </a:r>
            <a:r>
              <a:rPr lang="en-US" b="1" dirty="0" smtClean="0"/>
              <a:t>B8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register number for AX is 0, so 0 is added to </a:t>
            </a:r>
            <a:r>
              <a:rPr lang="en-US" dirty="0" smtClean="0"/>
              <a:t>B8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immediate operand (0001) is appended to the instruction in little-endian order (</a:t>
            </a:r>
            <a:r>
              <a:rPr lang="en-US" dirty="0" smtClean="0"/>
              <a:t>01 ,  </a:t>
            </a:r>
            <a:r>
              <a:rPr lang="en-US" dirty="0"/>
              <a:t>00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EE213 Computer organization and assembly language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17" y="414874"/>
            <a:ext cx="3454983" cy="3465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3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BX, 1234h</a:t>
            </a:r>
            <a:r>
              <a:rPr lang="en-US" dirty="0"/>
              <a:t> The machine instruction is </a:t>
            </a:r>
            <a:r>
              <a:rPr lang="en-US" b="1" dirty="0"/>
              <a:t>BB 34 12</a:t>
            </a:r>
            <a:r>
              <a:rPr lang="en-US" dirty="0"/>
              <a:t>. The encoding steps are </a:t>
            </a:r>
            <a:r>
              <a:rPr lang="en-US" dirty="0" smtClean="0"/>
              <a:t>as follows: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/>
              <a:t>opcode</a:t>
            </a:r>
            <a:r>
              <a:rPr lang="en-US" dirty="0"/>
              <a:t> for moving an immediate value to a 16-bit register </a:t>
            </a:r>
            <a:r>
              <a:rPr lang="en-US" dirty="0" smtClean="0"/>
              <a:t>is </a:t>
            </a:r>
            <a:r>
              <a:rPr lang="en-US" b="1" dirty="0" smtClean="0"/>
              <a:t>B8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register number for BX is 3, so add 3 to B8, producing </a:t>
            </a:r>
            <a:r>
              <a:rPr lang="en-US" dirty="0" err="1"/>
              <a:t>opcode</a:t>
            </a:r>
            <a:r>
              <a:rPr lang="en-US" dirty="0"/>
              <a:t> </a:t>
            </a:r>
            <a:r>
              <a:rPr lang="en-US" b="1" dirty="0" smtClean="0"/>
              <a:t>BB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immediate operand bytes are </a:t>
            </a:r>
            <a:r>
              <a:rPr lang="en-US" b="1" dirty="0"/>
              <a:t>34 12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Operand (in a register)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machine language instruction can be obtained by adding to the register number to the </a:t>
            </a:r>
            <a:r>
              <a:rPr lang="en-US" dirty="0" err="1" smtClean="0"/>
              <a:t>opcode</a:t>
            </a:r>
            <a:r>
              <a:rPr lang="en-US" dirty="0" smtClean="0"/>
              <a:t> byte.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Example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USH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en-US" dirty="0"/>
              <a:t> The machine instruction is </a:t>
            </a:r>
            <a:r>
              <a:rPr lang="en-US" b="1" dirty="0"/>
              <a:t>51</a:t>
            </a:r>
            <a:r>
              <a:rPr lang="en-US" dirty="0"/>
              <a:t>. The encoding steps are as follows: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opcode</a:t>
            </a:r>
            <a:r>
              <a:rPr lang="en-US" dirty="0"/>
              <a:t> for PUSH with a 16-bit register operand is </a:t>
            </a:r>
            <a:r>
              <a:rPr lang="en-US" b="1" dirty="0"/>
              <a:t>50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The register number for CX is 1, so add 1 to 50, producing </a:t>
            </a:r>
            <a:r>
              <a:rPr lang="en-US" dirty="0" err="1"/>
              <a:t>opcode</a:t>
            </a:r>
            <a:r>
              <a:rPr lang="en-US" dirty="0"/>
              <a:t> </a:t>
            </a:r>
            <a:r>
              <a:rPr lang="en-US" b="1" dirty="0"/>
              <a:t>51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33" y="2619375"/>
            <a:ext cx="4240967" cy="19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Register-Mode Instructions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 instructions using register operands, the </a:t>
            </a:r>
            <a:r>
              <a:rPr lang="en-US" b="1" dirty="0"/>
              <a:t>Mod R/M</a:t>
            </a:r>
            <a:r>
              <a:rPr lang="en-US" dirty="0"/>
              <a:t> byte contains a 3-bit identifier for each register </a:t>
            </a:r>
            <a:r>
              <a:rPr lang="en-US" dirty="0" smtClean="0"/>
              <a:t>operand.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Bits 6 to 7 are the </a:t>
            </a:r>
            <a:r>
              <a:rPr lang="en-US" i="1" dirty="0"/>
              <a:t>mod </a:t>
            </a:r>
            <a:r>
              <a:rPr lang="en-US" dirty="0"/>
              <a:t>field, which identifies the addressing </a:t>
            </a:r>
            <a:r>
              <a:rPr lang="en-US" dirty="0" smtClean="0"/>
              <a:t>mode.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Bits </a:t>
            </a:r>
            <a:r>
              <a:rPr lang="en-US" dirty="0"/>
              <a:t>3 to 5 are the </a:t>
            </a:r>
            <a:r>
              <a:rPr lang="en-US" i="1" dirty="0" err="1"/>
              <a:t>reg</a:t>
            </a:r>
            <a:r>
              <a:rPr lang="en-US" i="1" dirty="0"/>
              <a:t> </a:t>
            </a:r>
            <a:r>
              <a:rPr lang="en-US" dirty="0"/>
              <a:t>field, which identifies the source operand.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Bits </a:t>
            </a:r>
            <a:r>
              <a:rPr lang="en-US" dirty="0"/>
              <a:t>0 to 2 are the </a:t>
            </a:r>
            <a:r>
              <a:rPr lang="en-US" i="1" dirty="0"/>
              <a:t>r/m </a:t>
            </a:r>
            <a:r>
              <a:rPr lang="en-US" dirty="0"/>
              <a:t>field, which identifies the destination operand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97" y="4766322"/>
            <a:ext cx="54578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CX, AX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00000001 11 000 001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01C1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93" y="609752"/>
            <a:ext cx="2623669" cy="57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two bits in the </a:t>
            </a:r>
            <a:r>
              <a:rPr lang="en-US" b="1" dirty="0"/>
              <a:t>Mod </a:t>
            </a:r>
            <a:r>
              <a:rPr lang="en-US" dirty="0"/>
              <a:t>column indicate groups of</a:t>
            </a:r>
            <a:br>
              <a:rPr lang="en-US" dirty="0"/>
            </a:br>
            <a:r>
              <a:rPr lang="en-US" dirty="0"/>
              <a:t>addressing modes.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Mod 00, for example, has eight possible </a:t>
            </a:r>
            <a:r>
              <a:rPr lang="en-US" b="1" dirty="0"/>
              <a:t>R/M </a:t>
            </a:r>
            <a:r>
              <a:rPr lang="en-US" dirty="0"/>
              <a:t>values (000 to 111 binary) </a:t>
            </a:r>
            <a:r>
              <a:rPr lang="en-US" dirty="0" smtClean="0"/>
              <a:t>that identify </a:t>
            </a:r>
            <a:r>
              <a:rPr lang="en-US" dirty="0"/>
              <a:t>operand types listed in the </a:t>
            </a:r>
            <a:r>
              <a:rPr lang="en-US" b="1" dirty="0"/>
              <a:t>Effective Address </a:t>
            </a:r>
            <a:r>
              <a:rPr lang="en-US" dirty="0"/>
              <a:t>column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Encode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MOV AX, [SI] </a:t>
            </a:r>
            <a:r>
              <a:rPr lang="en-US" dirty="0"/>
              <a:t>; 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MOV [SI], AL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23" y="825708"/>
            <a:ext cx="6460605" cy="55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8" y="1500187"/>
            <a:ext cx="7105962" cy="42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8" y="1528999"/>
            <a:ext cx="7863527" cy="39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9138"/>
            <a:ext cx="9144000" cy="228524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r"/>
            <a:r>
              <a:rPr lang="en-US" sz="49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</a:t>
            </a:r>
            <a:r>
              <a:rPr lang="en-US" sz="7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ignot Demi" panose="020B0702050503020303" pitchFamily="34" charset="0"/>
              </a:rPr>
              <a:t>x86 Instruction Encoding </a:t>
            </a:r>
            <a:r>
              <a:rPr lang="en-US" sz="4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ignot Demi" panose="020B0702050503020303" pitchFamily="34" charset="0"/>
              </a:rPr>
              <a:t>(12.3)</a:t>
            </a:r>
            <a:endParaRPr lang="en-US" sz="7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eignot Demi" panose="020B0702050503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Instruction Format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Single Byte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Move Immediate to Register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Register Mode Instructions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Processor Operand-Size Prefix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Memory Mode Instructions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8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Intel 8086 processor was the first in a line of processors using a </a:t>
            </a:r>
            <a:r>
              <a:rPr lang="en-US" b="1" i="1" dirty="0"/>
              <a:t>Complex Instruction </a:t>
            </a:r>
            <a:r>
              <a:rPr lang="en-US" b="1" i="1" dirty="0" smtClean="0"/>
              <a:t>Set</a:t>
            </a:r>
            <a:r>
              <a:rPr lang="en-US" b="1" dirty="0"/>
              <a:t> </a:t>
            </a:r>
            <a:r>
              <a:rPr lang="en-US" b="1" i="1" dirty="0" smtClean="0"/>
              <a:t>Computer</a:t>
            </a:r>
            <a:r>
              <a:rPr lang="en-US" i="1" dirty="0" smtClean="0"/>
              <a:t> </a:t>
            </a:r>
            <a:r>
              <a:rPr lang="en-US" dirty="0"/>
              <a:t>(CISC) </a:t>
            </a:r>
            <a:r>
              <a:rPr lang="en-US" dirty="0" smtClean="0"/>
              <a:t>design.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wide variety of </a:t>
            </a:r>
            <a:r>
              <a:rPr lang="en-US" dirty="0" smtClean="0"/>
              <a:t>memory-addressing, shifting</a:t>
            </a:r>
            <a:r>
              <a:rPr lang="en-US" dirty="0"/>
              <a:t>, arithmetic, data movement, and logical operations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i="1" dirty="0"/>
              <a:t>encode </a:t>
            </a:r>
            <a:r>
              <a:rPr lang="en-US" dirty="0"/>
              <a:t>an instruction means to convert an assembly language instruction and </a:t>
            </a:r>
            <a:r>
              <a:rPr lang="en-US" dirty="0" smtClean="0"/>
              <a:t>its operands </a:t>
            </a:r>
            <a:r>
              <a:rPr lang="en-US" dirty="0"/>
              <a:t>into machine code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i="1" dirty="0"/>
              <a:t>decode </a:t>
            </a:r>
            <a:r>
              <a:rPr lang="en-US" dirty="0"/>
              <a:t>an instruction means to convert a machine code instruction into assembly language.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We will begin with the 8086/8088 processor as an illustrative </a:t>
            </a:r>
            <a:r>
              <a:rPr lang="en-US" dirty="0" smtClean="0"/>
              <a:t>example.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Later, we will show some of the changes made when Intel introduced</a:t>
            </a:r>
            <a:br>
              <a:rPr lang="en-US" dirty="0"/>
            </a:br>
            <a:r>
              <a:rPr lang="en-US" dirty="0"/>
              <a:t>32-bit processors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3837482"/>
            <a:ext cx="7290055" cy="247187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Instructions </a:t>
            </a:r>
            <a:r>
              <a:rPr lang="en-US" dirty="0" smtClean="0"/>
              <a:t>are stored </a:t>
            </a:r>
            <a:r>
              <a:rPr lang="en-US" dirty="0"/>
              <a:t>in little-endian order, so the prefix byte is located at the instruction’s starting </a:t>
            </a:r>
            <a:r>
              <a:rPr lang="en-US" dirty="0" smtClean="0"/>
              <a:t>address.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Every instruction </a:t>
            </a:r>
            <a:r>
              <a:rPr lang="en-US" dirty="0"/>
              <a:t>has an </a:t>
            </a:r>
            <a:r>
              <a:rPr lang="en-US" dirty="0" err="1"/>
              <a:t>opcode</a:t>
            </a:r>
            <a:r>
              <a:rPr lang="en-US" dirty="0"/>
              <a:t>, but the remaining fields are optional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instructions are 2 or 3 </a:t>
            </a:r>
            <a:r>
              <a:rPr lang="en-US" dirty="0" smtClean="0"/>
              <a:t>bytes.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2" y="2354710"/>
            <a:ext cx="905179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instruction prefix </a:t>
            </a:r>
            <a:r>
              <a:rPr lang="en-US" dirty="0"/>
              <a:t>overrides default operand sizes</a:t>
            </a:r>
            <a:r>
              <a:rPr lang="en-US" dirty="0" smtClean="0"/>
              <a:t>. </a:t>
            </a:r>
            <a:r>
              <a:rPr lang="en-US" dirty="0"/>
              <a:t>The prefix </a:t>
            </a:r>
            <a:r>
              <a:rPr lang="en-US" dirty="0" smtClean="0"/>
              <a:t>byte</a:t>
            </a:r>
            <a:r>
              <a:rPr lang="en-US" dirty="0"/>
              <a:t> </a:t>
            </a:r>
            <a:r>
              <a:rPr lang="en-US" b="1" dirty="0" smtClean="0"/>
              <a:t>is </a:t>
            </a:r>
            <a:r>
              <a:rPr lang="en-US" b="1" dirty="0"/>
              <a:t>not</a:t>
            </a:r>
            <a:r>
              <a:rPr lang="en-US" dirty="0"/>
              <a:t> the </a:t>
            </a:r>
            <a:r>
              <a:rPr lang="en-US" i="1" dirty="0" err="1"/>
              <a:t>opcode</a:t>
            </a:r>
            <a:r>
              <a:rPr lang="en-US" i="1" dirty="0"/>
              <a:t> expansion prefix</a:t>
            </a:r>
            <a:r>
              <a:rPr lang="en-US" dirty="0"/>
              <a:t> discussed earlier - they are special bytes to modify the behavior of existing instruction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opcode</a:t>
            </a:r>
            <a:r>
              <a:rPr lang="en-US" b="1" dirty="0"/>
              <a:t> </a:t>
            </a:r>
            <a:r>
              <a:rPr lang="en-US" dirty="0"/>
              <a:t>(operation code) identifies a specific variant of </a:t>
            </a:r>
            <a:r>
              <a:rPr lang="en-US" dirty="0" smtClean="0"/>
              <a:t>an instruction</a:t>
            </a:r>
            <a:r>
              <a:rPr lang="en-US" dirty="0"/>
              <a:t>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E.g. the ADD instruction </a:t>
            </a:r>
            <a:r>
              <a:rPr lang="en-US" dirty="0"/>
              <a:t>has nine different </a:t>
            </a:r>
            <a:r>
              <a:rPr lang="en-US" dirty="0" err="1"/>
              <a:t>opcodes</a:t>
            </a:r>
            <a:r>
              <a:rPr lang="en-US" dirty="0"/>
              <a:t>, depending on the </a:t>
            </a:r>
            <a:r>
              <a:rPr lang="en-US" dirty="0" smtClean="0"/>
              <a:t>parameter types used.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Mod R/M </a:t>
            </a:r>
            <a:r>
              <a:rPr lang="en-US" dirty="0"/>
              <a:t>field identifies the addressing mode and operands. The notation “</a:t>
            </a:r>
            <a:r>
              <a:rPr lang="en-US" b="1" dirty="0" smtClean="0"/>
              <a:t>R/M</a:t>
            </a:r>
            <a:r>
              <a:rPr lang="en-US" dirty="0" smtClean="0"/>
              <a:t>” stands </a:t>
            </a:r>
            <a:r>
              <a:rPr lang="en-US" dirty="0"/>
              <a:t>for </a:t>
            </a:r>
            <a:r>
              <a:rPr lang="en-US" b="1" i="1" dirty="0"/>
              <a:t>register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mode</a:t>
            </a:r>
            <a:r>
              <a:rPr lang="en-US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scale index byte </a:t>
            </a:r>
            <a:r>
              <a:rPr lang="en-US" dirty="0"/>
              <a:t>(SIB) is used to calculate offsets of </a:t>
            </a:r>
            <a:r>
              <a:rPr lang="en-US" dirty="0" smtClean="0"/>
              <a:t>array indexes.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address displacement </a:t>
            </a:r>
            <a:r>
              <a:rPr lang="en-US" dirty="0"/>
              <a:t>field holds an operand’s offset, or it can be added to base </a:t>
            </a:r>
            <a:r>
              <a:rPr lang="en-US" dirty="0" smtClean="0"/>
              <a:t>and index </a:t>
            </a:r>
            <a:r>
              <a:rPr lang="en-US" dirty="0"/>
              <a:t>registers in addressing modes such as </a:t>
            </a:r>
            <a:r>
              <a:rPr lang="en-US" i="1" dirty="0"/>
              <a:t>base-displacement</a:t>
            </a:r>
            <a:r>
              <a:rPr lang="en-US" dirty="0"/>
              <a:t> or </a:t>
            </a:r>
            <a:r>
              <a:rPr lang="en-US" i="1" dirty="0" smtClean="0"/>
              <a:t>base-index-displacement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immediate data </a:t>
            </a:r>
            <a:r>
              <a:rPr lang="en-US" dirty="0"/>
              <a:t>field holds constant </a:t>
            </a:r>
            <a:r>
              <a:rPr lang="en-US" dirty="0" smtClean="0"/>
              <a:t>operands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36" y="1289161"/>
            <a:ext cx="7899417" cy="47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398426"/>
            <a:ext cx="7656376" cy="391093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six-bit </a:t>
            </a:r>
            <a:r>
              <a:rPr lang="en-US" dirty="0" err="1"/>
              <a:t>opcode</a:t>
            </a:r>
            <a:r>
              <a:rPr lang="en-US" dirty="0"/>
              <a:t> </a:t>
            </a:r>
            <a:r>
              <a:rPr lang="en-US" dirty="0" smtClean="0"/>
              <a:t>identifies </a:t>
            </a:r>
            <a:r>
              <a:rPr lang="en-US" dirty="0"/>
              <a:t>the </a:t>
            </a:r>
            <a:r>
              <a:rPr lang="en-US" dirty="0" smtClean="0"/>
              <a:t>operation. The </a:t>
            </a:r>
            <a:r>
              <a:rPr lang="en-US" dirty="0"/>
              <a:t>same </a:t>
            </a:r>
            <a:r>
              <a:rPr lang="en-US" dirty="0" err="1"/>
              <a:t>opcode</a:t>
            </a:r>
            <a:r>
              <a:rPr lang="en-US" dirty="0"/>
              <a:t> is used for both 8- and 16-bit operations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size of </a:t>
            </a:r>
            <a:r>
              <a:rPr lang="en-US" dirty="0" smtClean="0"/>
              <a:t>the operands is </a:t>
            </a:r>
            <a:r>
              <a:rPr lang="en-US" dirty="0"/>
              <a:t>given by the </a:t>
            </a:r>
            <a:r>
              <a:rPr lang="en-US" b="1" dirty="0"/>
              <a:t>W</a:t>
            </a:r>
            <a:r>
              <a:rPr lang="en-US" dirty="0"/>
              <a:t> bit: </a:t>
            </a:r>
            <a:r>
              <a:rPr lang="en-US" i="1" dirty="0"/>
              <a:t>W </a:t>
            </a:r>
            <a:r>
              <a:rPr lang="en-US" i="1" dirty="0" smtClean="0"/>
              <a:t>= 0</a:t>
            </a:r>
            <a:r>
              <a:rPr lang="en-US" dirty="0" smtClean="0"/>
              <a:t> </a:t>
            </a:r>
            <a:r>
              <a:rPr lang="en-US" dirty="0"/>
              <a:t>means </a:t>
            </a:r>
            <a:r>
              <a:rPr lang="en-US" dirty="0" smtClean="0"/>
              <a:t>8-bit data </a:t>
            </a:r>
            <a:r>
              <a:rPr lang="en-US" dirty="0"/>
              <a:t>and W = 1 </a:t>
            </a:r>
            <a:r>
              <a:rPr lang="en-US" dirty="0" smtClean="0"/>
              <a:t>means 16-bit (or 32 bits)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Bit number one, marked </a:t>
            </a:r>
            <a:r>
              <a:rPr lang="en-US" b="1" dirty="0" smtClean="0"/>
              <a:t>D</a:t>
            </a:r>
            <a:r>
              <a:rPr lang="en-US" dirty="0" smtClean="0"/>
              <a:t>, </a:t>
            </a:r>
            <a:r>
              <a:rPr lang="en-US" dirty="0"/>
              <a:t>specifies the direction of the data transfer: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b="1" dirty="0"/>
              <a:t>d = 0</a:t>
            </a:r>
            <a:r>
              <a:rPr lang="en-US" dirty="0"/>
              <a:t> then the destination operand is a memory location, e.g.</a:t>
            </a:r>
          </a:p>
          <a:p>
            <a:pPr marL="0" indent="0" algn="just">
              <a:buNone/>
            </a:pPr>
            <a:r>
              <a:rPr lang="en-US" dirty="0" smtClean="0"/>
              <a:t>	e.g.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 al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/>
              <a:t>d = 1</a:t>
            </a:r>
            <a:r>
              <a:rPr lang="en-US" dirty="0"/>
              <a:t> then the destination operand is a register, e.g.</a:t>
            </a:r>
          </a:p>
          <a:p>
            <a:pPr marL="0" indent="0" algn="just">
              <a:buNone/>
            </a:pPr>
            <a:r>
              <a:rPr lang="en-US" dirty="0" smtClean="0"/>
              <a:t>	e.g.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add al, [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bit specifies whether the register in the </a:t>
            </a:r>
            <a:r>
              <a:rPr lang="en-US" b="1" dirty="0"/>
              <a:t>REG</a:t>
            </a:r>
            <a:r>
              <a:rPr lang="en-US" dirty="0"/>
              <a:t> field </a:t>
            </a:r>
            <a:r>
              <a:rPr lang="en-US" dirty="0" smtClean="0"/>
              <a:t>is </a:t>
            </a:r>
            <a:r>
              <a:rPr lang="en-US" dirty="0"/>
              <a:t>a source or </a:t>
            </a:r>
            <a:r>
              <a:rPr lang="en-US" dirty="0" smtClean="0"/>
              <a:t>destination</a:t>
            </a:r>
            <a:r>
              <a:rPr lang="en-US" dirty="0"/>
              <a:t> </a:t>
            </a:r>
            <a:r>
              <a:rPr lang="en-US" dirty="0" smtClean="0"/>
              <a:t>operand, </a:t>
            </a:r>
            <a:r>
              <a:rPr lang="en-US" b="1" dirty="0" smtClean="0"/>
              <a:t>D = 0</a:t>
            </a:r>
            <a:r>
              <a:rPr lang="en-US" dirty="0" smtClean="0"/>
              <a:t> means source and </a:t>
            </a:r>
            <a:r>
              <a:rPr lang="en-US" b="1" i="1" dirty="0" smtClean="0"/>
              <a:t>D </a:t>
            </a:r>
            <a:r>
              <a:rPr lang="en-US" b="1" dirty="0" smtClean="0"/>
              <a:t>= 1</a:t>
            </a:r>
            <a:r>
              <a:rPr lang="en-US" dirty="0" smtClean="0"/>
              <a:t> means destination.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767718"/>
            <a:ext cx="8039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55238</TotalTime>
  <Words>793</Words>
  <Application>Microsoft Office PowerPoint</Application>
  <PresentationFormat>On-screen Show (4:3)</PresentationFormat>
  <Paragraphs>117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Jameel Noori Nastaleeq</vt:lpstr>
      <vt:lpstr>Peignot Demi</vt:lpstr>
      <vt:lpstr>Tw Cen MT</vt:lpstr>
      <vt:lpstr>Tw Cen MT Condensed</vt:lpstr>
      <vt:lpstr>Wingdings 3</vt:lpstr>
      <vt:lpstr>Integral</vt:lpstr>
      <vt:lpstr>PowerPoint Presentation</vt:lpstr>
      <vt:lpstr>EE213 Computer organization and assembly language</vt:lpstr>
      <vt:lpstr>PowerPoint Presentation</vt:lpstr>
      <vt:lpstr>Outlines</vt:lpstr>
      <vt:lpstr>Introduction</vt:lpstr>
      <vt:lpstr>Instruction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 and R/M Fields</vt:lpstr>
      <vt:lpstr>Register Encoding</vt:lpstr>
      <vt:lpstr>PowerPoint Presentation</vt:lpstr>
      <vt:lpstr>Single-Byte Instructions</vt:lpstr>
      <vt:lpstr>Single Immediate Data</vt:lpstr>
      <vt:lpstr>Move Immediate to Register</vt:lpstr>
      <vt:lpstr>PowerPoint Presentation</vt:lpstr>
      <vt:lpstr>PowerPoint Presentation</vt:lpstr>
      <vt:lpstr>Single Operand (in a register) Instructions</vt:lpstr>
      <vt:lpstr>PowerPoint Presentation</vt:lpstr>
      <vt:lpstr>Register-Mode Instructions</vt:lpstr>
      <vt:lpstr>e.g.</vt:lpstr>
      <vt:lpstr>PowerPoint Presentation</vt:lpstr>
      <vt:lpstr>Memory Mode Instructions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اللہ الرّحمٰن الرّحیم</dc:title>
  <dc:creator>Muhammad Danish Khan</dc:creator>
  <cp:lastModifiedBy>Muhammad Danish Khan</cp:lastModifiedBy>
  <cp:revision>933</cp:revision>
  <dcterms:created xsi:type="dcterms:W3CDTF">2017-08-09T08:18:56Z</dcterms:created>
  <dcterms:modified xsi:type="dcterms:W3CDTF">2018-04-25T06:56:12Z</dcterms:modified>
</cp:coreProperties>
</file>