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6"/>
  </p:notesMasterIdLst>
  <p:sldIdLst>
    <p:sldId id="256" r:id="rId2"/>
    <p:sldId id="260" r:id="rId3"/>
    <p:sldId id="261" r:id="rId4"/>
    <p:sldId id="262" r:id="rId5"/>
    <p:sldId id="263" r:id="rId6"/>
    <p:sldId id="269" r:id="rId7"/>
    <p:sldId id="264" r:id="rId8"/>
    <p:sldId id="265" r:id="rId9"/>
    <p:sldId id="266" r:id="rId10"/>
    <p:sldId id="267" r:id="rId11"/>
    <p:sldId id="268" r:id="rId12"/>
    <p:sldId id="258" r:id="rId13"/>
    <p:sldId id="257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D6DF7E-231D-4823-A619-5080C435E46C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928066-6D98-45D5-A05A-01D988F3191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7C21C9-5F37-4661-BE2E-7DB83F43E855}" type="slidenum">
              <a:rPr lang="en-US"/>
              <a:pPr/>
              <a:t>5</a:t>
            </a:fld>
            <a:endParaRPr lang="en-US"/>
          </a:p>
        </p:txBody>
      </p:sp>
      <p:sp>
        <p:nvSpPr>
          <p:cNvPr id="14643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203" y="4343401"/>
            <a:ext cx="5033596" cy="4289047"/>
          </a:xfrm>
        </p:spPr>
        <p:txBody>
          <a:bodyPr/>
          <a:lstStyle/>
          <a:p>
            <a:r>
              <a:rPr lang="en-US"/>
              <a:t>What decides what is </a:t>
            </a:r>
            <a:r>
              <a:rPr lang="en-US" b="1"/>
              <a:t>appropriate</a:t>
            </a:r>
            <a:r>
              <a:rPr lang="en-US"/>
              <a:t>?</a:t>
            </a:r>
          </a:p>
          <a:p>
            <a:r>
              <a:rPr lang="en-US"/>
              <a:t>	Memory requirements</a:t>
            </a:r>
          </a:p>
          <a:p>
            <a:r>
              <a:rPr lang="en-US"/>
              <a:t>	Speed requirements</a:t>
            </a:r>
          </a:p>
          <a:p>
            <a:r>
              <a:rPr lang="en-US"/>
              <a:t>	Expected size of dictionaries</a:t>
            </a:r>
          </a:p>
          <a:p>
            <a:r>
              <a:rPr lang="en-US"/>
              <a:t>	How easy is comparison (&lt; vs. ==)</a:t>
            </a:r>
          </a:p>
          <a:p>
            <a:r>
              <a:rPr lang="en-US"/>
              <a:t>Why unordered ll then?</a:t>
            </a:r>
          </a:p>
          <a:p>
            <a:r>
              <a:rPr lang="en-US"/>
              <a:t>	Small mem. requirement; near zero 	if empty dictionary!</a:t>
            </a:r>
          </a:p>
          <a:p>
            <a:r>
              <a:rPr lang="en-US"/>
              <a:t>	Fast enough if small</a:t>
            </a:r>
          </a:p>
          <a:p>
            <a:r>
              <a:rPr lang="en-US"/>
              <a:t>	</a:t>
            </a:r>
            <a:r>
              <a:rPr lang="en-US" b="1"/>
              <a:t>Only need == comparison</a:t>
            </a:r>
          </a:p>
          <a:p>
            <a:endParaRPr lang="en-US"/>
          </a:p>
          <a:p>
            <a:r>
              <a:rPr lang="en-US"/>
              <a:t>Where should I put a new entry?</a:t>
            </a:r>
          </a:p>
          <a:p>
            <a:r>
              <a:rPr lang="en-US"/>
              <a:t>	(Think splay trees)</a:t>
            </a:r>
          </a:p>
          <a:p>
            <a:r>
              <a:rPr lang="en-US"/>
              <a:t>What _might_ I do on a successful 	search?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DBB930-10A9-4B2F-A0A0-0AB5DE44E269}" type="slidenum">
              <a:rPr lang="en-US"/>
              <a:pPr/>
              <a:t>9</a:t>
            </a:fld>
            <a:endParaRPr lang="en-US"/>
          </a:p>
        </p:txBody>
      </p:sp>
      <p:sp>
        <p:nvSpPr>
          <p:cNvPr id="15769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203" y="4343401"/>
            <a:ext cx="5033596" cy="4114800"/>
          </a:xfrm>
        </p:spPr>
        <p:txBody>
          <a:bodyPr/>
          <a:lstStyle/>
          <a:p>
            <a:r>
              <a:rPr lang="en-US"/>
              <a:t>You can see that this works pretty well for an empty table and gets worse as the table fills up.</a:t>
            </a:r>
          </a:p>
          <a:p>
            <a:endParaRPr lang="en-US"/>
          </a:p>
          <a:p>
            <a:r>
              <a:rPr lang="en-US"/>
              <a:t>There’s another problem here. If a bunch of elements hash to the same spot, they mess each other up.</a:t>
            </a:r>
          </a:p>
          <a:p>
            <a:endParaRPr lang="en-US"/>
          </a:p>
          <a:p>
            <a:r>
              <a:rPr lang="en-US"/>
              <a:t>But, worse, if a bunch of elements hash to the same </a:t>
            </a:r>
            <a:r>
              <a:rPr lang="en-US" i="1"/>
              <a:t>area</a:t>
            </a:r>
            <a:r>
              <a:rPr lang="en-US"/>
              <a:t> of the table, they mess each other up! (Even though the hash function isn’t producing lots of collisions!)</a:t>
            </a:r>
          </a:p>
          <a:p>
            <a:endParaRPr lang="en-US"/>
          </a:p>
          <a:p>
            <a:r>
              <a:rPr lang="en-US"/>
              <a:t>This phenomenon is called primary clustering.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7E4066-E1E1-48E2-B098-B7D6DA6DF809}" type="slidenum">
              <a:rPr lang="en-US"/>
              <a:pPr/>
              <a:t>11</a:t>
            </a:fld>
            <a:endParaRPr lang="en-US"/>
          </a:p>
        </p:txBody>
      </p:sp>
      <p:sp>
        <p:nvSpPr>
          <p:cNvPr id="17715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203" y="4343401"/>
            <a:ext cx="5033596" cy="4114800"/>
          </a:xfrm>
        </p:spPr>
        <p:txBody>
          <a:bodyPr/>
          <a:lstStyle/>
          <a:p>
            <a:r>
              <a:rPr lang="en-US"/>
              <a:t>You can see that this works pretty well for an empty table and gets worse as the table fills up.</a:t>
            </a:r>
          </a:p>
          <a:p>
            <a:endParaRPr lang="en-US"/>
          </a:p>
          <a:p>
            <a:r>
              <a:rPr lang="en-US"/>
              <a:t>There’s another problem here. If a bunch of elements hash to the same spot, they mess each other up.</a:t>
            </a:r>
          </a:p>
          <a:p>
            <a:endParaRPr lang="en-US"/>
          </a:p>
          <a:p>
            <a:r>
              <a:rPr lang="en-US"/>
              <a:t>But, worse, if a bunch of elements hash to the same </a:t>
            </a:r>
            <a:r>
              <a:rPr lang="en-US" i="1"/>
              <a:t>area</a:t>
            </a:r>
            <a:r>
              <a:rPr lang="en-US"/>
              <a:t> of the table, they mess each other up! (Even though the hash function isn’t producing lots of collisions!)</a:t>
            </a:r>
          </a:p>
          <a:p>
            <a:endParaRPr lang="en-US"/>
          </a:p>
          <a:p>
            <a:r>
              <a:rPr lang="en-US"/>
              <a:t>This phenomenon is called primary clustering.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1F2C11-C236-46A5-91B9-EE61EBEEAD51}" type="slidenum">
              <a:rPr lang="en-US"/>
              <a:pPr/>
              <a:t>12</a:t>
            </a:fld>
            <a:endParaRPr lang="en-US"/>
          </a:p>
        </p:txBody>
      </p:sp>
      <p:sp>
        <p:nvSpPr>
          <p:cNvPr id="74240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8C8643-D13B-43FE-8F2E-E4AE7EF8A00D}" type="slidenum">
              <a:rPr lang="en-US"/>
              <a:pPr/>
              <a:t>13</a:t>
            </a:fld>
            <a:endParaRPr lang="en-US"/>
          </a:p>
        </p:txBody>
      </p:sp>
      <p:sp>
        <p:nvSpPr>
          <p:cNvPr id="74342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91532E67-5923-410F-81F1-EBFF2ECC2A07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2E68D744-230F-49F0-B161-7EB66CDE289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32E67-5923-410F-81F1-EBFF2ECC2A07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8D744-230F-49F0-B161-7EB66CDE28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32E67-5923-410F-81F1-EBFF2ECC2A07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8D744-230F-49F0-B161-7EB66CDE28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1532E67-5923-410F-81F1-EBFF2ECC2A07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E68D744-230F-49F0-B161-7EB66CDE289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91532E67-5923-410F-81F1-EBFF2ECC2A07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2E68D744-230F-49F0-B161-7EB66CDE289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32E67-5923-410F-81F1-EBFF2ECC2A07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8D744-230F-49F0-B161-7EB66CDE289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32E67-5923-410F-81F1-EBFF2ECC2A07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8D744-230F-49F0-B161-7EB66CDE289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1532E67-5923-410F-81F1-EBFF2ECC2A07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E68D744-230F-49F0-B161-7EB66CDE289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32E67-5923-410F-81F1-EBFF2ECC2A07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8D744-230F-49F0-B161-7EB66CDE28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1532E67-5923-410F-81F1-EBFF2ECC2A07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E68D744-230F-49F0-B161-7EB66CDE2893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1532E67-5923-410F-81F1-EBFF2ECC2A07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E68D744-230F-49F0-B161-7EB66CDE2893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91532E67-5923-410F-81F1-EBFF2ECC2A07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E68D744-230F-49F0-B161-7EB66CDE289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Hashing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Open Addressing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666750"/>
            <a:ext cx="8686800" cy="1085850"/>
          </a:xfrm>
        </p:spPr>
        <p:txBody>
          <a:bodyPr/>
          <a:lstStyle/>
          <a:p>
            <a:r>
              <a:rPr lang="en-US"/>
              <a:t>Closed Hashing II: </a:t>
            </a:r>
            <a:r>
              <a:rPr lang="en-US">
                <a:solidFill>
                  <a:srgbClr val="0000FF"/>
                </a:solidFill>
              </a:rPr>
              <a:t>Quadratic Probing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3400" y="2133600"/>
            <a:ext cx="8382000" cy="4114800"/>
          </a:xfrm>
        </p:spPr>
        <p:txBody>
          <a:bodyPr>
            <a:normAutofit lnSpcReduction="10000"/>
          </a:bodyPr>
          <a:lstStyle/>
          <a:p>
            <a:r>
              <a:rPr lang="en-US" sz="2800"/>
              <a:t>Main Idea: Spread out the search for an empty slot – </a:t>
            </a:r>
            <a:br>
              <a:rPr lang="en-US" sz="2800"/>
            </a:br>
            <a:r>
              <a:rPr lang="en-US" sz="2800">
                <a:solidFill>
                  <a:srgbClr val="0000FF"/>
                </a:solidFill>
              </a:rPr>
              <a:t>Increment by i</a:t>
            </a:r>
            <a:r>
              <a:rPr lang="en-US" sz="2800" baseline="30000">
                <a:solidFill>
                  <a:srgbClr val="0000FF"/>
                </a:solidFill>
              </a:rPr>
              <a:t>2</a:t>
            </a:r>
            <a:r>
              <a:rPr lang="en-US" sz="2800">
                <a:solidFill>
                  <a:srgbClr val="0000FF"/>
                </a:solidFill>
              </a:rPr>
              <a:t> instead of i </a:t>
            </a:r>
          </a:p>
          <a:p>
            <a:endParaRPr lang="en-US" sz="3000">
              <a:solidFill>
                <a:srgbClr val="0000FF"/>
              </a:solidFill>
            </a:endParaRPr>
          </a:p>
          <a:p>
            <a:r>
              <a:rPr lang="en-US" sz="3000">
                <a:solidFill>
                  <a:srgbClr val="0000FF"/>
                </a:solidFill>
              </a:rPr>
              <a:t>h</a:t>
            </a:r>
            <a:r>
              <a:rPr lang="en-US" sz="3000" baseline="-25000">
                <a:solidFill>
                  <a:srgbClr val="0000FF"/>
                </a:solidFill>
              </a:rPr>
              <a:t>i</a:t>
            </a:r>
            <a:r>
              <a:rPr lang="en-US" sz="3000">
                <a:solidFill>
                  <a:srgbClr val="0000FF"/>
                </a:solidFill>
              </a:rPr>
              <a:t>(X) = (Hash(X) + i</a:t>
            </a:r>
            <a:r>
              <a:rPr lang="en-US" sz="3000" baseline="30000">
                <a:solidFill>
                  <a:srgbClr val="0000FF"/>
                </a:solidFill>
              </a:rPr>
              <a:t>2</a:t>
            </a:r>
            <a:r>
              <a:rPr lang="en-US" sz="3000">
                <a:solidFill>
                  <a:srgbClr val="0000FF"/>
                </a:solidFill>
              </a:rPr>
              <a:t>) % </a:t>
            </a:r>
            <a:r>
              <a:rPr lang="en-US" sz="3000" i="1">
                <a:solidFill>
                  <a:srgbClr val="0000FF"/>
                </a:solidFill>
              </a:rPr>
              <a:t>TableSize  </a:t>
            </a:r>
          </a:p>
          <a:p>
            <a:pPr lvl="1">
              <a:buFontTx/>
              <a:buNone/>
            </a:pPr>
            <a:r>
              <a:rPr lang="en-US" sz="2600"/>
              <a:t>h0(X) = Hash(X) % TableSize </a:t>
            </a:r>
          </a:p>
          <a:p>
            <a:pPr lvl="1">
              <a:buFontTx/>
              <a:buNone/>
            </a:pPr>
            <a:r>
              <a:rPr lang="en-US" sz="2600"/>
              <a:t>h1(X) = Hash(X) + 1 % TableSize</a:t>
            </a:r>
          </a:p>
          <a:p>
            <a:pPr lvl="1">
              <a:buFontTx/>
              <a:buNone/>
            </a:pPr>
            <a:r>
              <a:rPr lang="en-US" sz="2600"/>
              <a:t>h2(X) = Hash(X) + 4 % TableSize</a:t>
            </a:r>
          </a:p>
          <a:p>
            <a:pPr lvl="1">
              <a:buFontTx/>
              <a:buNone/>
            </a:pPr>
            <a:r>
              <a:rPr lang="en-US" sz="2600"/>
              <a:t>h3(X) = Hash(X) + 9 % TableSize</a:t>
            </a:r>
          </a:p>
          <a:p>
            <a:endParaRPr lang="en-US" sz="280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71F9758-1548-4919-986E-DB150351307F}" type="slidenum">
              <a:rPr lang="en-US"/>
              <a:pPr/>
              <a:t>10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dirty="0"/>
              <a:t>Quadratic Probing Example</a:t>
            </a:r>
          </a:p>
        </p:txBody>
      </p:sp>
      <p:sp>
        <p:nvSpPr>
          <p:cNvPr id="68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B3E1727-62F4-4247-8F5A-F05196A9038A}" type="slidenum">
              <a:rPr lang="en-US"/>
              <a:pPr/>
              <a:t>11</a:t>
            </a:fld>
            <a:endParaRPr lang="en-US"/>
          </a:p>
        </p:txBody>
      </p:sp>
      <p:sp>
        <p:nvSpPr>
          <p:cNvPr id="176131" name="Text Box 3"/>
          <p:cNvSpPr txBox="1">
            <a:spLocks noChangeArrowheads="1"/>
          </p:cNvSpPr>
          <p:nvPr/>
        </p:nvSpPr>
        <p:spPr bwMode="auto">
          <a:xfrm>
            <a:off x="60325" y="6137275"/>
            <a:ext cx="1081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/>
              <a:t>probes:</a:t>
            </a:r>
          </a:p>
        </p:txBody>
      </p:sp>
      <p:sp>
        <p:nvSpPr>
          <p:cNvPr id="176132" name="Rectangle 4"/>
          <p:cNvSpPr>
            <a:spLocks noChangeArrowheads="1"/>
          </p:cNvSpPr>
          <p:nvPr/>
        </p:nvSpPr>
        <p:spPr bwMode="auto">
          <a:xfrm>
            <a:off x="2152650" y="2168525"/>
            <a:ext cx="5207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/>
              <a:t>14</a:t>
            </a:r>
          </a:p>
        </p:txBody>
      </p:sp>
      <p:sp>
        <p:nvSpPr>
          <p:cNvPr id="176133" name="Rectangle 5"/>
          <p:cNvSpPr>
            <a:spLocks noChangeArrowheads="1"/>
          </p:cNvSpPr>
          <p:nvPr/>
        </p:nvSpPr>
        <p:spPr bwMode="auto">
          <a:xfrm>
            <a:off x="2152650" y="2689225"/>
            <a:ext cx="520700" cy="517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76134" name="Rectangle 6"/>
          <p:cNvSpPr>
            <a:spLocks noChangeArrowheads="1"/>
          </p:cNvSpPr>
          <p:nvPr/>
        </p:nvSpPr>
        <p:spPr bwMode="auto">
          <a:xfrm>
            <a:off x="2152650" y="3206750"/>
            <a:ext cx="520700" cy="522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76135" name="Rectangle 7"/>
          <p:cNvSpPr>
            <a:spLocks noChangeArrowheads="1"/>
          </p:cNvSpPr>
          <p:nvPr/>
        </p:nvSpPr>
        <p:spPr bwMode="auto">
          <a:xfrm>
            <a:off x="2152650" y="4254500"/>
            <a:ext cx="5207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76136" name="Rectangle 8"/>
          <p:cNvSpPr>
            <a:spLocks noChangeArrowheads="1"/>
          </p:cNvSpPr>
          <p:nvPr/>
        </p:nvSpPr>
        <p:spPr bwMode="auto">
          <a:xfrm>
            <a:off x="2152650" y="4775200"/>
            <a:ext cx="520700" cy="519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76137" name="Rectangle 9"/>
          <p:cNvSpPr>
            <a:spLocks noChangeArrowheads="1"/>
          </p:cNvSpPr>
          <p:nvPr/>
        </p:nvSpPr>
        <p:spPr bwMode="auto">
          <a:xfrm>
            <a:off x="2152650" y="5294313"/>
            <a:ext cx="520700" cy="522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US">
              <a:solidFill>
                <a:srgbClr val="FF0000"/>
              </a:solidFill>
            </a:endParaRPr>
          </a:p>
        </p:txBody>
      </p:sp>
      <p:sp>
        <p:nvSpPr>
          <p:cNvPr id="176138" name="Rectangle 10"/>
          <p:cNvSpPr>
            <a:spLocks noChangeArrowheads="1"/>
          </p:cNvSpPr>
          <p:nvPr/>
        </p:nvSpPr>
        <p:spPr bwMode="auto">
          <a:xfrm>
            <a:off x="2152650" y="3733800"/>
            <a:ext cx="5207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76139" name="Text Box 11"/>
          <p:cNvSpPr txBox="1">
            <a:spLocks noChangeArrowheads="1"/>
          </p:cNvSpPr>
          <p:nvPr/>
        </p:nvSpPr>
        <p:spPr bwMode="auto">
          <a:xfrm>
            <a:off x="1916113" y="36830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/>
              <a:t>3</a:t>
            </a:r>
          </a:p>
        </p:txBody>
      </p:sp>
      <p:sp>
        <p:nvSpPr>
          <p:cNvPr id="176140" name="Text Box 12"/>
          <p:cNvSpPr txBox="1">
            <a:spLocks noChangeArrowheads="1"/>
          </p:cNvSpPr>
          <p:nvPr/>
        </p:nvSpPr>
        <p:spPr bwMode="auto">
          <a:xfrm>
            <a:off x="1916113" y="315753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/>
              <a:t>2</a:t>
            </a:r>
          </a:p>
        </p:txBody>
      </p:sp>
      <p:sp>
        <p:nvSpPr>
          <p:cNvPr id="176141" name="Text Box 13"/>
          <p:cNvSpPr txBox="1">
            <a:spLocks noChangeArrowheads="1"/>
          </p:cNvSpPr>
          <p:nvPr/>
        </p:nvSpPr>
        <p:spPr bwMode="auto">
          <a:xfrm>
            <a:off x="1916113" y="26416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/>
              <a:t>1</a:t>
            </a:r>
          </a:p>
        </p:txBody>
      </p:sp>
      <p:sp>
        <p:nvSpPr>
          <p:cNvPr id="176142" name="Text Box 14"/>
          <p:cNvSpPr txBox="1">
            <a:spLocks noChangeArrowheads="1"/>
          </p:cNvSpPr>
          <p:nvPr/>
        </p:nvSpPr>
        <p:spPr bwMode="auto">
          <a:xfrm>
            <a:off x="1916113" y="2124075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/>
              <a:t>0</a:t>
            </a:r>
          </a:p>
        </p:txBody>
      </p:sp>
      <p:sp>
        <p:nvSpPr>
          <p:cNvPr id="176143" name="Text Box 15"/>
          <p:cNvSpPr txBox="1">
            <a:spLocks noChangeArrowheads="1"/>
          </p:cNvSpPr>
          <p:nvPr/>
        </p:nvSpPr>
        <p:spPr bwMode="auto">
          <a:xfrm>
            <a:off x="1909763" y="523398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/>
              <a:t>6</a:t>
            </a:r>
          </a:p>
        </p:txBody>
      </p:sp>
      <p:sp>
        <p:nvSpPr>
          <p:cNvPr id="176144" name="Text Box 16"/>
          <p:cNvSpPr txBox="1">
            <a:spLocks noChangeArrowheads="1"/>
          </p:cNvSpPr>
          <p:nvPr/>
        </p:nvSpPr>
        <p:spPr bwMode="auto">
          <a:xfrm>
            <a:off x="1909763" y="4716463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/>
              <a:t>5</a:t>
            </a:r>
          </a:p>
        </p:txBody>
      </p:sp>
      <p:sp>
        <p:nvSpPr>
          <p:cNvPr id="176145" name="Text Box 17"/>
          <p:cNvSpPr txBox="1">
            <a:spLocks noChangeArrowheads="1"/>
          </p:cNvSpPr>
          <p:nvPr/>
        </p:nvSpPr>
        <p:spPr bwMode="auto">
          <a:xfrm>
            <a:off x="1909763" y="419893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/>
              <a:t>4</a:t>
            </a:r>
          </a:p>
        </p:txBody>
      </p:sp>
      <p:sp>
        <p:nvSpPr>
          <p:cNvPr id="176146" name="Text Box 18"/>
          <p:cNvSpPr txBox="1">
            <a:spLocks noChangeArrowheads="1"/>
          </p:cNvSpPr>
          <p:nvPr/>
        </p:nvSpPr>
        <p:spPr bwMode="auto">
          <a:xfrm>
            <a:off x="1711325" y="1358900"/>
            <a:ext cx="1368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insert(</a:t>
            </a:r>
            <a:r>
              <a:rPr lang="en-US">
                <a:solidFill>
                  <a:srgbClr val="FF0000"/>
                </a:solidFill>
              </a:rPr>
              <a:t>14</a:t>
            </a:r>
            <a:r>
              <a:rPr lang="en-US"/>
              <a:t>)</a:t>
            </a:r>
          </a:p>
          <a:p>
            <a:pPr eaLnBrk="0" hangingPunct="0"/>
            <a:r>
              <a:rPr lang="en-US" sz="2000"/>
              <a:t>14%7 = 0</a:t>
            </a:r>
          </a:p>
        </p:txBody>
      </p:sp>
      <p:sp>
        <p:nvSpPr>
          <p:cNvPr id="176147" name="Text Box 19"/>
          <p:cNvSpPr txBox="1">
            <a:spLocks noChangeArrowheads="1"/>
          </p:cNvSpPr>
          <p:nvPr/>
        </p:nvSpPr>
        <p:spPr bwMode="auto">
          <a:xfrm>
            <a:off x="2257425" y="59309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/>
              <a:t>1</a:t>
            </a:r>
          </a:p>
        </p:txBody>
      </p:sp>
      <p:sp>
        <p:nvSpPr>
          <p:cNvPr id="176148" name="Rectangle 20"/>
          <p:cNvSpPr>
            <a:spLocks noChangeArrowheads="1"/>
          </p:cNvSpPr>
          <p:nvPr/>
        </p:nvSpPr>
        <p:spPr bwMode="auto">
          <a:xfrm>
            <a:off x="3565525" y="2168525"/>
            <a:ext cx="5207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/>
              <a:t>14</a:t>
            </a:r>
          </a:p>
        </p:txBody>
      </p:sp>
      <p:sp>
        <p:nvSpPr>
          <p:cNvPr id="176149" name="Rectangle 21"/>
          <p:cNvSpPr>
            <a:spLocks noChangeArrowheads="1"/>
          </p:cNvSpPr>
          <p:nvPr/>
        </p:nvSpPr>
        <p:spPr bwMode="auto">
          <a:xfrm>
            <a:off x="3565525" y="2689225"/>
            <a:ext cx="520700" cy="517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/>
              <a:t>8</a:t>
            </a:r>
          </a:p>
        </p:txBody>
      </p:sp>
      <p:sp>
        <p:nvSpPr>
          <p:cNvPr id="176150" name="Rectangle 22"/>
          <p:cNvSpPr>
            <a:spLocks noChangeArrowheads="1"/>
          </p:cNvSpPr>
          <p:nvPr/>
        </p:nvSpPr>
        <p:spPr bwMode="auto">
          <a:xfrm>
            <a:off x="3565525" y="4254500"/>
            <a:ext cx="5207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76151" name="Rectangle 23"/>
          <p:cNvSpPr>
            <a:spLocks noChangeArrowheads="1"/>
          </p:cNvSpPr>
          <p:nvPr/>
        </p:nvSpPr>
        <p:spPr bwMode="auto">
          <a:xfrm>
            <a:off x="3565525" y="4775200"/>
            <a:ext cx="520700" cy="519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US">
              <a:solidFill>
                <a:srgbClr val="FF0000"/>
              </a:solidFill>
            </a:endParaRPr>
          </a:p>
        </p:txBody>
      </p:sp>
      <p:sp>
        <p:nvSpPr>
          <p:cNvPr id="176152" name="Rectangle 24"/>
          <p:cNvSpPr>
            <a:spLocks noChangeArrowheads="1"/>
          </p:cNvSpPr>
          <p:nvPr/>
        </p:nvSpPr>
        <p:spPr bwMode="auto">
          <a:xfrm>
            <a:off x="3565525" y="5294313"/>
            <a:ext cx="520700" cy="522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76153" name="Rectangle 25"/>
          <p:cNvSpPr>
            <a:spLocks noChangeArrowheads="1"/>
          </p:cNvSpPr>
          <p:nvPr/>
        </p:nvSpPr>
        <p:spPr bwMode="auto">
          <a:xfrm>
            <a:off x="3565525" y="3733800"/>
            <a:ext cx="5207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76154" name="Text Box 26"/>
          <p:cNvSpPr txBox="1">
            <a:spLocks noChangeArrowheads="1"/>
          </p:cNvSpPr>
          <p:nvPr/>
        </p:nvSpPr>
        <p:spPr bwMode="auto">
          <a:xfrm>
            <a:off x="3327400" y="36830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/>
              <a:t>3</a:t>
            </a:r>
          </a:p>
        </p:txBody>
      </p:sp>
      <p:sp>
        <p:nvSpPr>
          <p:cNvPr id="176155" name="Text Box 27"/>
          <p:cNvSpPr txBox="1">
            <a:spLocks noChangeArrowheads="1"/>
          </p:cNvSpPr>
          <p:nvPr/>
        </p:nvSpPr>
        <p:spPr bwMode="auto">
          <a:xfrm>
            <a:off x="3327400" y="315753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/>
              <a:t>2</a:t>
            </a:r>
          </a:p>
        </p:txBody>
      </p:sp>
      <p:sp>
        <p:nvSpPr>
          <p:cNvPr id="176156" name="Text Box 28"/>
          <p:cNvSpPr txBox="1">
            <a:spLocks noChangeArrowheads="1"/>
          </p:cNvSpPr>
          <p:nvPr/>
        </p:nvSpPr>
        <p:spPr bwMode="auto">
          <a:xfrm>
            <a:off x="3327400" y="26416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/>
              <a:t>1</a:t>
            </a:r>
          </a:p>
        </p:txBody>
      </p:sp>
      <p:sp>
        <p:nvSpPr>
          <p:cNvPr id="176157" name="Text Box 29"/>
          <p:cNvSpPr txBox="1">
            <a:spLocks noChangeArrowheads="1"/>
          </p:cNvSpPr>
          <p:nvPr/>
        </p:nvSpPr>
        <p:spPr bwMode="auto">
          <a:xfrm>
            <a:off x="3327400" y="2124075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/>
              <a:t>0</a:t>
            </a:r>
          </a:p>
        </p:txBody>
      </p:sp>
      <p:sp>
        <p:nvSpPr>
          <p:cNvPr id="176158" name="Text Box 30"/>
          <p:cNvSpPr txBox="1">
            <a:spLocks noChangeArrowheads="1"/>
          </p:cNvSpPr>
          <p:nvPr/>
        </p:nvSpPr>
        <p:spPr bwMode="auto">
          <a:xfrm>
            <a:off x="3321050" y="523398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/>
              <a:t>6</a:t>
            </a:r>
          </a:p>
        </p:txBody>
      </p:sp>
      <p:sp>
        <p:nvSpPr>
          <p:cNvPr id="176159" name="Text Box 31"/>
          <p:cNvSpPr txBox="1">
            <a:spLocks noChangeArrowheads="1"/>
          </p:cNvSpPr>
          <p:nvPr/>
        </p:nvSpPr>
        <p:spPr bwMode="auto">
          <a:xfrm>
            <a:off x="3321050" y="4716463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/>
              <a:t>5</a:t>
            </a:r>
          </a:p>
        </p:txBody>
      </p:sp>
      <p:sp>
        <p:nvSpPr>
          <p:cNvPr id="176160" name="Text Box 32"/>
          <p:cNvSpPr txBox="1">
            <a:spLocks noChangeArrowheads="1"/>
          </p:cNvSpPr>
          <p:nvPr/>
        </p:nvSpPr>
        <p:spPr bwMode="auto">
          <a:xfrm>
            <a:off x="3321050" y="419893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/>
              <a:t>4</a:t>
            </a:r>
          </a:p>
        </p:txBody>
      </p:sp>
      <p:sp>
        <p:nvSpPr>
          <p:cNvPr id="176161" name="Text Box 33"/>
          <p:cNvSpPr txBox="1">
            <a:spLocks noChangeArrowheads="1"/>
          </p:cNvSpPr>
          <p:nvPr/>
        </p:nvSpPr>
        <p:spPr bwMode="auto">
          <a:xfrm>
            <a:off x="3203575" y="1358900"/>
            <a:ext cx="12160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insert(</a:t>
            </a:r>
            <a:r>
              <a:rPr lang="en-US">
                <a:solidFill>
                  <a:srgbClr val="FF0000"/>
                </a:solidFill>
              </a:rPr>
              <a:t>8</a:t>
            </a:r>
            <a:r>
              <a:rPr lang="en-US"/>
              <a:t>)</a:t>
            </a:r>
          </a:p>
          <a:p>
            <a:pPr eaLnBrk="0" hangingPunct="0"/>
            <a:r>
              <a:rPr lang="en-US" sz="2000"/>
              <a:t>8%7 = 1</a:t>
            </a:r>
          </a:p>
        </p:txBody>
      </p:sp>
      <p:sp>
        <p:nvSpPr>
          <p:cNvPr id="176162" name="Text Box 34"/>
          <p:cNvSpPr txBox="1">
            <a:spLocks noChangeArrowheads="1"/>
          </p:cNvSpPr>
          <p:nvPr/>
        </p:nvSpPr>
        <p:spPr bwMode="auto">
          <a:xfrm>
            <a:off x="3668713" y="59309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/>
              <a:t>1</a:t>
            </a:r>
          </a:p>
        </p:txBody>
      </p:sp>
      <p:sp>
        <p:nvSpPr>
          <p:cNvPr id="176163" name="Rectangle 35"/>
          <p:cNvSpPr>
            <a:spLocks noChangeArrowheads="1"/>
          </p:cNvSpPr>
          <p:nvPr/>
        </p:nvSpPr>
        <p:spPr bwMode="auto">
          <a:xfrm>
            <a:off x="4983163" y="2168525"/>
            <a:ext cx="522287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/>
              <a:t>14</a:t>
            </a:r>
          </a:p>
        </p:txBody>
      </p:sp>
      <p:sp>
        <p:nvSpPr>
          <p:cNvPr id="176164" name="Rectangle 36"/>
          <p:cNvSpPr>
            <a:spLocks noChangeArrowheads="1"/>
          </p:cNvSpPr>
          <p:nvPr/>
        </p:nvSpPr>
        <p:spPr bwMode="auto">
          <a:xfrm>
            <a:off x="4983163" y="2689225"/>
            <a:ext cx="522287" cy="517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/>
              <a:t>8</a:t>
            </a:r>
          </a:p>
        </p:txBody>
      </p:sp>
      <p:sp>
        <p:nvSpPr>
          <p:cNvPr id="176165" name="Rectangle 37"/>
          <p:cNvSpPr>
            <a:spLocks noChangeArrowheads="1"/>
          </p:cNvSpPr>
          <p:nvPr/>
        </p:nvSpPr>
        <p:spPr bwMode="auto">
          <a:xfrm>
            <a:off x="4983163" y="3206750"/>
            <a:ext cx="522287" cy="522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76166" name="Rectangle 38"/>
          <p:cNvSpPr>
            <a:spLocks noChangeArrowheads="1"/>
          </p:cNvSpPr>
          <p:nvPr/>
        </p:nvSpPr>
        <p:spPr bwMode="auto">
          <a:xfrm>
            <a:off x="4983163" y="4254500"/>
            <a:ext cx="522287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/>
              <a:t>21</a:t>
            </a:r>
          </a:p>
        </p:txBody>
      </p:sp>
      <p:sp>
        <p:nvSpPr>
          <p:cNvPr id="176167" name="Rectangle 39"/>
          <p:cNvSpPr>
            <a:spLocks noChangeArrowheads="1"/>
          </p:cNvSpPr>
          <p:nvPr/>
        </p:nvSpPr>
        <p:spPr bwMode="auto">
          <a:xfrm>
            <a:off x="4983163" y="5294313"/>
            <a:ext cx="522287" cy="522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76168" name="Rectangle 40"/>
          <p:cNvSpPr>
            <a:spLocks noChangeArrowheads="1"/>
          </p:cNvSpPr>
          <p:nvPr/>
        </p:nvSpPr>
        <p:spPr bwMode="auto">
          <a:xfrm>
            <a:off x="4983163" y="3733800"/>
            <a:ext cx="522287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76169" name="Text Box 41"/>
          <p:cNvSpPr txBox="1">
            <a:spLocks noChangeArrowheads="1"/>
          </p:cNvSpPr>
          <p:nvPr/>
        </p:nvSpPr>
        <p:spPr bwMode="auto">
          <a:xfrm>
            <a:off x="4746625" y="36830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/>
              <a:t>3</a:t>
            </a:r>
          </a:p>
        </p:txBody>
      </p:sp>
      <p:sp>
        <p:nvSpPr>
          <p:cNvPr id="176170" name="Text Box 42"/>
          <p:cNvSpPr txBox="1">
            <a:spLocks noChangeArrowheads="1"/>
          </p:cNvSpPr>
          <p:nvPr/>
        </p:nvSpPr>
        <p:spPr bwMode="auto">
          <a:xfrm>
            <a:off x="4746625" y="315753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/>
              <a:t>2</a:t>
            </a:r>
          </a:p>
        </p:txBody>
      </p:sp>
      <p:sp>
        <p:nvSpPr>
          <p:cNvPr id="176171" name="Text Box 43"/>
          <p:cNvSpPr txBox="1">
            <a:spLocks noChangeArrowheads="1"/>
          </p:cNvSpPr>
          <p:nvPr/>
        </p:nvSpPr>
        <p:spPr bwMode="auto">
          <a:xfrm>
            <a:off x="4746625" y="26416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/>
              <a:t>1</a:t>
            </a:r>
          </a:p>
        </p:txBody>
      </p:sp>
      <p:sp>
        <p:nvSpPr>
          <p:cNvPr id="176172" name="Text Box 44"/>
          <p:cNvSpPr txBox="1">
            <a:spLocks noChangeArrowheads="1"/>
          </p:cNvSpPr>
          <p:nvPr/>
        </p:nvSpPr>
        <p:spPr bwMode="auto">
          <a:xfrm>
            <a:off x="4746625" y="2124075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/>
              <a:t>0</a:t>
            </a:r>
          </a:p>
        </p:txBody>
      </p:sp>
      <p:sp>
        <p:nvSpPr>
          <p:cNvPr id="176173" name="Text Box 45"/>
          <p:cNvSpPr txBox="1">
            <a:spLocks noChangeArrowheads="1"/>
          </p:cNvSpPr>
          <p:nvPr/>
        </p:nvSpPr>
        <p:spPr bwMode="auto">
          <a:xfrm>
            <a:off x="4740275" y="523398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/>
              <a:t>6</a:t>
            </a:r>
          </a:p>
        </p:txBody>
      </p:sp>
      <p:sp>
        <p:nvSpPr>
          <p:cNvPr id="176174" name="Text Box 46"/>
          <p:cNvSpPr txBox="1">
            <a:spLocks noChangeArrowheads="1"/>
          </p:cNvSpPr>
          <p:nvPr/>
        </p:nvSpPr>
        <p:spPr bwMode="auto">
          <a:xfrm>
            <a:off x="4740275" y="4716463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/>
              <a:t>5</a:t>
            </a:r>
          </a:p>
        </p:txBody>
      </p:sp>
      <p:sp>
        <p:nvSpPr>
          <p:cNvPr id="176175" name="Text Box 47"/>
          <p:cNvSpPr txBox="1">
            <a:spLocks noChangeArrowheads="1"/>
          </p:cNvSpPr>
          <p:nvPr/>
        </p:nvSpPr>
        <p:spPr bwMode="auto">
          <a:xfrm>
            <a:off x="4740275" y="419893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/>
              <a:t>4</a:t>
            </a:r>
          </a:p>
        </p:txBody>
      </p:sp>
      <p:sp>
        <p:nvSpPr>
          <p:cNvPr id="176176" name="Text Box 48"/>
          <p:cNvSpPr txBox="1">
            <a:spLocks noChangeArrowheads="1"/>
          </p:cNvSpPr>
          <p:nvPr/>
        </p:nvSpPr>
        <p:spPr bwMode="auto">
          <a:xfrm>
            <a:off x="4545013" y="1358900"/>
            <a:ext cx="1368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insert(</a:t>
            </a:r>
            <a:r>
              <a:rPr lang="en-US">
                <a:solidFill>
                  <a:srgbClr val="FF0000"/>
                </a:solidFill>
              </a:rPr>
              <a:t>21</a:t>
            </a:r>
            <a:r>
              <a:rPr lang="en-US"/>
              <a:t>)</a:t>
            </a:r>
          </a:p>
          <a:p>
            <a:pPr eaLnBrk="0" hangingPunct="0"/>
            <a:r>
              <a:rPr lang="en-US" sz="2000"/>
              <a:t>21%7 =0</a:t>
            </a:r>
          </a:p>
        </p:txBody>
      </p:sp>
      <p:sp>
        <p:nvSpPr>
          <p:cNvPr id="176177" name="Text Box 49"/>
          <p:cNvSpPr txBox="1">
            <a:spLocks noChangeArrowheads="1"/>
          </p:cNvSpPr>
          <p:nvPr/>
        </p:nvSpPr>
        <p:spPr bwMode="auto">
          <a:xfrm>
            <a:off x="5087938" y="59309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/>
              <a:t>3</a:t>
            </a:r>
          </a:p>
        </p:txBody>
      </p:sp>
      <p:sp>
        <p:nvSpPr>
          <p:cNvPr id="176178" name="Rectangle 50"/>
          <p:cNvSpPr>
            <a:spLocks noChangeArrowheads="1"/>
          </p:cNvSpPr>
          <p:nvPr/>
        </p:nvSpPr>
        <p:spPr bwMode="auto">
          <a:xfrm>
            <a:off x="6400800" y="2689225"/>
            <a:ext cx="520700" cy="517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/>
              <a:t>8</a:t>
            </a:r>
          </a:p>
        </p:txBody>
      </p:sp>
      <p:sp>
        <p:nvSpPr>
          <p:cNvPr id="176179" name="Rectangle 51"/>
          <p:cNvSpPr>
            <a:spLocks noChangeArrowheads="1"/>
          </p:cNvSpPr>
          <p:nvPr/>
        </p:nvSpPr>
        <p:spPr bwMode="auto">
          <a:xfrm>
            <a:off x="6400800" y="3206750"/>
            <a:ext cx="520700" cy="522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/>
              <a:t>2</a:t>
            </a:r>
          </a:p>
        </p:txBody>
      </p:sp>
      <p:sp>
        <p:nvSpPr>
          <p:cNvPr id="176180" name="Rectangle 52"/>
          <p:cNvSpPr>
            <a:spLocks noChangeArrowheads="1"/>
          </p:cNvSpPr>
          <p:nvPr/>
        </p:nvSpPr>
        <p:spPr bwMode="auto">
          <a:xfrm>
            <a:off x="6400800" y="4254500"/>
            <a:ext cx="5207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/>
              <a:t>21</a:t>
            </a:r>
          </a:p>
        </p:txBody>
      </p:sp>
      <p:sp>
        <p:nvSpPr>
          <p:cNvPr id="176181" name="Rectangle 53"/>
          <p:cNvSpPr>
            <a:spLocks noChangeArrowheads="1"/>
          </p:cNvSpPr>
          <p:nvPr/>
        </p:nvSpPr>
        <p:spPr bwMode="auto">
          <a:xfrm>
            <a:off x="6400800" y="4775200"/>
            <a:ext cx="520700" cy="519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76182" name="Rectangle 54"/>
          <p:cNvSpPr>
            <a:spLocks noChangeArrowheads="1"/>
          </p:cNvSpPr>
          <p:nvPr/>
        </p:nvSpPr>
        <p:spPr bwMode="auto">
          <a:xfrm>
            <a:off x="6400800" y="5294313"/>
            <a:ext cx="520700" cy="522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76183" name="Rectangle 55"/>
          <p:cNvSpPr>
            <a:spLocks noChangeArrowheads="1"/>
          </p:cNvSpPr>
          <p:nvPr/>
        </p:nvSpPr>
        <p:spPr bwMode="auto">
          <a:xfrm>
            <a:off x="6400800" y="3733800"/>
            <a:ext cx="5207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76184" name="Text Box 56"/>
          <p:cNvSpPr txBox="1">
            <a:spLocks noChangeArrowheads="1"/>
          </p:cNvSpPr>
          <p:nvPr/>
        </p:nvSpPr>
        <p:spPr bwMode="auto">
          <a:xfrm>
            <a:off x="6162675" y="36830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/>
              <a:t>3</a:t>
            </a:r>
          </a:p>
        </p:txBody>
      </p:sp>
      <p:sp>
        <p:nvSpPr>
          <p:cNvPr id="176185" name="Text Box 57"/>
          <p:cNvSpPr txBox="1">
            <a:spLocks noChangeArrowheads="1"/>
          </p:cNvSpPr>
          <p:nvPr/>
        </p:nvSpPr>
        <p:spPr bwMode="auto">
          <a:xfrm>
            <a:off x="6162675" y="315753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/>
              <a:t>2</a:t>
            </a:r>
          </a:p>
        </p:txBody>
      </p:sp>
      <p:sp>
        <p:nvSpPr>
          <p:cNvPr id="176186" name="Text Box 58"/>
          <p:cNvSpPr txBox="1">
            <a:spLocks noChangeArrowheads="1"/>
          </p:cNvSpPr>
          <p:nvPr/>
        </p:nvSpPr>
        <p:spPr bwMode="auto">
          <a:xfrm>
            <a:off x="6162675" y="26416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/>
              <a:t>1</a:t>
            </a:r>
          </a:p>
        </p:txBody>
      </p:sp>
      <p:sp>
        <p:nvSpPr>
          <p:cNvPr id="176187" name="Text Box 59"/>
          <p:cNvSpPr txBox="1">
            <a:spLocks noChangeArrowheads="1"/>
          </p:cNvSpPr>
          <p:nvPr/>
        </p:nvSpPr>
        <p:spPr bwMode="auto">
          <a:xfrm>
            <a:off x="6162675" y="2124075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/>
              <a:t>0</a:t>
            </a:r>
          </a:p>
        </p:txBody>
      </p:sp>
      <p:sp>
        <p:nvSpPr>
          <p:cNvPr id="176188" name="Text Box 60"/>
          <p:cNvSpPr txBox="1">
            <a:spLocks noChangeArrowheads="1"/>
          </p:cNvSpPr>
          <p:nvPr/>
        </p:nvSpPr>
        <p:spPr bwMode="auto">
          <a:xfrm>
            <a:off x="6157913" y="523398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/>
              <a:t>6</a:t>
            </a:r>
          </a:p>
        </p:txBody>
      </p:sp>
      <p:sp>
        <p:nvSpPr>
          <p:cNvPr id="176189" name="Text Box 61"/>
          <p:cNvSpPr txBox="1">
            <a:spLocks noChangeArrowheads="1"/>
          </p:cNvSpPr>
          <p:nvPr/>
        </p:nvSpPr>
        <p:spPr bwMode="auto">
          <a:xfrm>
            <a:off x="6157913" y="4716463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/>
              <a:t>5</a:t>
            </a:r>
          </a:p>
        </p:txBody>
      </p:sp>
      <p:sp>
        <p:nvSpPr>
          <p:cNvPr id="176190" name="Text Box 62"/>
          <p:cNvSpPr txBox="1">
            <a:spLocks noChangeArrowheads="1"/>
          </p:cNvSpPr>
          <p:nvPr/>
        </p:nvSpPr>
        <p:spPr bwMode="auto">
          <a:xfrm>
            <a:off x="6157913" y="419893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/>
              <a:t>4</a:t>
            </a:r>
          </a:p>
        </p:txBody>
      </p:sp>
      <p:sp>
        <p:nvSpPr>
          <p:cNvPr id="176191" name="Text Box 63"/>
          <p:cNvSpPr txBox="1">
            <a:spLocks noChangeArrowheads="1"/>
          </p:cNvSpPr>
          <p:nvPr/>
        </p:nvSpPr>
        <p:spPr bwMode="auto">
          <a:xfrm>
            <a:off x="6038850" y="1358900"/>
            <a:ext cx="12160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insert(</a:t>
            </a:r>
            <a:r>
              <a:rPr lang="en-US">
                <a:solidFill>
                  <a:srgbClr val="FF0000"/>
                </a:solidFill>
              </a:rPr>
              <a:t>2</a:t>
            </a:r>
            <a:r>
              <a:rPr lang="en-US"/>
              <a:t>)</a:t>
            </a:r>
          </a:p>
          <a:p>
            <a:pPr eaLnBrk="0" hangingPunct="0"/>
            <a:r>
              <a:rPr lang="en-US" sz="2000"/>
              <a:t>2%7 = 2</a:t>
            </a:r>
          </a:p>
        </p:txBody>
      </p:sp>
      <p:sp>
        <p:nvSpPr>
          <p:cNvPr id="176192" name="Text Box 64"/>
          <p:cNvSpPr txBox="1">
            <a:spLocks noChangeArrowheads="1"/>
          </p:cNvSpPr>
          <p:nvPr/>
        </p:nvSpPr>
        <p:spPr bwMode="auto">
          <a:xfrm>
            <a:off x="6505575" y="59309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/>
              <a:t>1</a:t>
            </a:r>
          </a:p>
        </p:txBody>
      </p:sp>
      <p:sp>
        <p:nvSpPr>
          <p:cNvPr id="176193" name="Rectangle 65"/>
          <p:cNvSpPr>
            <a:spLocks noChangeArrowheads="1"/>
          </p:cNvSpPr>
          <p:nvPr/>
        </p:nvSpPr>
        <p:spPr bwMode="auto">
          <a:xfrm>
            <a:off x="3565525" y="3206750"/>
            <a:ext cx="520700" cy="522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US">
              <a:solidFill>
                <a:srgbClr val="FF0000"/>
              </a:solidFill>
            </a:endParaRPr>
          </a:p>
        </p:txBody>
      </p:sp>
      <p:sp>
        <p:nvSpPr>
          <p:cNvPr id="176194" name="Rectangle 66"/>
          <p:cNvSpPr>
            <a:spLocks noChangeArrowheads="1"/>
          </p:cNvSpPr>
          <p:nvPr/>
        </p:nvSpPr>
        <p:spPr bwMode="auto">
          <a:xfrm>
            <a:off x="4983163" y="4775200"/>
            <a:ext cx="522287" cy="519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76195" name="Rectangle 67"/>
          <p:cNvSpPr>
            <a:spLocks noChangeArrowheads="1"/>
          </p:cNvSpPr>
          <p:nvPr/>
        </p:nvSpPr>
        <p:spPr bwMode="auto">
          <a:xfrm>
            <a:off x="6400800" y="2168525"/>
            <a:ext cx="5207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/>
              <a:t>14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Hashing</a:t>
            </a:r>
          </a:p>
        </p:txBody>
      </p:sp>
      <p:sp>
        <p:nvSpPr>
          <p:cNvPr id="63283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50838" y="1981200"/>
            <a:ext cx="8372475" cy="5076825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(1) Use one hash function to determine the first slot</a:t>
            </a:r>
          </a:p>
          <a:p>
            <a:pPr>
              <a:buFontTx/>
              <a:buNone/>
            </a:pPr>
            <a:r>
              <a:rPr lang="en-US" dirty="0"/>
              <a:t>(2) Use a second hash function to determine the increment for the probe sequence</a:t>
            </a:r>
          </a:p>
          <a:p>
            <a:pPr algn="ctr">
              <a:buFontTx/>
              <a:buNone/>
            </a:pPr>
            <a:r>
              <a:rPr lang="en-US" dirty="0">
                <a:solidFill>
                  <a:srgbClr val="CC0000"/>
                </a:solidFill>
              </a:rPr>
              <a:t>h(</a:t>
            </a:r>
            <a:r>
              <a:rPr lang="en-US" dirty="0" err="1">
                <a:solidFill>
                  <a:srgbClr val="CC0000"/>
                </a:solidFill>
              </a:rPr>
              <a:t>k,i</a:t>
            </a:r>
            <a:r>
              <a:rPr lang="en-US" dirty="0">
                <a:solidFill>
                  <a:srgbClr val="CC0000"/>
                </a:solidFill>
              </a:rPr>
              <a:t>) = (h</a:t>
            </a:r>
            <a:r>
              <a:rPr lang="en-US" baseline="-25000" dirty="0">
                <a:solidFill>
                  <a:srgbClr val="CC0000"/>
                </a:solidFill>
              </a:rPr>
              <a:t>1</a:t>
            </a:r>
            <a:r>
              <a:rPr lang="en-US" dirty="0">
                <a:solidFill>
                  <a:srgbClr val="CC0000"/>
                </a:solidFill>
              </a:rPr>
              <a:t>(k) + </a:t>
            </a:r>
            <a:r>
              <a:rPr lang="en-US" dirty="0" err="1">
                <a:solidFill>
                  <a:srgbClr val="CC0000"/>
                </a:solidFill>
              </a:rPr>
              <a:t>i</a:t>
            </a:r>
            <a:r>
              <a:rPr lang="en-US" dirty="0">
                <a:solidFill>
                  <a:srgbClr val="CC0000"/>
                </a:solidFill>
              </a:rPr>
              <a:t> h</a:t>
            </a:r>
            <a:r>
              <a:rPr lang="en-US" baseline="-25000" dirty="0">
                <a:solidFill>
                  <a:srgbClr val="CC0000"/>
                </a:solidFill>
              </a:rPr>
              <a:t>2</a:t>
            </a:r>
            <a:r>
              <a:rPr lang="en-US" dirty="0">
                <a:solidFill>
                  <a:srgbClr val="CC0000"/>
                </a:solidFill>
              </a:rPr>
              <a:t>(k) ) </a:t>
            </a:r>
            <a:r>
              <a:rPr lang="en-US" dirty="0">
                <a:solidFill>
                  <a:srgbClr val="CC0000"/>
                </a:solidFill>
                <a:latin typeface="Comic Sans MS" pitchFamily="66" charset="0"/>
              </a:rPr>
              <a:t>mod</a:t>
            </a:r>
            <a:r>
              <a:rPr lang="en-US" dirty="0">
                <a:solidFill>
                  <a:srgbClr val="CC0000"/>
                </a:solidFill>
              </a:rPr>
              <a:t> m,   </a:t>
            </a:r>
            <a:r>
              <a:rPr lang="en-US" dirty="0" err="1">
                <a:solidFill>
                  <a:srgbClr val="CC0000"/>
                </a:solidFill>
              </a:rPr>
              <a:t>i</a:t>
            </a:r>
            <a:r>
              <a:rPr lang="en-US" dirty="0">
                <a:solidFill>
                  <a:srgbClr val="CC0000"/>
                </a:solidFill>
              </a:rPr>
              <a:t>=0,1,...</a:t>
            </a:r>
          </a:p>
          <a:p>
            <a:r>
              <a:rPr lang="en-US" dirty="0"/>
              <a:t>Initial probe: h</a:t>
            </a:r>
            <a:r>
              <a:rPr lang="en-US" baseline="-25000" dirty="0"/>
              <a:t>1</a:t>
            </a:r>
            <a:r>
              <a:rPr lang="en-US" dirty="0"/>
              <a:t>(k) </a:t>
            </a:r>
          </a:p>
          <a:p>
            <a:r>
              <a:rPr lang="en-US" dirty="0"/>
              <a:t>Second probe is offset by h</a:t>
            </a:r>
            <a:r>
              <a:rPr lang="en-US" baseline="-25000" dirty="0"/>
              <a:t>2</a:t>
            </a:r>
            <a:r>
              <a:rPr lang="en-US" dirty="0"/>
              <a:t>(k) </a:t>
            </a:r>
            <a:r>
              <a:rPr lang="en-US" dirty="0">
                <a:latin typeface="Comic Sans MS" pitchFamily="66" charset="0"/>
              </a:rPr>
              <a:t>mod</a:t>
            </a:r>
            <a:r>
              <a:rPr lang="en-US" dirty="0"/>
              <a:t> m, so on ...</a:t>
            </a:r>
          </a:p>
          <a:p>
            <a:r>
              <a:rPr lang="en-US" dirty="0">
                <a:solidFill>
                  <a:srgbClr val="008080"/>
                </a:solidFill>
              </a:rPr>
              <a:t>Advantage</a:t>
            </a:r>
            <a:r>
              <a:rPr lang="en-US" dirty="0"/>
              <a:t>: avoids </a:t>
            </a:r>
            <a:r>
              <a:rPr lang="en-US" dirty="0" smtClean="0"/>
              <a:t>clustering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F764368-6F47-4E20-8AA1-EA1EE6342AB7}" type="slidenum">
              <a:rPr lang="en-US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Hashing: Example</a:t>
            </a:r>
          </a:p>
        </p:txBody>
      </p:sp>
      <p:sp>
        <p:nvSpPr>
          <p:cNvPr id="6338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50838" y="1628775"/>
            <a:ext cx="7116762" cy="5076825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dirty="0"/>
              <a:t>	h</a:t>
            </a:r>
            <a:r>
              <a:rPr lang="en-US" baseline="-25000" dirty="0"/>
              <a:t>1</a:t>
            </a:r>
            <a:r>
              <a:rPr lang="en-US" dirty="0"/>
              <a:t>(k) = k mod 13</a:t>
            </a:r>
          </a:p>
          <a:p>
            <a:pPr>
              <a:buFontTx/>
              <a:buNone/>
            </a:pPr>
            <a:r>
              <a:rPr lang="en-US" dirty="0"/>
              <a:t>	h</a:t>
            </a:r>
            <a:r>
              <a:rPr lang="en-US" baseline="-25000" dirty="0"/>
              <a:t>2</a:t>
            </a:r>
            <a:r>
              <a:rPr lang="en-US" dirty="0"/>
              <a:t>(k) = 1+ (k mod 11)</a:t>
            </a:r>
          </a:p>
          <a:p>
            <a:pPr algn="ctr">
              <a:buFontTx/>
              <a:buNone/>
            </a:pPr>
            <a:r>
              <a:rPr lang="en-US" dirty="0">
                <a:solidFill>
                  <a:srgbClr val="CC0000"/>
                </a:solidFill>
              </a:rPr>
              <a:t>h(</a:t>
            </a:r>
            <a:r>
              <a:rPr lang="en-US" dirty="0" err="1">
                <a:solidFill>
                  <a:srgbClr val="CC0000"/>
                </a:solidFill>
              </a:rPr>
              <a:t>k,i</a:t>
            </a:r>
            <a:r>
              <a:rPr lang="en-US" dirty="0">
                <a:solidFill>
                  <a:srgbClr val="CC0000"/>
                </a:solidFill>
              </a:rPr>
              <a:t>) = (h</a:t>
            </a:r>
            <a:r>
              <a:rPr lang="en-US" baseline="-25000" dirty="0">
                <a:solidFill>
                  <a:srgbClr val="CC0000"/>
                </a:solidFill>
              </a:rPr>
              <a:t>1</a:t>
            </a:r>
            <a:r>
              <a:rPr lang="en-US" dirty="0">
                <a:solidFill>
                  <a:srgbClr val="CC0000"/>
                </a:solidFill>
              </a:rPr>
              <a:t>(k) + </a:t>
            </a:r>
            <a:r>
              <a:rPr lang="en-US" dirty="0" err="1">
                <a:solidFill>
                  <a:srgbClr val="CC0000"/>
                </a:solidFill>
              </a:rPr>
              <a:t>i</a:t>
            </a:r>
            <a:r>
              <a:rPr lang="en-US" dirty="0">
                <a:solidFill>
                  <a:srgbClr val="CC0000"/>
                </a:solidFill>
              </a:rPr>
              <a:t> h</a:t>
            </a:r>
            <a:r>
              <a:rPr lang="en-US" baseline="-25000" dirty="0">
                <a:solidFill>
                  <a:srgbClr val="CC0000"/>
                </a:solidFill>
              </a:rPr>
              <a:t>2</a:t>
            </a:r>
            <a:r>
              <a:rPr lang="en-US" dirty="0">
                <a:solidFill>
                  <a:srgbClr val="CC0000"/>
                </a:solidFill>
              </a:rPr>
              <a:t>(k) ) </a:t>
            </a:r>
            <a:r>
              <a:rPr lang="en-US" dirty="0">
                <a:solidFill>
                  <a:srgbClr val="CC0000"/>
                </a:solidFill>
                <a:latin typeface="Comic Sans MS" pitchFamily="66" charset="0"/>
              </a:rPr>
              <a:t>mod</a:t>
            </a:r>
            <a:r>
              <a:rPr lang="en-US" dirty="0">
                <a:solidFill>
                  <a:srgbClr val="CC0000"/>
                </a:solidFill>
              </a:rPr>
              <a:t> 13</a:t>
            </a:r>
          </a:p>
          <a:p>
            <a:r>
              <a:rPr lang="en-US" dirty="0">
                <a:solidFill>
                  <a:schemeClr val="tx1"/>
                </a:solidFill>
              </a:rPr>
              <a:t>Insert key 14:</a:t>
            </a:r>
          </a:p>
          <a:p>
            <a:pPr>
              <a:buFontTx/>
              <a:buNone/>
            </a:pPr>
            <a:r>
              <a:rPr lang="en-US" dirty="0"/>
              <a:t>	h</a:t>
            </a:r>
            <a:r>
              <a:rPr lang="en-US" baseline="-25000" dirty="0"/>
              <a:t>1</a:t>
            </a:r>
            <a:r>
              <a:rPr lang="en-US" dirty="0"/>
              <a:t>(14,0) = 14 mod 13 = 1</a:t>
            </a:r>
          </a:p>
          <a:p>
            <a:pPr>
              <a:buFontTx/>
              <a:buNone/>
            </a:pPr>
            <a:r>
              <a:rPr lang="en-US" dirty="0"/>
              <a:t>	h(14,1) = (h</a:t>
            </a:r>
            <a:r>
              <a:rPr lang="en-US" baseline="-25000" dirty="0"/>
              <a:t>1</a:t>
            </a:r>
            <a:r>
              <a:rPr lang="en-US" dirty="0"/>
              <a:t>(14) + h</a:t>
            </a:r>
            <a:r>
              <a:rPr lang="en-US" baseline="-25000" dirty="0"/>
              <a:t>2</a:t>
            </a:r>
            <a:r>
              <a:rPr lang="en-US" dirty="0"/>
              <a:t>(14)) mod 13</a:t>
            </a:r>
          </a:p>
          <a:p>
            <a:pPr>
              <a:buFontTx/>
              <a:buNone/>
            </a:pPr>
            <a:r>
              <a:rPr lang="en-US" dirty="0"/>
              <a:t>		        = (1 + 4) mod 13 = 5</a:t>
            </a:r>
          </a:p>
          <a:p>
            <a:pPr>
              <a:buFontTx/>
              <a:buNone/>
            </a:pPr>
            <a:r>
              <a:rPr lang="en-US" dirty="0"/>
              <a:t>	h(14,2) = (h</a:t>
            </a:r>
            <a:r>
              <a:rPr lang="en-US" baseline="-25000" dirty="0"/>
              <a:t>1</a:t>
            </a:r>
            <a:r>
              <a:rPr lang="en-US" dirty="0"/>
              <a:t>(14) + 2 h</a:t>
            </a:r>
            <a:r>
              <a:rPr lang="en-US" baseline="-25000" dirty="0"/>
              <a:t>2</a:t>
            </a:r>
            <a:r>
              <a:rPr lang="en-US" dirty="0"/>
              <a:t>(14)) mod 13</a:t>
            </a:r>
          </a:p>
          <a:p>
            <a:pPr>
              <a:buFontTx/>
              <a:buNone/>
            </a:pPr>
            <a:r>
              <a:rPr lang="en-US" dirty="0"/>
              <a:t>		        = (1 + 8) mod 13 = 9</a:t>
            </a:r>
          </a:p>
        </p:txBody>
      </p:sp>
      <p:sp>
        <p:nvSpPr>
          <p:cNvPr id="51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7259000-9165-45E9-AE06-2D1054D21624}" type="slidenum">
              <a:rPr lang="en-US"/>
              <a:pPr/>
              <a:t>13</a:t>
            </a:fld>
            <a:endParaRPr lang="en-US"/>
          </a:p>
        </p:txBody>
      </p:sp>
      <p:graphicFrame>
        <p:nvGraphicFramePr>
          <p:cNvPr id="633860" name="Group 4"/>
          <p:cNvGraphicFramePr>
            <a:graphicFrameLocks noGrp="1"/>
          </p:cNvGraphicFramePr>
          <p:nvPr/>
        </p:nvGraphicFramePr>
        <p:xfrm>
          <a:off x="7648575" y="1327150"/>
          <a:ext cx="701675" cy="4456113"/>
        </p:xfrm>
        <a:graphic>
          <a:graphicData uri="http://schemas.openxmlformats.org/drawingml/2006/table">
            <a:tbl>
              <a:tblPr/>
              <a:tblGrid>
                <a:gridCol w="701675"/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</a:rPr>
                        <a:t>79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</a:rPr>
                        <a:t>69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</a:rPr>
                        <a:t>98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</a:rPr>
                        <a:t>72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</a:rPr>
                        <a:t>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33890" name="Text Box 34"/>
          <p:cNvSpPr txBox="1">
            <a:spLocks noChangeArrowheads="1"/>
          </p:cNvSpPr>
          <p:nvPr/>
        </p:nvSpPr>
        <p:spPr bwMode="auto">
          <a:xfrm>
            <a:off x="7362825" y="13319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633891" name="Text Box 35"/>
          <p:cNvSpPr txBox="1">
            <a:spLocks noChangeArrowheads="1"/>
          </p:cNvSpPr>
          <p:nvPr/>
        </p:nvSpPr>
        <p:spPr bwMode="auto">
          <a:xfrm>
            <a:off x="7362825" y="43942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633892" name="Text Box 36"/>
          <p:cNvSpPr txBox="1">
            <a:spLocks noChangeArrowheads="1"/>
          </p:cNvSpPr>
          <p:nvPr/>
        </p:nvSpPr>
        <p:spPr bwMode="auto">
          <a:xfrm>
            <a:off x="7321550" y="2692400"/>
            <a:ext cx="3524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633893" name="Rectangle 37"/>
          <p:cNvSpPr>
            <a:spLocks noChangeArrowheads="1"/>
          </p:cNvSpPr>
          <p:nvPr/>
        </p:nvSpPr>
        <p:spPr bwMode="auto">
          <a:xfrm>
            <a:off x="7362825" y="201295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633894" name="Rectangle 38"/>
          <p:cNvSpPr>
            <a:spLocks noChangeArrowheads="1"/>
          </p:cNvSpPr>
          <p:nvPr/>
        </p:nvSpPr>
        <p:spPr bwMode="auto">
          <a:xfrm>
            <a:off x="7362825" y="235267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633895" name="Text Box 39"/>
          <p:cNvSpPr txBox="1">
            <a:spLocks noChangeArrowheads="1"/>
          </p:cNvSpPr>
          <p:nvPr/>
        </p:nvSpPr>
        <p:spPr bwMode="auto">
          <a:xfrm>
            <a:off x="7362825" y="167322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633896" name="Text Box 40"/>
          <p:cNvSpPr txBox="1">
            <a:spLocks noChangeArrowheads="1"/>
          </p:cNvSpPr>
          <p:nvPr/>
        </p:nvSpPr>
        <p:spPr bwMode="auto">
          <a:xfrm>
            <a:off x="7321550" y="3033713"/>
            <a:ext cx="3524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633897" name="Text Box 41"/>
          <p:cNvSpPr txBox="1">
            <a:spLocks noChangeArrowheads="1"/>
          </p:cNvSpPr>
          <p:nvPr/>
        </p:nvSpPr>
        <p:spPr bwMode="auto">
          <a:xfrm>
            <a:off x="7321550" y="3373438"/>
            <a:ext cx="3524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633898" name="Text Box 42"/>
          <p:cNvSpPr txBox="1">
            <a:spLocks noChangeArrowheads="1"/>
          </p:cNvSpPr>
          <p:nvPr/>
        </p:nvSpPr>
        <p:spPr bwMode="auto">
          <a:xfrm>
            <a:off x="7321550" y="3713163"/>
            <a:ext cx="3524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633899" name="Text Box 43"/>
          <p:cNvSpPr txBox="1">
            <a:spLocks noChangeArrowheads="1"/>
          </p:cNvSpPr>
          <p:nvPr/>
        </p:nvSpPr>
        <p:spPr bwMode="auto">
          <a:xfrm>
            <a:off x="7321550" y="4052888"/>
            <a:ext cx="3524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8</a:t>
            </a:r>
          </a:p>
        </p:txBody>
      </p:sp>
      <p:sp>
        <p:nvSpPr>
          <p:cNvPr id="633900" name="Text Box 44"/>
          <p:cNvSpPr txBox="1">
            <a:spLocks noChangeArrowheads="1"/>
          </p:cNvSpPr>
          <p:nvPr/>
        </p:nvSpPr>
        <p:spPr bwMode="auto">
          <a:xfrm>
            <a:off x="7181850" y="4733925"/>
            <a:ext cx="4921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633901" name="Text Box 45"/>
          <p:cNvSpPr txBox="1">
            <a:spLocks noChangeArrowheads="1"/>
          </p:cNvSpPr>
          <p:nvPr/>
        </p:nvSpPr>
        <p:spPr bwMode="auto">
          <a:xfrm>
            <a:off x="7181850" y="5073650"/>
            <a:ext cx="4921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11</a:t>
            </a:r>
          </a:p>
        </p:txBody>
      </p:sp>
      <p:sp>
        <p:nvSpPr>
          <p:cNvPr id="633902" name="Text Box 46"/>
          <p:cNvSpPr txBox="1">
            <a:spLocks noChangeArrowheads="1"/>
          </p:cNvSpPr>
          <p:nvPr/>
        </p:nvSpPr>
        <p:spPr bwMode="auto">
          <a:xfrm>
            <a:off x="7181850" y="5413375"/>
            <a:ext cx="4921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12</a:t>
            </a:r>
          </a:p>
        </p:txBody>
      </p:sp>
      <p:sp>
        <p:nvSpPr>
          <p:cNvPr id="633903" name="Freeform 47"/>
          <p:cNvSpPr>
            <a:spLocks/>
          </p:cNvSpPr>
          <p:nvPr/>
        </p:nvSpPr>
        <p:spPr bwMode="auto">
          <a:xfrm>
            <a:off x="8388350" y="1441450"/>
            <a:ext cx="338138" cy="427038"/>
          </a:xfrm>
          <a:custGeom>
            <a:avLst/>
            <a:gdLst/>
            <a:ahLst/>
            <a:cxnLst>
              <a:cxn ang="0">
                <a:pos x="213" y="0"/>
              </a:cxn>
              <a:cxn ang="0">
                <a:pos x="163" y="219"/>
              </a:cxn>
              <a:cxn ang="0">
                <a:pos x="0" y="269"/>
              </a:cxn>
            </a:cxnLst>
            <a:rect l="0" t="0" r="r" b="b"/>
            <a:pathLst>
              <a:path w="213" h="269">
                <a:moveTo>
                  <a:pt x="213" y="0"/>
                </a:moveTo>
                <a:cubicBezTo>
                  <a:pt x="205" y="87"/>
                  <a:pt x="198" y="174"/>
                  <a:pt x="163" y="219"/>
                </a:cubicBezTo>
                <a:cubicBezTo>
                  <a:pt x="128" y="264"/>
                  <a:pt x="64" y="266"/>
                  <a:pt x="0" y="269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33904" name="Freeform 48"/>
          <p:cNvSpPr>
            <a:spLocks/>
          </p:cNvSpPr>
          <p:nvPr/>
        </p:nvSpPr>
        <p:spPr bwMode="auto">
          <a:xfrm>
            <a:off x="8388350" y="1878013"/>
            <a:ext cx="327025" cy="13525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2" y="151"/>
              </a:cxn>
              <a:cxn ang="0">
                <a:pos x="201" y="457"/>
              </a:cxn>
              <a:cxn ang="0">
                <a:pos x="100" y="752"/>
              </a:cxn>
              <a:cxn ang="0">
                <a:pos x="19" y="852"/>
              </a:cxn>
            </a:cxnLst>
            <a:rect l="0" t="0" r="r" b="b"/>
            <a:pathLst>
              <a:path w="206" h="852">
                <a:moveTo>
                  <a:pt x="0" y="0"/>
                </a:moveTo>
                <a:cubicBezTo>
                  <a:pt x="49" y="37"/>
                  <a:pt x="98" y="75"/>
                  <a:pt x="132" y="151"/>
                </a:cubicBezTo>
                <a:cubicBezTo>
                  <a:pt x="166" y="227"/>
                  <a:pt x="206" y="357"/>
                  <a:pt x="201" y="457"/>
                </a:cubicBezTo>
                <a:cubicBezTo>
                  <a:pt x="196" y="557"/>
                  <a:pt x="130" y="686"/>
                  <a:pt x="100" y="752"/>
                </a:cubicBezTo>
                <a:cubicBezTo>
                  <a:pt x="70" y="818"/>
                  <a:pt x="44" y="835"/>
                  <a:pt x="19" y="8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33905" name="Freeform 49"/>
          <p:cNvSpPr>
            <a:spLocks/>
          </p:cNvSpPr>
          <p:nvPr/>
        </p:nvSpPr>
        <p:spPr bwMode="auto">
          <a:xfrm>
            <a:off x="8431213" y="3252788"/>
            <a:ext cx="327025" cy="13525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2" y="151"/>
              </a:cxn>
              <a:cxn ang="0">
                <a:pos x="201" y="457"/>
              </a:cxn>
              <a:cxn ang="0">
                <a:pos x="100" y="752"/>
              </a:cxn>
              <a:cxn ang="0">
                <a:pos x="19" y="852"/>
              </a:cxn>
            </a:cxnLst>
            <a:rect l="0" t="0" r="r" b="b"/>
            <a:pathLst>
              <a:path w="206" h="852">
                <a:moveTo>
                  <a:pt x="0" y="0"/>
                </a:moveTo>
                <a:cubicBezTo>
                  <a:pt x="49" y="37"/>
                  <a:pt x="98" y="75"/>
                  <a:pt x="132" y="151"/>
                </a:cubicBezTo>
                <a:cubicBezTo>
                  <a:pt x="166" y="227"/>
                  <a:pt x="206" y="357"/>
                  <a:pt x="201" y="457"/>
                </a:cubicBezTo>
                <a:cubicBezTo>
                  <a:pt x="196" y="557"/>
                  <a:pt x="130" y="686"/>
                  <a:pt x="100" y="752"/>
                </a:cubicBezTo>
                <a:cubicBezTo>
                  <a:pt x="70" y="818"/>
                  <a:pt x="44" y="835"/>
                  <a:pt x="19" y="8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33906" name="Rectangle 50"/>
          <p:cNvSpPr>
            <a:spLocks noChangeArrowheads="1"/>
          </p:cNvSpPr>
          <p:nvPr/>
        </p:nvSpPr>
        <p:spPr bwMode="auto">
          <a:xfrm>
            <a:off x="7796213" y="4422775"/>
            <a:ext cx="409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accent2"/>
                </a:solidFill>
              </a:rPr>
              <a:t>14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3903" grpId="0" animBg="1"/>
      <p:bldP spid="633904" grpId="0" animBg="1"/>
      <p:bldP spid="633905" grpId="0" animBg="1"/>
      <p:bldP spid="63390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Uses of Hashing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Caches</a:t>
            </a:r>
          </a:p>
          <a:p>
            <a:r>
              <a:rPr lang="en-US" dirty="0" smtClean="0"/>
              <a:t>Bloom filters</a:t>
            </a:r>
          </a:p>
          <a:p>
            <a:r>
              <a:rPr lang="en-US" dirty="0" smtClean="0"/>
              <a:t>Finding Duplicate records</a:t>
            </a:r>
          </a:p>
          <a:p>
            <a:r>
              <a:rPr lang="en-US" dirty="0" smtClean="0"/>
              <a:t>Protecting data ---Security of Cryptography</a:t>
            </a:r>
          </a:p>
          <a:p>
            <a:r>
              <a:rPr lang="en-US" dirty="0" smtClean="0"/>
              <a:t>Finding similar substring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Properties of Good Hash Functions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981200"/>
            <a:ext cx="8686800" cy="4114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Must return number 0, …, tablesize</a:t>
            </a:r>
          </a:p>
          <a:p>
            <a:pPr>
              <a:lnSpc>
                <a:spcPct val="90000"/>
              </a:lnSpc>
            </a:pPr>
            <a:r>
              <a:rPr lang="en-US"/>
              <a:t>Should be efficiently computable – O(1) time</a:t>
            </a:r>
          </a:p>
          <a:p>
            <a:pPr>
              <a:lnSpc>
                <a:spcPct val="90000"/>
              </a:lnSpc>
            </a:pPr>
            <a:r>
              <a:rPr lang="en-US"/>
              <a:t>Should not</a:t>
            </a:r>
            <a:r>
              <a:rPr lang="en-US">
                <a:solidFill>
                  <a:schemeClr val="accent2"/>
                </a:solidFill>
              </a:rPr>
              <a:t> waste space</a:t>
            </a:r>
            <a:r>
              <a:rPr lang="en-US"/>
              <a:t> unnecessarily</a:t>
            </a:r>
          </a:p>
          <a:p>
            <a:pPr lvl="1">
              <a:lnSpc>
                <a:spcPct val="90000"/>
              </a:lnSpc>
            </a:pPr>
            <a:r>
              <a:rPr lang="en-US"/>
              <a:t>For every index, there is at least one key that hashes to it</a:t>
            </a:r>
          </a:p>
          <a:p>
            <a:pPr lvl="1">
              <a:lnSpc>
                <a:spcPct val="90000"/>
              </a:lnSpc>
            </a:pPr>
            <a:r>
              <a:rPr lang="en-US">
                <a:solidFill>
                  <a:schemeClr val="accent2"/>
                </a:solidFill>
              </a:rPr>
              <a:t>Load factor lambda  </a:t>
            </a:r>
            <a:r>
              <a:rPr lang="en-US">
                <a:solidFill>
                  <a:schemeClr val="accent2"/>
                </a:solidFill>
                <a:sym typeface="Symbol" pitchFamily="18" charset="2"/>
              </a:rPr>
              <a:t></a:t>
            </a:r>
            <a:r>
              <a:rPr lang="en-US">
                <a:solidFill>
                  <a:schemeClr val="accent2"/>
                </a:solidFill>
              </a:rPr>
              <a:t> = (number of keys / TableSize)</a:t>
            </a:r>
          </a:p>
          <a:p>
            <a:pPr>
              <a:lnSpc>
                <a:spcPct val="90000"/>
              </a:lnSpc>
            </a:pPr>
            <a:r>
              <a:rPr lang="en-US"/>
              <a:t>Should </a:t>
            </a:r>
            <a:r>
              <a:rPr lang="en-US">
                <a:solidFill>
                  <a:schemeClr val="accent2"/>
                </a:solidFill>
              </a:rPr>
              <a:t>minimize</a:t>
            </a:r>
            <a:r>
              <a:rPr lang="en-US"/>
              <a:t> </a:t>
            </a:r>
            <a:r>
              <a:rPr lang="en-US">
                <a:solidFill>
                  <a:srgbClr val="0000FF"/>
                </a:solidFill>
              </a:rPr>
              <a:t>collisions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/>
              <a:t>= different keys hashing to same index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BA0F84-08C5-4A72-A9A5-F4EED8DEA5D3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Collisions and their Resolution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/>
              <a:t>A </a:t>
            </a:r>
            <a:r>
              <a:rPr lang="en-US" sz="2400">
                <a:solidFill>
                  <a:srgbClr val="0000FF"/>
                </a:solidFill>
              </a:rPr>
              <a:t>collision</a:t>
            </a:r>
            <a:r>
              <a:rPr lang="en-US" sz="2400"/>
              <a:t> occurs when two different keys hash to the same value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E.g. For </a:t>
            </a:r>
            <a:r>
              <a:rPr lang="en-US" sz="2000" i="1"/>
              <a:t>TableSize</a:t>
            </a:r>
            <a:r>
              <a:rPr lang="en-US" sz="2000"/>
              <a:t> = 17, the keys 18 and 35 hash to the same value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18 mod 17 = 1 and 35 mod 17 = 1</a:t>
            </a:r>
          </a:p>
          <a:p>
            <a:pPr>
              <a:lnSpc>
                <a:spcPct val="90000"/>
              </a:lnSpc>
            </a:pPr>
            <a:r>
              <a:rPr lang="en-US" sz="2400"/>
              <a:t>Cannot store both data records in the same slot in array!</a:t>
            </a:r>
          </a:p>
          <a:p>
            <a:pPr>
              <a:lnSpc>
                <a:spcPct val="90000"/>
              </a:lnSpc>
            </a:pPr>
            <a:r>
              <a:rPr lang="en-US" sz="2400"/>
              <a:t>Two different methods for collision resolution:</a:t>
            </a:r>
          </a:p>
          <a:p>
            <a:pPr lvl="1">
              <a:lnSpc>
                <a:spcPct val="90000"/>
              </a:lnSpc>
            </a:pPr>
            <a:r>
              <a:rPr lang="en-US" sz="2200" b="1">
                <a:solidFill>
                  <a:srgbClr val="0000FF"/>
                </a:solidFill>
              </a:rPr>
              <a:t>Separate Chaining</a:t>
            </a:r>
            <a:r>
              <a:rPr lang="en-US" sz="2200" b="1"/>
              <a:t>:</a:t>
            </a:r>
            <a:r>
              <a:rPr lang="en-US" sz="2200"/>
              <a:t> Use a dictionary data structure (such as a linked list) to store multiple items that hash to the same slot</a:t>
            </a:r>
          </a:p>
          <a:p>
            <a:pPr lvl="1">
              <a:lnSpc>
                <a:spcPct val="90000"/>
              </a:lnSpc>
            </a:pPr>
            <a:r>
              <a:rPr lang="en-US" sz="2200" b="1">
                <a:solidFill>
                  <a:srgbClr val="0000FF"/>
                </a:solidFill>
              </a:rPr>
              <a:t>Closed Hashing (or </a:t>
            </a:r>
            <a:r>
              <a:rPr lang="en-US" sz="2200" b="1" i="1">
                <a:solidFill>
                  <a:srgbClr val="0000FF"/>
                </a:solidFill>
              </a:rPr>
              <a:t>probing</a:t>
            </a:r>
            <a:r>
              <a:rPr lang="en-US" sz="2200" b="1">
                <a:solidFill>
                  <a:srgbClr val="0000FF"/>
                </a:solidFill>
              </a:rPr>
              <a:t>):</a:t>
            </a:r>
            <a:r>
              <a:rPr lang="en-US" sz="2200"/>
              <a:t> search for empty slots using a second function and store item in first empty slot that is found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A1EBFA0-FC56-4E70-BEC6-95D7B30B300E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 Rose by Any Other Name…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295400" y="2438400"/>
            <a:ext cx="6629400" cy="2667000"/>
          </a:xfrm>
        </p:spPr>
        <p:txBody>
          <a:bodyPr>
            <a:normAutofit/>
          </a:bodyPr>
          <a:lstStyle/>
          <a:p>
            <a:r>
              <a:rPr lang="en-US" sz="2800"/>
              <a:t>Separate chaining = Open hashing</a:t>
            </a:r>
          </a:p>
          <a:p>
            <a:endParaRPr lang="en-US" sz="2800"/>
          </a:p>
          <a:p>
            <a:r>
              <a:rPr lang="en-US" sz="2800"/>
              <a:t>Closed hashing = Open addressing</a:t>
            </a:r>
          </a:p>
          <a:p>
            <a:endParaRPr lang="en-US" sz="2800"/>
          </a:p>
          <a:p>
            <a:pPr>
              <a:buFontTx/>
              <a:buNone/>
            </a:pPr>
            <a:r>
              <a:rPr lang="en-US" sz="2800"/>
              <a:t>		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6284F6F-2611-422B-A882-FF922530D4BE}" type="slidenum">
              <a:rPr lang="en-US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53" name="Rectangle 45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Hashing with Separate Chaining</a:t>
            </a:r>
          </a:p>
        </p:txBody>
      </p:sp>
      <p:sp>
        <p:nvSpPr>
          <p:cNvPr id="145454" name="Rectangle 46"/>
          <p:cNvSpPr>
            <a:spLocks noGrp="1" noChangeArrowheads="1"/>
          </p:cNvSpPr>
          <p:nvPr>
            <p:ph sz="quarter" idx="1"/>
          </p:nvPr>
        </p:nvSpPr>
        <p:spPr>
          <a:xfrm>
            <a:off x="533400" y="1905000"/>
            <a:ext cx="4038600" cy="4114800"/>
          </a:xfrm>
        </p:spPr>
        <p:txBody>
          <a:bodyPr/>
          <a:lstStyle/>
          <a:p>
            <a:r>
              <a:rPr lang="en-US" sz="2400"/>
              <a:t>Put a little dictionary at each entry</a:t>
            </a:r>
          </a:p>
          <a:p>
            <a:pPr lvl="1"/>
            <a:r>
              <a:rPr lang="en-US" sz="2000"/>
              <a:t>choose type as appropriate</a:t>
            </a:r>
          </a:p>
          <a:p>
            <a:pPr lvl="1"/>
            <a:r>
              <a:rPr lang="en-US" sz="2000"/>
              <a:t>common case is unordered linked list (chain)</a:t>
            </a:r>
          </a:p>
          <a:p>
            <a:r>
              <a:rPr lang="en-US" sz="2400"/>
              <a:t>Properties</a:t>
            </a:r>
          </a:p>
          <a:p>
            <a:pPr lvl="1"/>
            <a:r>
              <a:rPr lang="en-US" sz="2000">
                <a:sym typeface="Symbol" pitchFamily="18" charset="2"/>
              </a:rPr>
              <a:t>performance degrades with length of chains</a:t>
            </a:r>
            <a:endParaRPr lang="en-US" sz="2000"/>
          </a:p>
          <a:p>
            <a:pPr lvl="1"/>
            <a:r>
              <a:rPr lang="en-US" sz="2000" b="1">
                <a:sym typeface="Symbol" pitchFamily="18" charset="2"/>
              </a:rPr>
              <a:t> can be greater than 1</a:t>
            </a:r>
          </a:p>
        </p:txBody>
      </p:sp>
      <p:sp>
        <p:nvSpPr>
          <p:cNvPr id="49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8C13523-FD8D-47A4-9AEA-0D8F5561B881}" type="slidenum">
              <a:rPr lang="en-US"/>
              <a:pPr/>
              <a:t>5</a:t>
            </a:fld>
            <a:endParaRPr lang="en-US"/>
          </a:p>
        </p:txBody>
      </p:sp>
      <p:sp>
        <p:nvSpPr>
          <p:cNvPr id="145410" name="Rectangle 2"/>
          <p:cNvSpPr>
            <a:spLocks noChangeArrowheads="1"/>
          </p:cNvSpPr>
          <p:nvPr/>
        </p:nvSpPr>
        <p:spPr bwMode="auto">
          <a:xfrm>
            <a:off x="5127625" y="2105025"/>
            <a:ext cx="571500" cy="571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US" sz="1600"/>
          </a:p>
        </p:txBody>
      </p:sp>
      <p:sp>
        <p:nvSpPr>
          <p:cNvPr id="145411" name="Rectangle 3"/>
          <p:cNvSpPr>
            <a:spLocks noChangeArrowheads="1"/>
          </p:cNvSpPr>
          <p:nvPr/>
        </p:nvSpPr>
        <p:spPr bwMode="auto">
          <a:xfrm>
            <a:off x="5127625" y="2676525"/>
            <a:ext cx="571500" cy="568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US" sz="1600"/>
          </a:p>
        </p:txBody>
      </p:sp>
      <p:sp>
        <p:nvSpPr>
          <p:cNvPr id="145412" name="Rectangle 4"/>
          <p:cNvSpPr>
            <a:spLocks noChangeArrowheads="1"/>
          </p:cNvSpPr>
          <p:nvPr/>
        </p:nvSpPr>
        <p:spPr bwMode="auto">
          <a:xfrm>
            <a:off x="5127625" y="3244850"/>
            <a:ext cx="571500" cy="571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US" sz="1600"/>
          </a:p>
        </p:txBody>
      </p:sp>
      <p:sp>
        <p:nvSpPr>
          <p:cNvPr id="145413" name="Rectangle 5"/>
          <p:cNvSpPr>
            <a:spLocks noChangeArrowheads="1"/>
          </p:cNvSpPr>
          <p:nvPr/>
        </p:nvSpPr>
        <p:spPr bwMode="auto">
          <a:xfrm>
            <a:off x="5127625" y="4379913"/>
            <a:ext cx="571500" cy="5699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US" sz="1600"/>
          </a:p>
        </p:txBody>
      </p:sp>
      <p:sp>
        <p:nvSpPr>
          <p:cNvPr id="145414" name="Rectangle 6"/>
          <p:cNvSpPr>
            <a:spLocks noChangeArrowheads="1"/>
          </p:cNvSpPr>
          <p:nvPr/>
        </p:nvSpPr>
        <p:spPr bwMode="auto">
          <a:xfrm>
            <a:off x="5127625" y="4949825"/>
            <a:ext cx="571500" cy="569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US" sz="1600"/>
          </a:p>
        </p:txBody>
      </p:sp>
      <p:sp>
        <p:nvSpPr>
          <p:cNvPr id="145415" name="Rectangle 7"/>
          <p:cNvSpPr>
            <a:spLocks noChangeArrowheads="1"/>
          </p:cNvSpPr>
          <p:nvPr/>
        </p:nvSpPr>
        <p:spPr bwMode="auto">
          <a:xfrm>
            <a:off x="5127625" y="5519738"/>
            <a:ext cx="571500" cy="571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US" sz="1600"/>
          </a:p>
        </p:txBody>
      </p:sp>
      <p:sp>
        <p:nvSpPr>
          <p:cNvPr id="145416" name="Rectangle 8"/>
          <p:cNvSpPr>
            <a:spLocks noChangeArrowheads="1"/>
          </p:cNvSpPr>
          <p:nvPr/>
        </p:nvSpPr>
        <p:spPr bwMode="auto">
          <a:xfrm>
            <a:off x="5127625" y="3808413"/>
            <a:ext cx="571500" cy="571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US" sz="1600"/>
          </a:p>
        </p:txBody>
      </p:sp>
      <p:sp>
        <p:nvSpPr>
          <p:cNvPr id="145417" name="Text Box 9"/>
          <p:cNvSpPr txBox="1">
            <a:spLocks noChangeArrowheads="1"/>
          </p:cNvSpPr>
          <p:nvPr/>
        </p:nvSpPr>
        <p:spPr bwMode="auto">
          <a:xfrm>
            <a:off x="4867275" y="375285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/>
              <a:t>3</a:t>
            </a:r>
          </a:p>
        </p:txBody>
      </p:sp>
      <p:sp>
        <p:nvSpPr>
          <p:cNvPr id="145418" name="Text Box 10"/>
          <p:cNvSpPr txBox="1">
            <a:spLocks noChangeArrowheads="1"/>
          </p:cNvSpPr>
          <p:nvPr/>
        </p:nvSpPr>
        <p:spPr bwMode="auto">
          <a:xfrm>
            <a:off x="4867275" y="3190875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/>
              <a:t>2</a:t>
            </a:r>
          </a:p>
        </p:txBody>
      </p:sp>
      <p:sp>
        <p:nvSpPr>
          <p:cNvPr id="145419" name="Text Box 11"/>
          <p:cNvSpPr txBox="1">
            <a:spLocks noChangeArrowheads="1"/>
          </p:cNvSpPr>
          <p:nvPr/>
        </p:nvSpPr>
        <p:spPr bwMode="auto">
          <a:xfrm>
            <a:off x="4867275" y="262413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/>
              <a:t>1</a:t>
            </a:r>
          </a:p>
        </p:txBody>
      </p:sp>
      <p:sp>
        <p:nvSpPr>
          <p:cNvPr id="145420" name="Text Box 12"/>
          <p:cNvSpPr txBox="1">
            <a:spLocks noChangeArrowheads="1"/>
          </p:cNvSpPr>
          <p:nvPr/>
        </p:nvSpPr>
        <p:spPr bwMode="auto">
          <a:xfrm>
            <a:off x="4867275" y="20574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/>
              <a:t>0</a:t>
            </a:r>
          </a:p>
        </p:txBody>
      </p:sp>
      <p:sp>
        <p:nvSpPr>
          <p:cNvPr id="145421" name="Text Box 13"/>
          <p:cNvSpPr txBox="1">
            <a:spLocks noChangeArrowheads="1"/>
          </p:cNvSpPr>
          <p:nvPr/>
        </p:nvSpPr>
        <p:spPr bwMode="auto">
          <a:xfrm>
            <a:off x="4860925" y="5453063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/>
              <a:t>6</a:t>
            </a:r>
          </a:p>
        </p:txBody>
      </p:sp>
      <p:sp>
        <p:nvSpPr>
          <p:cNvPr id="145422" name="Text Box 14"/>
          <p:cNvSpPr txBox="1">
            <a:spLocks noChangeArrowheads="1"/>
          </p:cNvSpPr>
          <p:nvPr/>
        </p:nvSpPr>
        <p:spPr bwMode="auto">
          <a:xfrm>
            <a:off x="4860925" y="4886325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/>
              <a:t>5</a:t>
            </a:r>
          </a:p>
        </p:txBody>
      </p:sp>
      <p:sp>
        <p:nvSpPr>
          <p:cNvPr id="145423" name="Text Box 15"/>
          <p:cNvSpPr txBox="1">
            <a:spLocks noChangeArrowheads="1"/>
          </p:cNvSpPr>
          <p:nvPr/>
        </p:nvSpPr>
        <p:spPr bwMode="auto">
          <a:xfrm>
            <a:off x="4860925" y="431958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/>
              <a:t>4</a:t>
            </a:r>
          </a:p>
        </p:txBody>
      </p:sp>
      <p:sp>
        <p:nvSpPr>
          <p:cNvPr id="145424" name="Line 16"/>
          <p:cNvSpPr>
            <a:spLocks noChangeShapeType="1"/>
          </p:cNvSpPr>
          <p:nvPr/>
        </p:nvSpPr>
        <p:spPr bwMode="auto">
          <a:xfrm>
            <a:off x="5127625" y="2103438"/>
            <a:ext cx="57150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5425" name="Line 17"/>
          <p:cNvSpPr>
            <a:spLocks noChangeAspect="1" noChangeShapeType="1"/>
          </p:cNvSpPr>
          <p:nvPr/>
        </p:nvSpPr>
        <p:spPr bwMode="auto">
          <a:xfrm>
            <a:off x="5127625" y="3236913"/>
            <a:ext cx="576263" cy="573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5426" name="Line 18"/>
          <p:cNvSpPr>
            <a:spLocks noChangeShapeType="1"/>
          </p:cNvSpPr>
          <p:nvPr/>
        </p:nvSpPr>
        <p:spPr bwMode="auto">
          <a:xfrm>
            <a:off x="5127625" y="4376738"/>
            <a:ext cx="57150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5427" name="Line 19"/>
          <p:cNvSpPr>
            <a:spLocks noChangeShapeType="1"/>
          </p:cNvSpPr>
          <p:nvPr/>
        </p:nvSpPr>
        <p:spPr bwMode="auto">
          <a:xfrm>
            <a:off x="5127625" y="5519738"/>
            <a:ext cx="57150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5428" name="Rectangle 20"/>
          <p:cNvSpPr>
            <a:spLocks noChangeArrowheads="1"/>
          </p:cNvSpPr>
          <p:nvPr/>
        </p:nvSpPr>
        <p:spPr bwMode="auto">
          <a:xfrm>
            <a:off x="6096000" y="2674938"/>
            <a:ext cx="571500" cy="5730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/>
              <a:t>a</a:t>
            </a:r>
          </a:p>
        </p:txBody>
      </p:sp>
      <p:sp>
        <p:nvSpPr>
          <p:cNvPr id="145429" name="Rectangle 21"/>
          <p:cNvSpPr>
            <a:spLocks noChangeArrowheads="1"/>
          </p:cNvSpPr>
          <p:nvPr/>
        </p:nvSpPr>
        <p:spPr bwMode="auto">
          <a:xfrm>
            <a:off x="6667500" y="2674938"/>
            <a:ext cx="571500" cy="5730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5430" name="Rectangle 22"/>
          <p:cNvSpPr>
            <a:spLocks noChangeArrowheads="1"/>
          </p:cNvSpPr>
          <p:nvPr/>
        </p:nvSpPr>
        <p:spPr bwMode="auto">
          <a:xfrm>
            <a:off x="6381750" y="2674938"/>
            <a:ext cx="571500" cy="57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5431" name="Rectangle 23"/>
          <p:cNvSpPr>
            <a:spLocks noChangeArrowheads="1"/>
          </p:cNvSpPr>
          <p:nvPr/>
        </p:nvSpPr>
        <p:spPr bwMode="auto">
          <a:xfrm>
            <a:off x="7459663" y="2674938"/>
            <a:ext cx="574675" cy="5730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/>
              <a:t>d</a:t>
            </a:r>
          </a:p>
        </p:txBody>
      </p:sp>
      <p:sp>
        <p:nvSpPr>
          <p:cNvPr id="145432" name="Rectangle 24"/>
          <p:cNvSpPr>
            <a:spLocks noChangeArrowheads="1"/>
          </p:cNvSpPr>
          <p:nvPr/>
        </p:nvSpPr>
        <p:spPr bwMode="auto">
          <a:xfrm>
            <a:off x="7748588" y="2674938"/>
            <a:ext cx="571500" cy="57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45433" name="AutoShape 25"/>
          <p:cNvCxnSpPr>
            <a:cxnSpLocks noChangeShapeType="1"/>
            <a:stCxn id="145430" idx="3"/>
            <a:endCxn id="145431" idx="1"/>
          </p:cNvCxnSpPr>
          <p:nvPr/>
        </p:nvCxnSpPr>
        <p:spPr bwMode="auto">
          <a:xfrm>
            <a:off x="6953250" y="2962275"/>
            <a:ext cx="50641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45434" name="Rectangle 26"/>
          <p:cNvSpPr>
            <a:spLocks noChangeArrowheads="1"/>
          </p:cNvSpPr>
          <p:nvPr/>
        </p:nvSpPr>
        <p:spPr bwMode="auto">
          <a:xfrm>
            <a:off x="8026400" y="2674938"/>
            <a:ext cx="571500" cy="5730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5435" name="Line 27"/>
          <p:cNvSpPr>
            <a:spLocks noChangeShapeType="1"/>
          </p:cNvSpPr>
          <p:nvPr/>
        </p:nvSpPr>
        <p:spPr bwMode="auto">
          <a:xfrm>
            <a:off x="8026400" y="2674938"/>
            <a:ext cx="571500" cy="573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5436" name="Rectangle 28"/>
          <p:cNvSpPr>
            <a:spLocks noChangeArrowheads="1"/>
          </p:cNvSpPr>
          <p:nvPr/>
        </p:nvSpPr>
        <p:spPr bwMode="auto">
          <a:xfrm>
            <a:off x="6381750" y="2674938"/>
            <a:ext cx="571500" cy="57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45437" name="AutoShape 29"/>
          <p:cNvCxnSpPr>
            <a:cxnSpLocks noChangeShapeType="1"/>
            <a:endCxn id="145428" idx="1"/>
          </p:cNvCxnSpPr>
          <p:nvPr/>
        </p:nvCxnSpPr>
        <p:spPr bwMode="auto">
          <a:xfrm>
            <a:off x="5410200" y="2960688"/>
            <a:ext cx="68580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45438" name="Rectangle 30"/>
          <p:cNvSpPr>
            <a:spLocks noChangeArrowheads="1"/>
          </p:cNvSpPr>
          <p:nvPr/>
        </p:nvSpPr>
        <p:spPr bwMode="auto">
          <a:xfrm>
            <a:off x="6096000" y="3805238"/>
            <a:ext cx="571500" cy="5730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/>
              <a:t>e</a:t>
            </a:r>
          </a:p>
        </p:txBody>
      </p:sp>
      <p:sp>
        <p:nvSpPr>
          <p:cNvPr id="145439" name="Rectangle 31"/>
          <p:cNvSpPr>
            <a:spLocks noChangeArrowheads="1"/>
          </p:cNvSpPr>
          <p:nvPr/>
        </p:nvSpPr>
        <p:spPr bwMode="auto">
          <a:xfrm>
            <a:off x="6667500" y="3805238"/>
            <a:ext cx="571500" cy="5730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5440" name="Rectangle 32"/>
          <p:cNvSpPr>
            <a:spLocks noChangeArrowheads="1"/>
          </p:cNvSpPr>
          <p:nvPr/>
        </p:nvSpPr>
        <p:spPr bwMode="auto">
          <a:xfrm>
            <a:off x="6381750" y="3805238"/>
            <a:ext cx="571500" cy="57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5441" name="Rectangle 33"/>
          <p:cNvSpPr>
            <a:spLocks noChangeArrowheads="1"/>
          </p:cNvSpPr>
          <p:nvPr/>
        </p:nvSpPr>
        <p:spPr bwMode="auto">
          <a:xfrm>
            <a:off x="7459663" y="3805238"/>
            <a:ext cx="574675" cy="5730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/>
              <a:t>b</a:t>
            </a:r>
          </a:p>
        </p:txBody>
      </p:sp>
      <p:sp>
        <p:nvSpPr>
          <p:cNvPr id="145442" name="Rectangle 34"/>
          <p:cNvSpPr>
            <a:spLocks noChangeArrowheads="1"/>
          </p:cNvSpPr>
          <p:nvPr/>
        </p:nvSpPr>
        <p:spPr bwMode="auto">
          <a:xfrm>
            <a:off x="7748588" y="3805238"/>
            <a:ext cx="571500" cy="57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45443" name="AutoShape 35"/>
          <p:cNvCxnSpPr>
            <a:cxnSpLocks noChangeShapeType="1"/>
            <a:stCxn id="145440" idx="3"/>
            <a:endCxn id="145441" idx="1"/>
          </p:cNvCxnSpPr>
          <p:nvPr/>
        </p:nvCxnSpPr>
        <p:spPr bwMode="auto">
          <a:xfrm>
            <a:off x="6953250" y="4092575"/>
            <a:ext cx="50641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45444" name="Rectangle 36"/>
          <p:cNvSpPr>
            <a:spLocks noChangeArrowheads="1"/>
          </p:cNvSpPr>
          <p:nvPr/>
        </p:nvSpPr>
        <p:spPr bwMode="auto">
          <a:xfrm>
            <a:off x="8026400" y="3805238"/>
            <a:ext cx="571500" cy="5730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5445" name="Line 37"/>
          <p:cNvSpPr>
            <a:spLocks noChangeShapeType="1"/>
          </p:cNvSpPr>
          <p:nvPr/>
        </p:nvSpPr>
        <p:spPr bwMode="auto">
          <a:xfrm>
            <a:off x="8026400" y="3805238"/>
            <a:ext cx="571500" cy="573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5446" name="Rectangle 38"/>
          <p:cNvSpPr>
            <a:spLocks noChangeArrowheads="1"/>
          </p:cNvSpPr>
          <p:nvPr/>
        </p:nvSpPr>
        <p:spPr bwMode="auto">
          <a:xfrm>
            <a:off x="6381750" y="3805238"/>
            <a:ext cx="571500" cy="57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45447" name="AutoShape 39"/>
          <p:cNvCxnSpPr>
            <a:cxnSpLocks noChangeShapeType="1"/>
            <a:endCxn id="145438" idx="1"/>
          </p:cNvCxnSpPr>
          <p:nvPr/>
        </p:nvCxnSpPr>
        <p:spPr bwMode="auto">
          <a:xfrm flipV="1">
            <a:off x="5410200" y="4092575"/>
            <a:ext cx="6858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45448" name="Rectangle 40"/>
          <p:cNvSpPr>
            <a:spLocks noChangeArrowheads="1"/>
          </p:cNvSpPr>
          <p:nvPr/>
        </p:nvSpPr>
        <p:spPr bwMode="auto">
          <a:xfrm>
            <a:off x="6096000" y="4945063"/>
            <a:ext cx="574675" cy="5730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/>
              <a:t>c</a:t>
            </a:r>
          </a:p>
        </p:txBody>
      </p:sp>
      <p:sp>
        <p:nvSpPr>
          <p:cNvPr id="145449" name="Rectangle 41"/>
          <p:cNvSpPr>
            <a:spLocks noChangeArrowheads="1"/>
          </p:cNvSpPr>
          <p:nvPr/>
        </p:nvSpPr>
        <p:spPr bwMode="auto">
          <a:xfrm>
            <a:off x="6392863" y="4945063"/>
            <a:ext cx="571500" cy="57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45450" name="AutoShape 42"/>
          <p:cNvCxnSpPr>
            <a:cxnSpLocks noChangeShapeType="1"/>
            <a:endCxn id="145448" idx="1"/>
          </p:cNvCxnSpPr>
          <p:nvPr/>
        </p:nvCxnSpPr>
        <p:spPr bwMode="auto">
          <a:xfrm flipV="1">
            <a:off x="5410200" y="5232400"/>
            <a:ext cx="6858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45451" name="Rectangle 43"/>
          <p:cNvSpPr>
            <a:spLocks noChangeArrowheads="1"/>
          </p:cNvSpPr>
          <p:nvPr/>
        </p:nvSpPr>
        <p:spPr bwMode="auto">
          <a:xfrm>
            <a:off x="6667500" y="4945063"/>
            <a:ext cx="571500" cy="5730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5452" name="Line 44"/>
          <p:cNvSpPr>
            <a:spLocks noChangeShapeType="1"/>
          </p:cNvSpPr>
          <p:nvPr/>
        </p:nvSpPr>
        <p:spPr bwMode="auto">
          <a:xfrm>
            <a:off x="6667500" y="4945063"/>
            <a:ext cx="571500" cy="573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5455" name="Text Box 47"/>
          <p:cNvSpPr txBox="1">
            <a:spLocks noChangeArrowheads="1"/>
          </p:cNvSpPr>
          <p:nvPr/>
        </p:nvSpPr>
        <p:spPr bwMode="auto">
          <a:xfrm>
            <a:off x="7332663" y="1676400"/>
            <a:ext cx="1506537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>
                <a:solidFill>
                  <a:srgbClr val="FF0000"/>
                </a:solidFill>
              </a:rPr>
              <a:t>h(a) = h(d)</a:t>
            </a:r>
          </a:p>
          <a:p>
            <a:pPr algn="l" eaLnBrk="0" hangingPunct="0"/>
            <a:r>
              <a:rPr lang="en-US">
                <a:solidFill>
                  <a:srgbClr val="FF0000"/>
                </a:solidFill>
              </a:rPr>
              <a:t>h(e) = h(b)</a:t>
            </a:r>
          </a:p>
        </p:txBody>
      </p:sp>
      <p:sp>
        <p:nvSpPr>
          <p:cNvPr id="145456" name="AutoShape 48"/>
          <p:cNvSpPr>
            <a:spLocks noChangeArrowheads="1"/>
          </p:cNvSpPr>
          <p:nvPr/>
        </p:nvSpPr>
        <p:spPr bwMode="auto">
          <a:xfrm>
            <a:off x="1981200" y="5334000"/>
            <a:ext cx="2133600" cy="1524000"/>
          </a:xfrm>
          <a:prstGeom prst="cloudCallout">
            <a:avLst>
              <a:gd name="adj1" fmla="val -70537"/>
              <a:gd name="adj2" fmla="val -52083"/>
            </a:avLst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 eaLnBrk="0" hangingPunct="0"/>
            <a:r>
              <a:rPr lang="en-US" b="1" dirty="0">
                <a:solidFill>
                  <a:srgbClr val="FF0000"/>
                </a:solidFill>
              </a:rPr>
              <a:t>What was</a:t>
            </a:r>
          </a:p>
          <a:p>
            <a:pPr eaLnBrk="0" hangingPunct="0"/>
            <a:r>
              <a:rPr lang="en-US" b="1" dirty="0">
                <a:solidFill>
                  <a:srgbClr val="FF0000"/>
                </a:solidFill>
                <a:sym typeface="Symbol" pitchFamily="18" charset="2"/>
              </a:rPr>
              <a:t></a:t>
            </a:r>
            <a:r>
              <a:rPr lang="en-US" b="1" dirty="0">
                <a:solidFill>
                  <a:srgbClr val="FF0000"/>
                </a:solidFill>
              </a:rPr>
              <a:t>??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Rehashing Example</a:t>
            </a:r>
          </a:p>
        </p:txBody>
      </p:sp>
      <p:sp>
        <p:nvSpPr>
          <p:cNvPr id="19763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752600"/>
            <a:ext cx="7772400" cy="1447800"/>
          </a:xfrm>
        </p:spPr>
        <p:txBody>
          <a:bodyPr/>
          <a:lstStyle/>
          <a:p>
            <a:pPr>
              <a:buFontTx/>
              <a:buNone/>
            </a:pPr>
            <a:r>
              <a:rPr lang="en-US"/>
              <a:t>Separate chaining</a:t>
            </a:r>
          </a:p>
          <a:p>
            <a:pPr lvl="1">
              <a:buFontTx/>
              <a:buNone/>
            </a:pPr>
            <a:r>
              <a:rPr lang="en-US"/>
              <a:t> h</a:t>
            </a:r>
            <a:r>
              <a:rPr lang="en-US" baseline="-25000"/>
              <a:t>1</a:t>
            </a:r>
            <a:r>
              <a:rPr lang="en-US"/>
              <a:t>(x) = x mod 5 </a:t>
            </a:r>
            <a:r>
              <a:rPr lang="en-US">
                <a:solidFill>
                  <a:srgbClr val="FF0000"/>
                </a:solidFill>
              </a:rPr>
              <a:t>rehashes to</a:t>
            </a:r>
            <a:r>
              <a:rPr lang="en-US"/>
              <a:t> h</a:t>
            </a:r>
            <a:r>
              <a:rPr lang="en-US" baseline="-25000"/>
              <a:t>2</a:t>
            </a:r>
            <a:r>
              <a:rPr lang="en-US"/>
              <a:t>(x) = x mod 11</a:t>
            </a:r>
          </a:p>
        </p:txBody>
      </p:sp>
      <p:sp>
        <p:nvSpPr>
          <p:cNvPr id="4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42BDC79-5F8F-49E4-AE53-6833C21CDFBE}" type="slidenum">
              <a:rPr lang="en-US"/>
              <a:pPr/>
              <a:t>6</a:t>
            </a:fld>
            <a:endParaRPr lang="en-US"/>
          </a:p>
        </p:txBody>
      </p:sp>
      <p:sp>
        <p:nvSpPr>
          <p:cNvPr id="197636" name="Rectangle 4"/>
          <p:cNvSpPr>
            <a:spLocks noChangeArrowheads="1"/>
          </p:cNvSpPr>
          <p:nvPr/>
        </p:nvSpPr>
        <p:spPr bwMode="auto">
          <a:xfrm>
            <a:off x="3200400" y="3581400"/>
            <a:ext cx="3810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7637" name="Text Box 5"/>
          <p:cNvSpPr txBox="1">
            <a:spLocks noChangeArrowheads="1"/>
          </p:cNvSpPr>
          <p:nvPr/>
        </p:nvSpPr>
        <p:spPr bwMode="auto">
          <a:xfrm>
            <a:off x="762000" y="3733800"/>
            <a:ext cx="1066800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>
                <a:sym typeface="Symbol" pitchFamily="18" charset="2"/>
              </a:rPr>
              <a:t>=1</a:t>
            </a:r>
          </a:p>
        </p:txBody>
      </p:sp>
      <p:sp>
        <p:nvSpPr>
          <p:cNvPr id="197638" name="Text Box 6"/>
          <p:cNvSpPr txBox="1">
            <a:spLocks noChangeArrowheads="1"/>
          </p:cNvSpPr>
          <p:nvPr/>
        </p:nvSpPr>
        <p:spPr bwMode="auto">
          <a:xfrm>
            <a:off x="838200" y="5257800"/>
            <a:ext cx="1295400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>
                <a:sym typeface="Symbol" pitchFamily="18" charset="2"/>
              </a:rPr>
              <a:t>=5/11</a:t>
            </a:r>
          </a:p>
        </p:txBody>
      </p:sp>
      <p:sp>
        <p:nvSpPr>
          <p:cNvPr id="197639" name="Rectangle 7"/>
          <p:cNvSpPr>
            <a:spLocks noChangeArrowheads="1"/>
          </p:cNvSpPr>
          <p:nvPr/>
        </p:nvSpPr>
        <p:spPr bwMode="auto">
          <a:xfrm>
            <a:off x="3657600" y="3581400"/>
            <a:ext cx="3810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7640" name="Rectangle 8"/>
          <p:cNvSpPr>
            <a:spLocks noChangeArrowheads="1"/>
          </p:cNvSpPr>
          <p:nvPr/>
        </p:nvSpPr>
        <p:spPr bwMode="auto">
          <a:xfrm>
            <a:off x="4114800" y="3581400"/>
            <a:ext cx="3810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7641" name="Rectangle 9"/>
          <p:cNvSpPr>
            <a:spLocks noChangeArrowheads="1"/>
          </p:cNvSpPr>
          <p:nvPr/>
        </p:nvSpPr>
        <p:spPr bwMode="auto">
          <a:xfrm>
            <a:off x="4572000" y="3581400"/>
            <a:ext cx="3810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7642" name="Text Box 10"/>
          <p:cNvSpPr txBox="1">
            <a:spLocks noChangeArrowheads="1"/>
          </p:cNvSpPr>
          <p:nvPr/>
        </p:nvSpPr>
        <p:spPr bwMode="auto">
          <a:xfrm>
            <a:off x="3276600" y="3200400"/>
            <a:ext cx="3048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800"/>
              <a:t>1</a:t>
            </a:r>
          </a:p>
        </p:txBody>
      </p:sp>
      <p:sp>
        <p:nvSpPr>
          <p:cNvPr id="197643" name="Text Box 11"/>
          <p:cNvSpPr txBox="1">
            <a:spLocks noChangeArrowheads="1"/>
          </p:cNvSpPr>
          <p:nvPr/>
        </p:nvSpPr>
        <p:spPr bwMode="auto">
          <a:xfrm>
            <a:off x="3733800" y="3200400"/>
            <a:ext cx="3048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800"/>
              <a:t>2</a:t>
            </a:r>
          </a:p>
        </p:txBody>
      </p:sp>
      <p:sp>
        <p:nvSpPr>
          <p:cNvPr id="197644" name="Text Box 12"/>
          <p:cNvSpPr txBox="1">
            <a:spLocks noChangeArrowheads="1"/>
          </p:cNvSpPr>
          <p:nvPr/>
        </p:nvSpPr>
        <p:spPr bwMode="auto">
          <a:xfrm>
            <a:off x="4114800" y="3200400"/>
            <a:ext cx="3048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800"/>
              <a:t>3</a:t>
            </a:r>
          </a:p>
        </p:txBody>
      </p:sp>
      <p:sp>
        <p:nvSpPr>
          <p:cNvPr id="197645" name="Text Box 13"/>
          <p:cNvSpPr txBox="1">
            <a:spLocks noChangeArrowheads="1"/>
          </p:cNvSpPr>
          <p:nvPr/>
        </p:nvSpPr>
        <p:spPr bwMode="auto">
          <a:xfrm>
            <a:off x="4648200" y="3200400"/>
            <a:ext cx="3048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800"/>
              <a:t>4</a:t>
            </a:r>
          </a:p>
        </p:txBody>
      </p:sp>
      <p:sp>
        <p:nvSpPr>
          <p:cNvPr id="197646" name="Rectangle 14"/>
          <p:cNvSpPr>
            <a:spLocks noChangeArrowheads="1"/>
          </p:cNvSpPr>
          <p:nvPr/>
        </p:nvSpPr>
        <p:spPr bwMode="auto">
          <a:xfrm>
            <a:off x="3505200" y="5257800"/>
            <a:ext cx="3810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7647" name="Rectangle 15"/>
          <p:cNvSpPr>
            <a:spLocks noChangeArrowheads="1"/>
          </p:cNvSpPr>
          <p:nvPr/>
        </p:nvSpPr>
        <p:spPr bwMode="auto">
          <a:xfrm>
            <a:off x="3962400" y="5257800"/>
            <a:ext cx="3810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7648" name="Rectangle 16"/>
          <p:cNvSpPr>
            <a:spLocks noChangeArrowheads="1"/>
          </p:cNvSpPr>
          <p:nvPr/>
        </p:nvSpPr>
        <p:spPr bwMode="auto">
          <a:xfrm>
            <a:off x="4419600" y="5257800"/>
            <a:ext cx="3810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7649" name="Rectangle 17"/>
          <p:cNvSpPr>
            <a:spLocks noChangeArrowheads="1"/>
          </p:cNvSpPr>
          <p:nvPr/>
        </p:nvSpPr>
        <p:spPr bwMode="auto">
          <a:xfrm>
            <a:off x="4876800" y="5257800"/>
            <a:ext cx="3810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7650" name="Rectangle 18"/>
          <p:cNvSpPr>
            <a:spLocks noChangeArrowheads="1"/>
          </p:cNvSpPr>
          <p:nvPr/>
        </p:nvSpPr>
        <p:spPr bwMode="auto">
          <a:xfrm>
            <a:off x="5334000" y="5257800"/>
            <a:ext cx="3810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7651" name="Text Box 19"/>
          <p:cNvSpPr txBox="1">
            <a:spLocks noChangeArrowheads="1"/>
          </p:cNvSpPr>
          <p:nvPr/>
        </p:nvSpPr>
        <p:spPr bwMode="auto">
          <a:xfrm>
            <a:off x="3581400" y="4876800"/>
            <a:ext cx="3048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800"/>
              <a:t>1</a:t>
            </a:r>
          </a:p>
        </p:txBody>
      </p:sp>
      <p:sp>
        <p:nvSpPr>
          <p:cNvPr id="197652" name="Text Box 20"/>
          <p:cNvSpPr txBox="1">
            <a:spLocks noChangeArrowheads="1"/>
          </p:cNvSpPr>
          <p:nvPr/>
        </p:nvSpPr>
        <p:spPr bwMode="auto">
          <a:xfrm>
            <a:off x="4038600" y="4876800"/>
            <a:ext cx="3048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800"/>
              <a:t>2</a:t>
            </a:r>
          </a:p>
        </p:txBody>
      </p:sp>
      <p:sp>
        <p:nvSpPr>
          <p:cNvPr id="197653" name="Text Box 21"/>
          <p:cNvSpPr txBox="1">
            <a:spLocks noChangeArrowheads="1"/>
          </p:cNvSpPr>
          <p:nvPr/>
        </p:nvSpPr>
        <p:spPr bwMode="auto">
          <a:xfrm>
            <a:off x="4419600" y="4876800"/>
            <a:ext cx="3048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800"/>
              <a:t>3</a:t>
            </a:r>
          </a:p>
        </p:txBody>
      </p:sp>
      <p:sp>
        <p:nvSpPr>
          <p:cNvPr id="197654" name="Text Box 22"/>
          <p:cNvSpPr txBox="1">
            <a:spLocks noChangeArrowheads="1"/>
          </p:cNvSpPr>
          <p:nvPr/>
        </p:nvSpPr>
        <p:spPr bwMode="auto">
          <a:xfrm>
            <a:off x="4953000" y="4876800"/>
            <a:ext cx="3048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800"/>
              <a:t>4</a:t>
            </a:r>
          </a:p>
        </p:txBody>
      </p:sp>
      <p:sp>
        <p:nvSpPr>
          <p:cNvPr id="197655" name="Text Box 23"/>
          <p:cNvSpPr txBox="1">
            <a:spLocks noChangeArrowheads="1"/>
          </p:cNvSpPr>
          <p:nvPr/>
        </p:nvSpPr>
        <p:spPr bwMode="auto">
          <a:xfrm>
            <a:off x="5410200" y="4876800"/>
            <a:ext cx="3048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800"/>
              <a:t>5</a:t>
            </a:r>
          </a:p>
        </p:txBody>
      </p:sp>
      <p:sp>
        <p:nvSpPr>
          <p:cNvPr id="197656" name="Rectangle 24"/>
          <p:cNvSpPr>
            <a:spLocks noChangeArrowheads="1"/>
          </p:cNvSpPr>
          <p:nvPr/>
        </p:nvSpPr>
        <p:spPr bwMode="auto">
          <a:xfrm>
            <a:off x="5791200" y="5257800"/>
            <a:ext cx="3810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7657" name="Rectangle 25"/>
          <p:cNvSpPr>
            <a:spLocks noChangeArrowheads="1"/>
          </p:cNvSpPr>
          <p:nvPr/>
        </p:nvSpPr>
        <p:spPr bwMode="auto">
          <a:xfrm>
            <a:off x="6248400" y="5257800"/>
            <a:ext cx="3810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7658" name="Rectangle 26"/>
          <p:cNvSpPr>
            <a:spLocks noChangeArrowheads="1"/>
          </p:cNvSpPr>
          <p:nvPr/>
        </p:nvSpPr>
        <p:spPr bwMode="auto">
          <a:xfrm>
            <a:off x="6705600" y="5257800"/>
            <a:ext cx="3810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7659" name="Rectangle 27"/>
          <p:cNvSpPr>
            <a:spLocks noChangeArrowheads="1"/>
          </p:cNvSpPr>
          <p:nvPr/>
        </p:nvSpPr>
        <p:spPr bwMode="auto">
          <a:xfrm>
            <a:off x="7162800" y="5257800"/>
            <a:ext cx="3810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7660" name="Rectangle 28"/>
          <p:cNvSpPr>
            <a:spLocks noChangeArrowheads="1"/>
          </p:cNvSpPr>
          <p:nvPr/>
        </p:nvSpPr>
        <p:spPr bwMode="auto">
          <a:xfrm>
            <a:off x="7620000" y="5257800"/>
            <a:ext cx="3810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7661" name="Text Box 29"/>
          <p:cNvSpPr txBox="1">
            <a:spLocks noChangeArrowheads="1"/>
          </p:cNvSpPr>
          <p:nvPr/>
        </p:nvSpPr>
        <p:spPr bwMode="auto">
          <a:xfrm>
            <a:off x="5867400" y="4876800"/>
            <a:ext cx="3048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800"/>
              <a:t>6</a:t>
            </a:r>
          </a:p>
        </p:txBody>
      </p:sp>
      <p:sp>
        <p:nvSpPr>
          <p:cNvPr id="197662" name="Text Box 30"/>
          <p:cNvSpPr txBox="1">
            <a:spLocks noChangeArrowheads="1"/>
          </p:cNvSpPr>
          <p:nvPr/>
        </p:nvSpPr>
        <p:spPr bwMode="auto">
          <a:xfrm>
            <a:off x="6324600" y="4876800"/>
            <a:ext cx="3048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800"/>
              <a:t>7</a:t>
            </a:r>
          </a:p>
        </p:txBody>
      </p:sp>
      <p:sp>
        <p:nvSpPr>
          <p:cNvPr id="197663" name="Text Box 31"/>
          <p:cNvSpPr txBox="1">
            <a:spLocks noChangeArrowheads="1"/>
          </p:cNvSpPr>
          <p:nvPr/>
        </p:nvSpPr>
        <p:spPr bwMode="auto">
          <a:xfrm>
            <a:off x="6705600" y="4876800"/>
            <a:ext cx="3048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800"/>
              <a:t>8</a:t>
            </a:r>
          </a:p>
        </p:txBody>
      </p:sp>
      <p:sp>
        <p:nvSpPr>
          <p:cNvPr id="197664" name="Text Box 32"/>
          <p:cNvSpPr txBox="1">
            <a:spLocks noChangeArrowheads="1"/>
          </p:cNvSpPr>
          <p:nvPr/>
        </p:nvSpPr>
        <p:spPr bwMode="auto">
          <a:xfrm>
            <a:off x="7239000" y="4876800"/>
            <a:ext cx="3048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800"/>
              <a:t>9</a:t>
            </a:r>
          </a:p>
        </p:txBody>
      </p:sp>
      <p:sp>
        <p:nvSpPr>
          <p:cNvPr id="197665" name="Text Box 33"/>
          <p:cNvSpPr txBox="1">
            <a:spLocks noChangeArrowheads="1"/>
          </p:cNvSpPr>
          <p:nvPr/>
        </p:nvSpPr>
        <p:spPr bwMode="auto">
          <a:xfrm>
            <a:off x="7696200" y="4876800"/>
            <a:ext cx="5334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800"/>
              <a:t>10</a:t>
            </a:r>
          </a:p>
        </p:txBody>
      </p:sp>
      <p:sp>
        <p:nvSpPr>
          <p:cNvPr id="197666" name="Rectangle 34"/>
          <p:cNvSpPr>
            <a:spLocks noChangeArrowheads="1"/>
          </p:cNvSpPr>
          <p:nvPr/>
        </p:nvSpPr>
        <p:spPr bwMode="auto">
          <a:xfrm>
            <a:off x="2743200" y="3581400"/>
            <a:ext cx="3810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7667" name="Text Box 35"/>
          <p:cNvSpPr txBox="1">
            <a:spLocks noChangeArrowheads="1"/>
          </p:cNvSpPr>
          <p:nvPr/>
        </p:nvSpPr>
        <p:spPr bwMode="auto">
          <a:xfrm>
            <a:off x="2819400" y="3200400"/>
            <a:ext cx="3048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800"/>
              <a:t>0</a:t>
            </a:r>
          </a:p>
        </p:txBody>
      </p:sp>
      <p:sp>
        <p:nvSpPr>
          <p:cNvPr id="197668" name="Rectangle 36"/>
          <p:cNvSpPr>
            <a:spLocks noChangeArrowheads="1"/>
          </p:cNvSpPr>
          <p:nvPr/>
        </p:nvSpPr>
        <p:spPr bwMode="auto">
          <a:xfrm>
            <a:off x="3048000" y="5257800"/>
            <a:ext cx="3810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7669" name="Text Box 37"/>
          <p:cNvSpPr txBox="1">
            <a:spLocks noChangeArrowheads="1"/>
          </p:cNvSpPr>
          <p:nvPr/>
        </p:nvSpPr>
        <p:spPr bwMode="auto">
          <a:xfrm>
            <a:off x="3124200" y="4876800"/>
            <a:ext cx="3048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800"/>
              <a:t>0</a:t>
            </a:r>
          </a:p>
        </p:txBody>
      </p:sp>
      <p:sp>
        <p:nvSpPr>
          <p:cNvPr id="197670" name="Text Box 38"/>
          <p:cNvSpPr txBox="1">
            <a:spLocks noChangeArrowheads="1"/>
          </p:cNvSpPr>
          <p:nvPr/>
        </p:nvSpPr>
        <p:spPr bwMode="auto">
          <a:xfrm>
            <a:off x="2590800" y="4038600"/>
            <a:ext cx="6858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800"/>
              <a:t>25</a:t>
            </a:r>
          </a:p>
        </p:txBody>
      </p:sp>
      <p:sp>
        <p:nvSpPr>
          <p:cNvPr id="197671" name="Text Box 39"/>
          <p:cNvSpPr txBox="1">
            <a:spLocks noChangeArrowheads="1"/>
          </p:cNvSpPr>
          <p:nvPr/>
        </p:nvSpPr>
        <p:spPr bwMode="auto">
          <a:xfrm>
            <a:off x="3505200" y="4038600"/>
            <a:ext cx="685800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800"/>
              <a:t>37</a:t>
            </a:r>
            <a:br>
              <a:rPr lang="en-US" sz="1800"/>
            </a:br>
            <a:r>
              <a:rPr lang="en-US" sz="1800"/>
              <a:t>52</a:t>
            </a:r>
          </a:p>
        </p:txBody>
      </p:sp>
      <p:sp>
        <p:nvSpPr>
          <p:cNvPr id="197672" name="Text Box 40"/>
          <p:cNvSpPr txBox="1">
            <a:spLocks noChangeArrowheads="1"/>
          </p:cNvSpPr>
          <p:nvPr/>
        </p:nvSpPr>
        <p:spPr bwMode="auto">
          <a:xfrm>
            <a:off x="4038600" y="4038600"/>
            <a:ext cx="685800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800"/>
              <a:t>83</a:t>
            </a:r>
            <a:br>
              <a:rPr lang="en-US" sz="1800"/>
            </a:br>
            <a:r>
              <a:rPr lang="en-US" sz="1800"/>
              <a:t>98</a:t>
            </a:r>
          </a:p>
        </p:txBody>
      </p:sp>
      <p:sp>
        <p:nvSpPr>
          <p:cNvPr id="197673" name="Text Box 41"/>
          <p:cNvSpPr txBox="1">
            <a:spLocks noChangeArrowheads="1"/>
          </p:cNvSpPr>
          <p:nvPr/>
        </p:nvSpPr>
        <p:spPr bwMode="auto">
          <a:xfrm>
            <a:off x="4267200" y="5715000"/>
            <a:ext cx="6858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800"/>
              <a:t>25</a:t>
            </a:r>
          </a:p>
        </p:txBody>
      </p:sp>
      <p:sp>
        <p:nvSpPr>
          <p:cNvPr id="197674" name="Text Box 42"/>
          <p:cNvSpPr txBox="1">
            <a:spLocks noChangeArrowheads="1"/>
          </p:cNvSpPr>
          <p:nvPr/>
        </p:nvSpPr>
        <p:spPr bwMode="auto">
          <a:xfrm>
            <a:off x="4800600" y="5715000"/>
            <a:ext cx="6858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800"/>
              <a:t>37</a:t>
            </a:r>
          </a:p>
        </p:txBody>
      </p:sp>
      <p:sp>
        <p:nvSpPr>
          <p:cNvPr id="197675" name="Text Box 43"/>
          <p:cNvSpPr txBox="1">
            <a:spLocks noChangeArrowheads="1"/>
          </p:cNvSpPr>
          <p:nvPr/>
        </p:nvSpPr>
        <p:spPr bwMode="auto">
          <a:xfrm>
            <a:off x="5638800" y="5715000"/>
            <a:ext cx="6858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800"/>
              <a:t>83</a:t>
            </a:r>
          </a:p>
        </p:txBody>
      </p:sp>
      <p:sp>
        <p:nvSpPr>
          <p:cNvPr id="197676" name="Text Box 44"/>
          <p:cNvSpPr txBox="1">
            <a:spLocks noChangeArrowheads="1"/>
          </p:cNvSpPr>
          <p:nvPr/>
        </p:nvSpPr>
        <p:spPr bwMode="auto">
          <a:xfrm>
            <a:off x="6553200" y="5715000"/>
            <a:ext cx="6858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800"/>
              <a:t>52</a:t>
            </a:r>
          </a:p>
        </p:txBody>
      </p:sp>
      <p:sp>
        <p:nvSpPr>
          <p:cNvPr id="197677" name="Text Box 45"/>
          <p:cNvSpPr txBox="1">
            <a:spLocks noChangeArrowheads="1"/>
          </p:cNvSpPr>
          <p:nvPr/>
        </p:nvSpPr>
        <p:spPr bwMode="auto">
          <a:xfrm>
            <a:off x="7467600" y="5715000"/>
            <a:ext cx="6858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800"/>
              <a:t>98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0000FF"/>
                </a:solidFill>
              </a:rPr>
              <a:t>Open Addressing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5462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3400" y="2057400"/>
            <a:ext cx="82296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Given an item X, try </a:t>
            </a:r>
            <a:br>
              <a:rPr lang="en-US" sz="2800" dirty="0"/>
            </a:br>
            <a:r>
              <a:rPr lang="en-US" sz="2800" dirty="0"/>
              <a:t>cells h</a:t>
            </a:r>
            <a:r>
              <a:rPr lang="en-US" sz="2800" baseline="-25000" dirty="0"/>
              <a:t>0</a:t>
            </a:r>
            <a:r>
              <a:rPr lang="en-US" sz="2800" dirty="0"/>
              <a:t>(X), h</a:t>
            </a:r>
            <a:r>
              <a:rPr lang="en-US" sz="2800" baseline="-25000" dirty="0"/>
              <a:t>1</a:t>
            </a:r>
            <a:r>
              <a:rPr lang="en-US" sz="2800" dirty="0"/>
              <a:t>(X), h</a:t>
            </a:r>
            <a:r>
              <a:rPr lang="en-US" sz="2800" baseline="-25000" dirty="0"/>
              <a:t>2</a:t>
            </a:r>
            <a:r>
              <a:rPr lang="en-US" sz="2800" dirty="0"/>
              <a:t>(X), …, h</a:t>
            </a:r>
            <a:r>
              <a:rPr lang="en-US" sz="2800" baseline="-25000" dirty="0"/>
              <a:t>i</a:t>
            </a:r>
            <a:r>
              <a:rPr lang="en-US" sz="2800" dirty="0"/>
              <a:t>(X)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0000FF"/>
                </a:solidFill>
              </a:rPr>
              <a:t>h</a:t>
            </a:r>
            <a:r>
              <a:rPr lang="en-US" sz="2800" baseline="-25000" dirty="0">
                <a:solidFill>
                  <a:srgbClr val="0000FF"/>
                </a:solidFill>
              </a:rPr>
              <a:t>i</a:t>
            </a:r>
            <a:r>
              <a:rPr lang="en-US" sz="2800" dirty="0">
                <a:solidFill>
                  <a:srgbClr val="0000FF"/>
                </a:solidFill>
              </a:rPr>
              <a:t>(X) = (Hash(X) + F(</a:t>
            </a:r>
            <a:r>
              <a:rPr lang="en-US" sz="2800" dirty="0" err="1">
                <a:solidFill>
                  <a:srgbClr val="0000FF"/>
                </a:solidFill>
              </a:rPr>
              <a:t>i</a:t>
            </a:r>
            <a:r>
              <a:rPr lang="en-US" sz="2800" dirty="0">
                <a:solidFill>
                  <a:srgbClr val="0000FF"/>
                </a:solidFill>
              </a:rPr>
              <a:t>)) mod </a:t>
            </a:r>
            <a:r>
              <a:rPr lang="en-US" sz="2800" i="1" dirty="0" err="1">
                <a:solidFill>
                  <a:srgbClr val="0000FF"/>
                </a:solidFill>
              </a:rPr>
              <a:t>TableSize</a:t>
            </a:r>
            <a:r>
              <a:rPr lang="en-US" sz="2800" i="1" dirty="0">
                <a:solidFill>
                  <a:srgbClr val="0000FF"/>
                </a:solidFill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US" sz="2600" dirty="0"/>
              <a:t>Define F(0) = 0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F is the </a:t>
            </a:r>
            <a:r>
              <a:rPr lang="en-US" sz="2800" i="1" dirty="0"/>
              <a:t>collision resolution</a:t>
            </a:r>
            <a:r>
              <a:rPr lang="en-US" sz="2800" dirty="0"/>
              <a:t> function. Some possibilities:</a:t>
            </a:r>
          </a:p>
          <a:p>
            <a:pPr lvl="1">
              <a:lnSpc>
                <a:spcPct val="90000"/>
              </a:lnSpc>
            </a:pPr>
            <a:r>
              <a:rPr lang="en-US" sz="2600" dirty="0">
                <a:solidFill>
                  <a:srgbClr val="FF0000"/>
                </a:solidFill>
              </a:rPr>
              <a:t>Linear</a:t>
            </a:r>
            <a:r>
              <a:rPr lang="en-US" sz="2600" dirty="0"/>
              <a:t>: F(</a:t>
            </a:r>
            <a:r>
              <a:rPr lang="en-US" sz="2600" dirty="0" err="1"/>
              <a:t>i</a:t>
            </a:r>
            <a:r>
              <a:rPr lang="en-US" sz="2600" dirty="0"/>
              <a:t>) = </a:t>
            </a:r>
            <a:r>
              <a:rPr lang="en-US" sz="2600" dirty="0" err="1"/>
              <a:t>i</a:t>
            </a:r>
            <a:r>
              <a:rPr lang="en-US" sz="2600" dirty="0"/>
              <a:t> </a:t>
            </a:r>
          </a:p>
          <a:p>
            <a:pPr lvl="1">
              <a:lnSpc>
                <a:spcPct val="90000"/>
              </a:lnSpc>
            </a:pPr>
            <a:r>
              <a:rPr lang="en-US" sz="2600" dirty="0">
                <a:solidFill>
                  <a:srgbClr val="FF0000"/>
                </a:solidFill>
              </a:rPr>
              <a:t>Quadratic</a:t>
            </a:r>
            <a:r>
              <a:rPr lang="en-US" sz="2600" dirty="0"/>
              <a:t>: F(</a:t>
            </a:r>
            <a:r>
              <a:rPr lang="en-US" sz="2600" dirty="0" err="1"/>
              <a:t>i</a:t>
            </a:r>
            <a:r>
              <a:rPr lang="en-US" sz="2600" dirty="0"/>
              <a:t>) = i</a:t>
            </a:r>
            <a:r>
              <a:rPr lang="en-US" sz="2600" baseline="30000" dirty="0"/>
              <a:t>2</a:t>
            </a:r>
            <a:r>
              <a:rPr lang="en-US" sz="2600" dirty="0"/>
              <a:t> </a:t>
            </a:r>
          </a:p>
          <a:p>
            <a:pPr lvl="1">
              <a:lnSpc>
                <a:spcPct val="90000"/>
              </a:lnSpc>
            </a:pPr>
            <a:r>
              <a:rPr lang="en-US" sz="2600" dirty="0">
                <a:solidFill>
                  <a:srgbClr val="FF0000"/>
                </a:solidFill>
              </a:rPr>
              <a:t>Double Hashing</a:t>
            </a:r>
            <a:r>
              <a:rPr lang="en-US" sz="2600" dirty="0"/>
              <a:t>: F(</a:t>
            </a:r>
            <a:r>
              <a:rPr lang="en-US" sz="2600" dirty="0" err="1"/>
              <a:t>i</a:t>
            </a:r>
            <a:r>
              <a:rPr lang="en-US" sz="2600" dirty="0"/>
              <a:t>) = i</a:t>
            </a:r>
            <a:r>
              <a:rPr lang="en-US" sz="2600" dirty="0">
                <a:sym typeface="r_symbol" pitchFamily="49" charset="2"/>
              </a:rPr>
              <a:t></a:t>
            </a:r>
            <a:r>
              <a:rPr lang="en-US" sz="2600" dirty="0"/>
              <a:t>Hash</a:t>
            </a:r>
            <a:r>
              <a:rPr lang="en-US" sz="2600" baseline="-25000" dirty="0"/>
              <a:t>2</a:t>
            </a:r>
            <a:r>
              <a:rPr lang="en-US" sz="2600" dirty="0"/>
              <a:t>(X)</a:t>
            </a:r>
            <a:endParaRPr lang="en-US" sz="2400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4B7177C-EE9E-4221-B87E-FA35568B21AA}" type="slidenum">
              <a:rPr lang="en-US"/>
              <a:pPr/>
              <a:t>7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8077200" cy="1143000"/>
          </a:xfrm>
        </p:spPr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Linear </a:t>
            </a:r>
            <a:r>
              <a:rPr lang="en-US" dirty="0">
                <a:solidFill>
                  <a:srgbClr val="0000FF"/>
                </a:solidFill>
              </a:rPr>
              <a:t>Probing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3400" y="1981200"/>
            <a:ext cx="8153400" cy="4114800"/>
          </a:xfrm>
        </p:spPr>
        <p:txBody>
          <a:bodyPr/>
          <a:lstStyle/>
          <a:p>
            <a:r>
              <a:rPr lang="en-US"/>
              <a:t>Main Idea: When collision occurs, scan down the array one cell at a time looking for an empty cell</a:t>
            </a:r>
          </a:p>
          <a:p>
            <a:pPr lvl="1"/>
            <a:r>
              <a:rPr lang="en-US" sz="2600">
                <a:solidFill>
                  <a:srgbClr val="0000FF"/>
                </a:solidFill>
              </a:rPr>
              <a:t>h</a:t>
            </a:r>
            <a:r>
              <a:rPr lang="en-US" sz="2600" baseline="-25000">
                <a:solidFill>
                  <a:srgbClr val="0000FF"/>
                </a:solidFill>
              </a:rPr>
              <a:t>i</a:t>
            </a:r>
            <a:r>
              <a:rPr lang="en-US" sz="2600">
                <a:solidFill>
                  <a:srgbClr val="0000FF"/>
                </a:solidFill>
              </a:rPr>
              <a:t>(X) = (Hash(X) + i) mod </a:t>
            </a:r>
            <a:r>
              <a:rPr lang="en-US" sz="2600" i="1">
                <a:solidFill>
                  <a:srgbClr val="0000FF"/>
                </a:solidFill>
              </a:rPr>
              <a:t>TableSize    </a:t>
            </a:r>
            <a:r>
              <a:rPr lang="en-US" sz="2600">
                <a:solidFill>
                  <a:srgbClr val="0000FF"/>
                </a:solidFill>
              </a:rPr>
              <a:t>(i = 0, 1, 2, …)</a:t>
            </a:r>
            <a:endParaRPr lang="en-US" sz="2600" i="1">
              <a:solidFill>
                <a:srgbClr val="0000FF"/>
              </a:solidFill>
            </a:endParaRPr>
          </a:p>
          <a:p>
            <a:pPr lvl="1"/>
            <a:r>
              <a:rPr lang="en-US" sz="2600"/>
              <a:t>Compute hash value and increment it until a free cell is found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F896684-C829-49BA-8781-3421C0A2A177}" type="slidenum">
              <a:rPr lang="en-US"/>
              <a:pPr/>
              <a:t>8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r>
              <a:rPr lang="en-US" dirty="0"/>
              <a:t>Linear Probing Example</a:t>
            </a:r>
          </a:p>
        </p:txBody>
      </p:sp>
      <p:sp>
        <p:nvSpPr>
          <p:cNvPr id="68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6704EA2-6FBA-4D5E-8FB5-0379DC9222ED}" type="slidenum">
              <a:rPr lang="en-US"/>
              <a:pPr/>
              <a:t>9</a:t>
            </a:fld>
            <a:endParaRPr lang="en-US"/>
          </a:p>
        </p:txBody>
      </p:sp>
      <p:sp>
        <p:nvSpPr>
          <p:cNvPr id="156675" name="Text Box 3"/>
          <p:cNvSpPr txBox="1">
            <a:spLocks noChangeArrowheads="1"/>
          </p:cNvSpPr>
          <p:nvPr/>
        </p:nvSpPr>
        <p:spPr bwMode="auto">
          <a:xfrm>
            <a:off x="60325" y="6137275"/>
            <a:ext cx="1081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/>
              <a:t>probes:</a:t>
            </a:r>
          </a:p>
        </p:txBody>
      </p:sp>
      <p:sp>
        <p:nvSpPr>
          <p:cNvPr id="156676" name="Rectangle 4"/>
          <p:cNvSpPr>
            <a:spLocks noChangeArrowheads="1"/>
          </p:cNvSpPr>
          <p:nvPr/>
        </p:nvSpPr>
        <p:spPr bwMode="auto">
          <a:xfrm>
            <a:off x="2152650" y="2168525"/>
            <a:ext cx="5207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/>
              <a:t>14</a:t>
            </a:r>
          </a:p>
        </p:txBody>
      </p:sp>
      <p:sp>
        <p:nvSpPr>
          <p:cNvPr id="156677" name="Rectangle 5"/>
          <p:cNvSpPr>
            <a:spLocks noChangeArrowheads="1"/>
          </p:cNvSpPr>
          <p:nvPr/>
        </p:nvSpPr>
        <p:spPr bwMode="auto">
          <a:xfrm>
            <a:off x="2152650" y="2689225"/>
            <a:ext cx="520700" cy="517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56678" name="Rectangle 6"/>
          <p:cNvSpPr>
            <a:spLocks noChangeArrowheads="1"/>
          </p:cNvSpPr>
          <p:nvPr/>
        </p:nvSpPr>
        <p:spPr bwMode="auto">
          <a:xfrm>
            <a:off x="2152650" y="3206750"/>
            <a:ext cx="520700" cy="522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56679" name="Rectangle 7"/>
          <p:cNvSpPr>
            <a:spLocks noChangeArrowheads="1"/>
          </p:cNvSpPr>
          <p:nvPr/>
        </p:nvSpPr>
        <p:spPr bwMode="auto">
          <a:xfrm>
            <a:off x="2152650" y="4254500"/>
            <a:ext cx="5207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56680" name="Rectangle 8"/>
          <p:cNvSpPr>
            <a:spLocks noChangeArrowheads="1"/>
          </p:cNvSpPr>
          <p:nvPr/>
        </p:nvSpPr>
        <p:spPr bwMode="auto">
          <a:xfrm>
            <a:off x="2152650" y="4775200"/>
            <a:ext cx="520700" cy="519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56681" name="Rectangle 9"/>
          <p:cNvSpPr>
            <a:spLocks noChangeArrowheads="1"/>
          </p:cNvSpPr>
          <p:nvPr/>
        </p:nvSpPr>
        <p:spPr bwMode="auto">
          <a:xfrm>
            <a:off x="2152650" y="5294313"/>
            <a:ext cx="520700" cy="522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US">
              <a:solidFill>
                <a:srgbClr val="FF0000"/>
              </a:solidFill>
            </a:endParaRPr>
          </a:p>
        </p:txBody>
      </p:sp>
      <p:sp>
        <p:nvSpPr>
          <p:cNvPr id="156682" name="Rectangle 10"/>
          <p:cNvSpPr>
            <a:spLocks noChangeArrowheads="1"/>
          </p:cNvSpPr>
          <p:nvPr/>
        </p:nvSpPr>
        <p:spPr bwMode="auto">
          <a:xfrm>
            <a:off x="2152650" y="3733800"/>
            <a:ext cx="5207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56683" name="Text Box 11"/>
          <p:cNvSpPr txBox="1">
            <a:spLocks noChangeArrowheads="1"/>
          </p:cNvSpPr>
          <p:nvPr/>
        </p:nvSpPr>
        <p:spPr bwMode="auto">
          <a:xfrm>
            <a:off x="1916113" y="36830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/>
              <a:t>3</a:t>
            </a:r>
          </a:p>
        </p:txBody>
      </p:sp>
      <p:sp>
        <p:nvSpPr>
          <p:cNvPr id="156684" name="Text Box 12"/>
          <p:cNvSpPr txBox="1">
            <a:spLocks noChangeArrowheads="1"/>
          </p:cNvSpPr>
          <p:nvPr/>
        </p:nvSpPr>
        <p:spPr bwMode="auto">
          <a:xfrm>
            <a:off x="1916113" y="315753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/>
              <a:t>2</a:t>
            </a:r>
          </a:p>
        </p:txBody>
      </p:sp>
      <p:sp>
        <p:nvSpPr>
          <p:cNvPr id="156685" name="Text Box 13"/>
          <p:cNvSpPr txBox="1">
            <a:spLocks noChangeArrowheads="1"/>
          </p:cNvSpPr>
          <p:nvPr/>
        </p:nvSpPr>
        <p:spPr bwMode="auto">
          <a:xfrm>
            <a:off x="1916113" y="26416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/>
              <a:t>1</a:t>
            </a:r>
          </a:p>
        </p:txBody>
      </p:sp>
      <p:sp>
        <p:nvSpPr>
          <p:cNvPr id="156686" name="Text Box 14"/>
          <p:cNvSpPr txBox="1">
            <a:spLocks noChangeArrowheads="1"/>
          </p:cNvSpPr>
          <p:nvPr/>
        </p:nvSpPr>
        <p:spPr bwMode="auto">
          <a:xfrm>
            <a:off x="1916113" y="2124075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/>
              <a:t>0</a:t>
            </a:r>
          </a:p>
        </p:txBody>
      </p:sp>
      <p:sp>
        <p:nvSpPr>
          <p:cNvPr id="156687" name="Text Box 15"/>
          <p:cNvSpPr txBox="1">
            <a:spLocks noChangeArrowheads="1"/>
          </p:cNvSpPr>
          <p:nvPr/>
        </p:nvSpPr>
        <p:spPr bwMode="auto">
          <a:xfrm>
            <a:off x="1909763" y="523398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/>
              <a:t>6</a:t>
            </a:r>
          </a:p>
        </p:txBody>
      </p:sp>
      <p:sp>
        <p:nvSpPr>
          <p:cNvPr id="156688" name="Text Box 16"/>
          <p:cNvSpPr txBox="1">
            <a:spLocks noChangeArrowheads="1"/>
          </p:cNvSpPr>
          <p:nvPr/>
        </p:nvSpPr>
        <p:spPr bwMode="auto">
          <a:xfrm>
            <a:off x="1909763" y="4716463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/>
              <a:t>5</a:t>
            </a:r>
          </a:p>
        </p:txBody>
      </p:sp>
      <p:sp>
        <p:nvSpPr>
          <p:cNvPr id="156689" name="Text Box 17"/>
          <p:cNvSpPr txBox="1">
            <a:spLocks noChangeArrowheads="1"/>
          </p:cNvSpPr>
          <p:nvPr/>
        </p:nvSpPr>
        <p:spPr bwMode="auto">
          <a:xfrm>
            <a:off x="1909763" y="419893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/>
              <a:t>4</a:t>
            </a:r>
          </a:p>
        </p:txBody>
      </p:sp>
      <p:sp>
        <p:nvSpPr>
          <p:cNvPr id="156690" name="Text Box 18"/>
          <p:cNvSpPr txBox="1">
            <a:spLocks noChangeArrowheads="1"/>
          </p:cNvSpPr>
          <p:nvPr/>
        </p:nvSpPr>
        <p:spPr bwMode="auto">
          <a:xfrm>
            <a:off x="1711325" y="1358900"/>
            <a:ext cx="1368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insert(</a:t>
            </a:r>
            <a:r>
              <a:rPr lang="en-US">
                <a:solidFill>
                  <a:srgbClr val="FF0000"/>
                </a:solidFill>
              </a:rPr>
              <a:t>14</a:t>
            </a:r>
            <a:r>
              <a:rPr lang="en-US"/>
              <a:t>)</a:t>
            </a:r>
          </a:p>
          <a:p>
            <a:pPr eaLnBrk="0" hangingPunct="0"/>
            <a:r>
              <a:rPr lang="en-US" sz="2000"/>
              <a:t>14%7 = 0</a:t>
            </a:r>
          </a:p>
        </p:txBody>
      </p:sp>
      <p:sp>
        <p:nvSpPr>
          <p:cNvPr id="156691" name="Text Box 19"/>
          <p:cNvSpPr txBox="1">
            <a:spLocks noChangeArrowheads="1"/>
          </p:cNvSpPr>
          <p:nvPr/>
        </p:nvSpPr>
        <p:spPr bwMode="auto">
          <a:xfrm>
            <a:off x="2257425" y="59309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/>
              <a:t>1</a:t>
            </a:r>
          </a:p>
        </p:txBody>
      </p:sp>
      <p:sp>
        <p:nvSpPr>
          <p:cNvPr id="156692" name="Rectangle 20"/>
          <p:cNvSpPr>
            <a:spLocks noChangeArrowheads="1"/>
          </p:cNvSpPr>
          <p:nvPr/>
        </p:nvSpPr>
        <p:spPr bwMode="auto">
          <a:xfrm>
            <a:off x="3565525" y="2168525"/>
            <a:ext cx="5207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/>
              <a:t>14</a:t>
            </a:r>
          </a:p>
        </p:txBody>
      </p:sp>
      <p:sp>
        <p:nvSpPr>
          <p:cNvPr id="156693" name="Rectangle 21"/>
          <p:cNvSpPr>
            <a:spLocks noChangeArrowheads="1"/>
          </p:cNvSpPr>
          <p:nvPr/>
        </p:nvSpPr>
        <p:spPr bwMode="auto">
          <a:xfrm>
            <a:off x="3565525" y="2689225"/>
            <a:ext cx="520700" cy="517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/>
              <a:t>8</a:t>
            </a:r>
          </a:p>
        </p:txBody>
      </p:sp>
      <p:sp>
        <p:nvSpPr>
          <p:cNvPr id="156694" name="Rectangle 22"/>
          <p:cNvSpPr>
            <a:spLocks noChangeArrowheads="1"/>
          </p:cNvSpPr>
          <p:nvPr/>
        </p:nvSpPr>
        <p:spPr bwMode="auto">
          <a:xfrm>
            <a:off x="3565525" y="4254500"/>
            <a:ext cx="5207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56695" name="Rectangle 23"/>
          <p:cNvSpPr>
            <a:spLocks noChangeArrowheads="1"/>
          </p:cNvSpPr>
          <p:nvPr/>
        </p:nvSpPr>
        <p:spPr bwMode="auto">
          <a:xfrm>
            <a:off x="3565525" y="4775200"/>
            <a:ext cx="520700" cy="519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US">
              <a:solidFill>
                <a:srgbClr val="FF0000"/>
              </a:solidFill>
            </a:endParaRPr>
          </a:p>
        </p:txBody>
      </p:sp>
      <p:sp>
        <p:nvSpPr>
          <p:cNvPr id="156696" name="Rectangle 24"/>
          <p:cNvSpPr>
            <a:spLocks noChangeArrowheads="1"/>
          </p:cNvSpPr>
          <p:nvPr/>
        </p:nvSpPr>
        <p:spPr bwMode="auto">
          <a:xfrm>
            <a:off x="3565525" y="5294313"/>
            <a:ext cx="520700" cy="522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56697" name="Rectangle 25"/>
          <p:cNvSpPr>
            <a:spLocks noChangeArrowheads="1"/>
          </p:cNvSpPr>
          <p:nvPr/>
        </p:nvSpPr>
        <p:spPr bwMode="auto">
          <a:xfrm>
            <a:off x="3565525" y="3733800"/>
            <a:ext cx="5207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56698" name="Text Box 26"/>
          <p:cNvSpPr txBox="1">
            <a:spLocks noChangeArrowheads="1"/>
          </p:cNvSpPr>
          <p:nvPr/>
        </p:nvSpPr>
        <p:spPr bwMode="auto">
          <a:xfrm>
            <a:off x="3327400" y="36830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/>
              <a:t>3</a:t>
            </a:r>
          </a:p>
        </p:txBody>
      </p:sp>
      <p:sp>
        <p:nvSpPr>
          <p:cNvPr id="156699" name="Text Box 27"/>
          <p:cNvSpPr txBox="1">
            <a:spLocks noChangeArrowheads="1"/>
          </p:cNvSpPr>
          <p:nvPr/>
        </p:nvSpPr>
        <p:spPr bwMode="auto">
          <a:xfrm>
            <a:off x="3327400" y="315753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/>
              <a:t>2</a:t>
            </a:r>
          </a:p>
        </p:txBody>
      </p:sp>
      <p:sp>
        <p:nvSpPr>
          <p:cNvPr id="156700" name="Text Box 28"/>
          <p:cNvSpPr txBox="1">
            <a:spLocks noChangeArrowheads="1"/>
          </p:cNvSpPr>
          <p:nvPr/>
        </p:nvSpPr>
        <p:spPr bwMode="auto">
          <a:xfrm>
            <a:off x="3327400" y="26416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/>
              <a:t>1</a:t>
            </a:r>
          </a:p>
        </p:txBody>
      </p:sp>
      <p:sp>
        <p:nvSpPr>
          <p:cNvPr id="156701" name="Text Box 29"/>
          <p:cNvSpPr txBox="1">
            <a:spLocks noChangeArrowheads="1"/>
          </p:cNvSpPr>
          <p:nvPr/>
        </p:nvSpPr>
        <p:spPr bwMode="auto">
          <a:xfrm>
            <a:off x="3327400" y="2124075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/>
              <a:t>0</a:t>
            </a:r>
          </a:p>
        </p:txBody>
      </p:sp>
      <p:sp>
        <p:nvSpPr>
          <p:cNvPr id="156702" name="Text Box 30"/>
          <p:cNvSpPr txBox="1">
            <a:spLocks noChangeArrowheads="1"/>
          </p:cNvSpPr>
          <p:nvPr/>
        </p:nvSpPr>
        <p:spPr bwMode="auto">
          <a:xfrm>
            <a:off x="3321050" y="523398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/>
              <a:t>6</a:t>
            </a:r>
          </a:p>
        </p:txBody>
      </p:sp>
      <p:sp>
        <p:nvSpPr>
          <p:cNvPr id="156703" name="Text Box 31"/>
          <p:cNvSpPr txBox="1">
            <a:spLocks noChangeArrowheads="1"/>
          </p:cNvSpPr>
          <p:nvPr/>
        </p:nvSpPr>
        <p:spPr bwMode="auto">
          <a:xfrm>
            <a:off x="3321050" y="4716463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/>
              <a:t>5</a:t>
            </a:r>
          </a:p>
        </p:txBody>
      </p:sp>
      <p:sp>
        <p:nvSpPr>
          <p:cNvPr id="156704" name="Text Box 32"/>
          <p:cNvSpPr txBox="1">
            <a:spLocks noChangeArrowheads="1"/>
          </p:cNvSpPr>
          <p:nvPr/>
        </p:nvSpPr>
        <p:spPr bwMode="auto">
          <a:xfrm>
            <a:off x="3321050" y="419893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/>
              <a:t>4</a:t>
            </a:r>
          </a:p>
        </p:txBody>
      </p:sp>
      <p:sp>
        <p:nvSpPr>
          <p:cNvPr id="156705" name="Text Box 33"/>
          <p:cNvSpPr txBox="1">
            <a:spLocks noChangeArrowheads="1"/>
          </p:cNvSpPr>
          <p:nvPr/>
        </p:nvSpPr>
        <p:spPr bwMode="auto">
          <a:xfrm>
            <a:off x="3203575" y="1358900"/>
            <a:ext cx="12160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insert(</a:t>
            </a:r>
            <a:r>
              <a:rPr lang="en-US">
                <a:solidFill>
                  <a:srgbClr val="FF0000"/>
                </a:solidFill>
              </a:rPr>
              <a:t>8</a:t>
            </a:r>
            <a:r>
              <a:rPr lang="en-US"/>
              <a:t>)</a:t>
            </a:r>
          </a:p>
          <a:p>
            <a:pPr eaLnBrk="0" hangingPunct="0"/>
            <a:r>
              <a:rPr lang="en-US" sz="2000"/>
              <a:t>8%7 = 1</a:t>
            </a:r>
          </a:p>
        </p:txBody>
      </p:sp>
      <p:sp>
        <p:nvSpPr>
          <p:cNvPr id="156706" name="Text Box 34"/>
          <p:cNvSpPr txBox="1">
            <a:spLocks noChangeArrowheads="1"/>
          </p:cNvSpPr>
          <p:nvPr/>
        </p:nvSpPr>
        <p:spPr bwMode="auto">
          <a:xfrm>
            <a:off x="3668713" y="59309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/>
              <a:t>1</a:t>
            </a:r>
          </a:p>
        </p:txBody>
      </p:sp>
      <p:sp>
        <p:nvSpPr>
          <p:cNvPr id="156707" name="Rectangle 35"/>
          <p:cNvSpPr>
            <a:spLocks noChangeArrowheads="1"/>
          </p:cNvSpPr>
          <p:nvPr/>
        </p:nvSpPr>
        <p:spPr bwMode="auto">
          <a:xfrm>
            <a:off x="4983163" y="2168525"/>
            <a:ext cx="522287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/>
              <a:t>14</a:t>
            </a:r>
          </a:p>
        </p:txBody>
      </p:sp>
      <p:sp>
        <p:nvSpPr>
          <p:cNvPr id="156708" name="Rectangle 36"/>
          <p:cNvSpPr>
            <a:spLocks noChangeArrowheads="1"/>
          </p:cNvSpPr>
          <p:nvPr/>
        </p:nvSpPr>
        <p:spPr bwMode="auto">
          <a:xfrm>
            <a:off x="4983163" y="2689225"/>
            <a:ext cx="522287" cy="517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/>
              <a:t>8</a:t>
            </a:r>
          </a:p>
        </p:txBody>
      </p:sp>
      <p:sp>
        <p:nvSpPr>
          <p:cNvPr id="156709" name="Rectangle 37"/>
          <p:cNvSpPr>
            <a:spLocks noChangeArrowheads="1"/>
          </p:cNvSpPr>
          <p:nvPr/>
        </p:nvSpPr>
        <p:spPr bwMode="auto">
          <a:xfrm>
            <a:off x="4983163" y="3206750"/>
            <a:ext cx="522287" cy="522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/>
              <a:t>21</a:t>
            </a:r>
          </a:p>
        </p:txBody>
      </p:sp>
      <p:sp>
        <p:nvSpPr>
          <p:cNvPr id="156710" name="Rectangle 38"/>
          <p:cNvSpPr>
            <a:spLocks noChangeArrowheads="1"/>
          </p:cNvSpPr>
          <p:nvPr/>
        </p:nvSpPr>
        <p:spPr bwMode="auto">
          <a:xfrm>
            <a:off x="4983163" y="4254500"/>
            <a:ext cx="522287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56711" name="Rectangle 39"/>
          <p:cNvSpPr>
            <a:spLocks noChangeArrowheads="1"/>
          </p:cNvSpPr>
          <p:nvPr/>
        </p:nvSpPr>
        <p:spPr bwMode="auto">
          <a:xfrm>
            <a:off x="4983163" y="5294313"/>
            <a:ext cx="522287" cy="522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56712" name="Rectangle 40"/>
          <p:cNvSpPr>
            <a:spLocks noChangeArrowheads="1"/>
          </p:cNvSpPr>
          <p:nvPr/>
        </p:nvSpPr>
        <p:spPr bwMode="auto">
          <a:xfrm>
            <a:off x="4983163" y="3733800"/>
            <a:ext cx="522287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56713" name="Text Box 41"/>
          <p:cNvSpPr txBox="1">
            <a:spLocks noChangeArrowheads="1"/>
          </p:cNvSpPr>
          <p:nvPr/>
        </p:nvSpPr>
        <p:spPr bwMode="auto">
          <a:xfrm>
            <a:off x="4746625" y="36830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/>
              <a:t>3</a:t>
            </a:r>
          </a:p>
        </p:txBody>
      </p:sp>
      <p:sp>
        <p:nvSpPr>
          <p:cNvPr id="156714" name="Text Box 42"/>
          <p:cNvSpPr txBox="1">
            <a:spLocks noChangeArrowheads="1"/>
          </p:cNvSpPr>
          <p:nvPr/>
        </p:nvSpPr>
        <p:spPr bwMode="auto">
          <a:xfrm>
            <a:off x="4746625" y="315753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/>
              <a:t>2</a:t>
            </a:r>
          </a:p>
        </p:txBody>
      </p:sp>
      <p:sp>
        <p:nvSpPr>
          <p:cNvPr id="156715" name="Text Box 43"/>
          <p:cNvSpPr txBox="1">
            <a:spLocks noChangeArrowheads="1"/>
          </p:cNvSpPr>
          <p:nvPr/>
        </p:nvSpPr>
        <p:spPr bwMode="auto">
          <a:xfrm>
            <a:off x="4746625" y="26416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/>
              <a:t>1</a:t>
            </a:r>
          </a:p>
        </p:txBody>
      </p:sp>
      <p:sp>
        <p:nvSpPr>
          <p:cNvPr id="156716" name="Text Box 44"/>
          <p:cNvSpPr txBox="1">
            <a:spLocks noChangeArrowheads="1"/>
          </p:cNvSpPr>
          <p:nvPr/>
        </p:nvSpPr>
        <p:spPr bwMode="auto">
          <a:xfrm>
            <a:off x="4746625" y="2124075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/>
              <a:t>0</a:t>
            </a:r>
          </a:p>
        </p:txBody>
      </p:sp>
      <p:sp>
        <p:nvSpPr>
          <p:cNvPr id="156717" name="Text Box 45"/>
          <p:cNvSpPr txBox="1">
            <a:spLocks noChangeArrowheads="1"/>
          </p:cNvSpPr>
          <p:nvPr/>
        </p:nvSpPr>
        <p:spPr bwMode="auto">
          <a:xfrm>
            <a:off x="4740275" y="523398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/>
              <a:t>6</a:t>
            </a:r>
          </a:p>
        </p:txBody>
      </p:sp>
      <p:sp>
        <p:nvSpPr>
          <p:cNvPr id="156718" name="Text Box 46"/>
          <p:cNvSpPr txBox="1">
            <a:spLocks noChangeArrowheads="1"/>
          </p:cNvSpPr>
          <p:nvPr/>
        </p:nvSpPr>
        <p:spPr bwMode="auto">
          <a:xfrm>
            <a:off x="4740275" y="4716463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/>
              <a:t>5</a:t>
            </a:r>
          </a:p>
        </p:txBody>
      </p:sp>
      <p:sp>
        <p:nvSpPr>
          <p:cNvPr id="156719" name="Text Box 47"/>
          <p:cNvSpPr txBox="1">
            <a:spLocks noChangeArrowheads="1"/>
          </p:cNvSpPr>
          <p:nvPr/>
        </p:nvSpPr>
        <p:spPr bwMode="auto">
          <a:xfrm>
            <a:off x="4740275" y="419893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/>
              <a:t>4</a:t>
            </a:r>
          </a:p>
        </p:txBody>
      </p:sp>
      <p:sp>
        <p:nvSpPr>
          <p:cNvPr id="156720" name="Text Box 48"/>
          <p:cNvSpPr txBox="1">
            <a:spLocks noChangeArrowheads="1"/>
          </p:cNvSpPr>
          <p:nvPr/>
        </p:nvSpPr>
        <p:spPr bwMode="auto">
          <a:xfrm>
            <a:off x="4545013" y="1358900"/>
            <a:ext cx="1368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insert(</a:t>
            </a:r>
            <a:r>
              <a:rPr lang="en-US">
                <a:solidFill>
                  <a:srgbClr val="FF0000"/>
                </a:solidFill>
              </a:rPr>
              <a:t>21</a:t>
            </a:r>
            <a:r>
              <a:rPr lang="en-US"/>
              <a:t>)</a:t>
            </a:r>
          </a:p>
          <a:p>
            <a:pPr eaLnBrk="0" hangingPunct="0"/>
            <a:r>
              <a:rPr lang="en-US" sz="2000"/>
              <a:t>21%7 =0</a:t>
            </a:r>
          </a:p>
        </p:txBody>
      </p:sp>
      <p:sp>
        <p:nvSpPr>
          <p:cNvPr id="156721" name="Text Box 49"/>
          <p:cNvSpPr txBox="1">
            <a:spLocks noChangeArrowheads="1"/>
          </p:cNvSpPr>
          <p:nvPr/>
        </p:nvSpPr>
        <p:spPr bwMode="auto">
          <a:xfrm>
            <a:off x="5087938" y="59309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/>
              <a:t>3</a:t>
            </a:r>
          </a:p>
        </p:txBody>
      </p:sp>
      <p:sp>
        <p:nvSpPr>
          <p:cNvPr id="156722" name="Rectangle 50"/>
          <p:cNvSpPr>
            <a:spLocks noChangeArrowheads="1"/>
          </p:cNvSpPr>
          <p:nvPr/>
        </p:nvSpPr>
        <p:spPr bwMode="auto">
          <a:xfrm>
            <a:off x="6400800" y="2689225"/>
            <a:ext cx="520700" cy="517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/>
              <a:t>8</a:t>
            </a:r>
          </a:p>
        </p:txBody>
      </p:sp>
      <p:sp>
        <p:nvSpPr>
          <p:cNvPr id="156723" name="Rectangle 51"/>
          <p:cNvSpPr>
            <a:spLocks noChangeArrowheads="1"/>
          </p:cNvSpPr>
          <p:nvPr/>
        </p:nvSpPr>
        <p:spPr bwMode="auto">
          <a:xfrm>
            <a:off x="6400800" y="3206750"/>
            <a:ext cx="520700" cy="522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/>
              <a:t>12</a:t>
            </a:r>
          </a:p>
        </p:txBody>
      </p:sp>
      <p:sp>
        <p:nvSpPr>
          <p:cNvPr id="156724" name="Rectangle 52"/>
          <p:cNvSpPr>
            <a:spLocks noChangeArrowheads="1"/>
          </p:cNvSpPr>
          <p:nvPr/>
        </p:nvSpPr>
        <p:spPr bwMode="auto">
          <a:xfrm>
            <a:off x="6400800" y="4254500"/>
            <a:ext cx="5207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56725" name="Rectangle 53"/>
          <p:cNvSpPr>
            <a:spLocks noChangeArrowheads="1"/>
          </p:cNvSpPr>
          <p:nvPr/>
        </p:nvSpPr>
        <p:spPr bwMode="auto">
          <a:xfrm>
            <a:off x="6400800" y="4775200"/>
            <a:ext cx="520700" cy="519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56726" name="Rectangle 54"/>
          <p:cNvSpPr>
            <a:spLocks noChangeArrowheads="1"/>
          </p:cNvSpPr>
          <p:nvPr/>
        </p:nvSpPr>
        <p:spPr bwMode="auto">
          <a:xfrm>
            <a:off x="6400800" y="5294313"/>
            <a:ext cx="520700" cy="522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56727" name="Rectangle 55"/>
          <p:cNvSpPr>
            <a:spLocks noChangeArrowheads="1"/>
          </p:cNvSpPr>
          <p:nvPr/>
        </p:nvSpPr>
        <p:spPr bwMode="auto">
          <a:xfrm>
            <a:off x="6400800" y="3733800"/>
            <a:ext cx="5207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/>
              <a:t>2</a:t>
            </a:r>
          </a:p>
        </p:txBody>
      </p:sp>
      <p:sp>
        <p:nvSpPr>
          <p:cNvPr id="156728" name="Text Box 56"/>
          <p:cNvSpPr txBox="1">
            <a:spLocks noChangeArrowheads="1"/>
          </p:cNvSpPr>
          <p:nvPr/>
        </p:nvSpPr>
        <p:spPr bwMode="auto">
          <a:xfrm>
            <a:off x="6162675" y="36830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/>
              <a:t>3</a:t>
            </a:r>
          </a:p>
        </p:txBody>
      </p:sp>
      <p:sp>
        <p:nvSpPr>
          <p:cNvPr id="156729" name="Text Box 57"/>
          <p:cNvSpPr txBox="1">
            <a:spLocks noChangeArrowheads="1"/>
          </p:cNvSpPr>
          <p:nvPr/>
        </p:nvSpPr>
        <p:spPr bwMode="auto">
          <a:xfrm>
            <a:off x="6162675" y="315753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/>
              <a:t>2</a:t>
            </a:r>
          </a:p>
        </p:txBody>
      </p:sp>
      <p:sp>
        <p:nvSpPr>
          <p:cNvPr id="156730" name="Text Box 58"/>
          <p:cNvSpPr txBox="1">
            <a:spLocks noChangeArrowheads="1"/>
          </p:cNvSpPr>
          <p:nvPr/>
        </p:nvSpPr>
        <p:spPr bwMode="auto">
          <a:xfrm>
            <a:off x="6162675" y="26416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/>
              <a:t>1</a:t>
            </a:r>
          </a:p>
        </p:txBody>
      </p:sp>
      <p:sp>
        <p:nvSpPr>
          <p:cNvPr id="156731" name="Text Box 59"/>
          <p:cNvSpPr txBox="1">
            <a:spLocks noChangeArrowheads="1"/>
          </p:cNvSpPr>
          <p:nvPr/>
        </p:nvSpPr>
        <p:spPr bwMode="auto">
          <a:xfrm>
            <a:off x="6162675" y="2124075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/>
              <a:t>0</a:t>
            </a:r>
          </a:p>
        </p:txBody>
      </p:sp>
      <p:sp>
        <p:nvSpPr>
          <p:cNvPr id="156732" name="Text Box 60"/>
          <p:cNvSpPr txBox="1">
            <a:spLocks noChangeArrowheads="1"/>
          </p:cNvSpPr>
          <p:nvPr/>
        </p:nvSpPr>
        <p:spPr bwMode="auto">
          <a:xfrm>
            <a:off x="6157913" y="523398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/>
              <a:t>6</a:t>
            </a:r>
          </a:p>
        </p:txBody>
      </p:sp>
      <p:sp>
        <p:nvSpPr>
          <p:cNvPr id="156733" name="Text Box 61"/>
          <p:cNvSpPr txBox="1">
            <a:spLocks noChangeArrowheads="1"/>
          </p:cNvSpPr>
          <p:nvPr/>
        </p:nvSpPr>
        <p:spPr bwMode="auto">
          <a:xfrm>
            <a:off x="6157913" y="4716463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/>
              <a:t>5</a:t>
            </a:r>
          </a:p>
        </p:txBody>
      </p:sp>
      <p:sp>
        <p:nvSpPr>
          <p:cNvPr id="156734" name="Text Box 62"/>
          <p:cNvSpPr txBox="1">
            <a:spLocks noChangeArrowheads="1"/>
          </p:cNvSpPr>
          <p:nvPr/>
        </p:nvSpPr>
        <p:spPr bwMode="auto">
          <a:xfrm>
            <a:off x="6157913" y="419893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/>
              <a:t>4</a:t>
            </a:r>
          </a:p>
        </p:txBody>
      </p:sp>
      <p:sp>
        <p:nvSpPr>
          <p:cNvPr id="156735" name="Text Box 63"/>
          <p:cNvSpPr txBox="1">
            <a:spLocks noChangeArrowheads="1"/>
          </p:cNvSpPr>
          <p:nvPr/>
        </p:nvSpPr>
        <p:spPr bwMode="auto">
          <a:xfrm>
            <a:off x="6038850" y="1358900"/>
            <a:ext cx="12160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insert(</a:t>
            </a:r>
            <a:r>
              <a:rPr lang="en-US">
                <a:solidFill>
                  <a:srgbClr val="FF0000"/>
                </a:solidFill>
              </a:rPr>
              <a:t>2</a:t>
            </a:r>
            <a:r>
              <a:rPr lang="en-US"/>
              <a:t>)</a:t>
            </a:r>
          </a:p>
          <a:p>
            <a:pPr eaLnBrk="0" hangingPunct="0"/>
            <a:r>
              <a:rPr lang="en-US" sz="2000"/>
              <a:t>2%7 = 2</a:t>
            </a:r>
          </a:p>
        </p:txBody>
      </p:sp>
      <p:sp>
        <p:nvSpPr>
          <p:cNvPr id="156736" name="Text Box 64"/>
          <p:cNvSpPr txBox="1">
            <a:spLocks noChangeArrowheads="1"/>
          </p:cNvSpPr>
          <p:nvPr/>
        </p:nvSpPr>
        <p:spPr bwMode="auto">
          <a:xfrm>
            <a:off x="6505575" y="59309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/>
              <a:t>2</a:t>
            </a:r>
          </a:p>
        </p:txBody>
      </p:sp>
      <p:sp>
        <p:nvSpPr>
          <p:cNvPr id="156737" name="Rectangle 65"/>
          <p:cNvSpPr>
            <a:spLocks noChangeArrowheads="1"/>
          </p:cNvSpPr>
          <p:nvPr/>
        </p:nvSpPr>
        <p:spPr bwMode="auto">
          <a:xfrm>
            <a:off x="3565525" y="3206750"/>
            <a:ext cx="520700" cy="522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US">
              <a:solidFill>
                <a:srgbClr val="FF0000"/>
              </a:solidFill>
            </a:endParaRPr>
          </a:p>
        </p:txBody>
      </p:sp>
      <p:sp>
        <p:nvSpPr>
          <p:cNvPr id="156738" name="Rectangle 66"/>
          <p:cNvSpPr>
            <a:spLocks noChangeArrowheads="1"/>
          </p:cNvSpPr>
          <p:nvPr/>
        </p:nvSpPr>
        <p:spPr bwMode="auto">
          <a:xfrm>
            <a:off x="4983163" y="4775200"/>
            <a:ext cx="522287" cy="519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56739" name="Rectangle 67"/>
          <p:cNvSpPr>
            <a:spLocks noChangeArrowheads="1"/>
          </p:cNvSpPr>
          <p:nvPr/>
        </p:nvSpPr>
        <p:spPr bwMode="auto">
          <a:xfrm>
            <a:off x="6400800" y="2168525"/>
            <a:ext cx="5207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/>
              <a:t>14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2452</TotalTime>
  <Words>826</Words>
  <Application>Microsoft Office PowerPoint</Application>
  <PresentationFormat>On-screen Show (4:3)</PresentationFormat>
  <Paragraphs>288</Paragraphs>
  <Slides>14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Oriel</vt:lpstr>
      <vt:lpstr>Hashing </vt:lpstr>
      <vt:lpstr>Properties of Good Hash Functions</vt:lpstr>
      <vt:lpstr>Collisions and their Resolution</vt:lpstr>
      <vt:lpstr>A Rose by Any Other Name…</vt:lpstr>
      <vt:lpstr>Hashing with Separate Chaining</vt:lpstr>
      <vt:lpstr>Rehashing Example</vt:lpstr>
      <vt:lpstr> Open Addressing</vt:lpstr>
      <vt:lpstr>Linear Probing</vt:lpstr>
      <vt:lpstr>Linear Probing Example</vt:lpstr>
      <vt:lpstr>Closed Hashing II: Quadratic Probing</vt:lpstr>
      <vt:lpstr>Quadratic Probing Example</vt:lpstr>
      <vt:lpstr>Double Hashing</vt:lpstr>
      <vt:lpstr>Double Hashing: Example</vt:lpstr>
      <vt:lpstr>Uses of Hashing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Administrator</cp:lastModifiedBy>
  <cp:revision>32</cp:revision>
  <dcterms:created xsi:type="dcterms:W3CDTF">2017-11-11T13:52:04Z</dcterms:created>
  <dcterms:modified xsi:type="dcterms:W3CDTF">2017-11-13T06:44:49Z</dcterms:modified>
</cp:coreProperties>
</file>